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3"/>
  </p:notesMasterIdLst>
  <p:sldIdLst>
    <p:sldId id="30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0CECE"/>
    <a:srgbClr val="FFFFCC"/>
    <a:srgbClr val="FDF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707" autoAdjust="0"/>
  </p:normalViewPr>
  <p:slideViewPr>
    <p:cSldViewPr snapToGrid="0">
      <p:cViewPr>
        <p:scale>
          <a:sx n="66" d="100"/>
          <a:sy n="66" d="100"/>
        </p:scale>
        <p:origin x="2376" y="9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FEEBC-9D12-43CB-BEF3-A9ED6ACE25C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AE02A-CE38-4B5A-824F-4C9CA542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AE02A-CE38-4B5A-824F-4C9CA542A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1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2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9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6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CE1E-41C5-476A-AB8D-4C2AE2DBCC2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02A0-B1AA-43DC-8741-9D604854B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>
            <a:extLst>
              <a:ext uri="{FF2B5EF4-FFF2-40B4-BE49-F238E27FC236}">
                <a16:creationId xmlns:a16="http://schemas.microsoft.com/office/drawing/2014/main" id="{8565DC93-03CC-4139-8570-BE052CE2269D}"/>
              </a:ext>
            </a:extLst>
          </p:cNvPr>
          <p:cNvSpPr/>
          <p:nvPr/>
        </p:nvSpPr>
        <p:spPr>
          <a:xfrm>
            <a:off x="-735049" y="-286756"/>
            <a:ext cx="10101943" cy="743151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255">
            <a:extLst>
              <a:ext uri="{FF2B5EF4-FFF2-40B4-BE49-F238E27FC236}">
                <a16:creationId xmlns:a16="http://schemas.microsoft.com/office/drawing/2014/main" id="{47BCE577-4F22-4A8E-8980-1FB9796CE29C}"/>
              </a:ext>
            </a:extLst>
          </p:cNvPr>
          <p:cNvSpPr/>
          <p:nvPr/>
        </p:nvSpPr>
        <p:spPr>
          <a:xfrm>
            <a:off x="-957803" y="-566950"/>
            <a:ext cx="2543456" cy="310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Households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A7A097-6F1C-40AA-BD1A-0D1A40E7C3F7}"/>
              </a:ext>
            </a:extLst>
          </p:cNvPr>
          <p:cNvCxnSpPr>
            <a:cxnSpLocks/>
          </p:cNvCxnSpPr>
          <p:nvPr/>
        </p:nvCxnSpPr>
        <p:spPr>
          <a:xfrm>
            <a:off x="3039700" y="2199584"/>
            <a:ext cx="0" cy="20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ounded Rectangle 255">
            <a:extLst>
              <a:ext uri="{FF2B5EF4-FFF2-40B4-BE49-F238E27FC236}">
                <a16:creationId xmlns:a16="http://schemas.microsoft.com/office/drawing/2014/main" id="{AB5DDBC4-8338-4BAF-B90D-185A230796B2}"/>
              </a:ext>
            </a:extLst>
          </p:cNvPr>
          <p:cNvSpPr/>
          <p:nvPr/>
        </p:nvSpPr>
        <p:spPr>
          <a:xfrm>
            <a:off x="7574103" y="4408314"/>
            <a:ext cx="2543455" cy="307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Model Settings</a:t>
            </a:r>
          </a:p>
        </p:txBody>
      </p:sp>
      <p:sp>
        <p:nvSpPr>
          <p:cNvPr id="206" name="Rounded Rectangle 255">
            <a:extLst>
              <a:ext uri="{FF2B5EF4-FFF2-40B4-BE49-F238E27FC236}">
                <a16:creationId xmlns:a16="http://schemas.microsoft.com/office/drawing/2014/main" id="{A18F6864-94AE-443D-B7B8-31F97F695C12}"/>
              </a:ext>
            </a:extLst>
          </p:cNvPr>
          <p:cNvSpPr/>
          <p:nvPr/>
        </p:nvSpPr>
        <p:spPr>
          <a:xfrm>
            <a:off x="-957801" y="5812759"/>
            <a:ext cx="2543454" cy="307548"/>
          </a:xfrm>
          <a:prstGeom prst="roundRect">
            <a:avLst/>
          </a:prstGeom>
          <a:solidFill>
            <a:srgbClr val="D0CECE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Coefficients</a:t>
            </a:r>
          </a:p>
        </p:txBody>
      </p:sp>
      <p:sp>
        <p:nvSpPr>
          <p:cNvPr id="213" name="Rounded Rectangle 255">
            <a:extLst>
              <a:ext uri="{FF2B5EF4-FFF2-40B4-BE49-F238E27FC236}">
                <a16:creationId xmlns:a16="http://schemas.microsoft.com/office/drawing/2014/main" id="{540CE33B-8EE3-4EB9-838E-C4E725AAEE37}"/>
              </a:ext>
            </a:extLst>
          </p:cNvPr>
          <p:cNvSpPr/>
          <p:nvPr/>
        </p:nvSpPr>
        <p:spPr>
          <a:xfrm>
            <a:off x="10676418" y="3531208"/>
            <a:ext cx="2153223" cy="2700755"/>
          </a:xfrm>
          <a:prstGeom prst="roundRect">
            <a:avLst>
              <a:gd name="adj" fmla="val 785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214" name="Rounded Rectangle 255">
            <a:extLst>
              <a:ext uri="{FF2B5EF4-FFF2-40B4-BE49-F238E27FC236}">
                <a16:creationId xmlns:a16="http://schemas.microsoft.com/office/drawing/2014/main" id="{DB0E8E74-6F46-4ADB-970B-E759215629C9}"/>
              </a:ext>
            </a:extLst>
          </p:cNvPr>
          <p:cNvSpPr/>
          <p:nvPr/>
        </p:nvSpPr>
        <p:spPr>
          <a:xfrm>
            <a:off x="10887345" y="4107895"/>
            <a:ext cx="1774343" cy="3271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ActivitySim Survey</a:t>
            </a:r>
          </a:p>
        </p:txBody>
      </p:sp>
      <p:sp>
        <p:nvSpPr>
          <p:cNvPr id="215" name="Rounded Rectangle 255">
            <a:extLst>
              <a:ext uri="{FF2B5EF4-FFF2-40B4-BE49-F238E27FC236}">
                <a16:creationId xmlns:a16="http://schemas.microsoft.com/office/drawing/2014/main" id="{E2F4E80A-0811-4D79-88A3-9365E38294E9}"/>
              </a:ext>
            </a:extLst>
          </p:cNvPr>
          <p:cNvSpPr/>
          <p:nvPr/>
        </p:nvSpPr>
        <p:spPr>
          <a:xfrm>
            <a:off x="10887345" y="4894478"/>
            <a:ext cx="1760345" cy="3282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Estimation Data Bundle</a:t>
            </a:r>
          </a:p>
        </p:txBody>
      </p:sp>
      <p:sp>
        <p:nvSpPr>
          <p:cNvPr id="216" name="Rounded Rectangle 255">
            <a:extLst>
              <a:ext uri="{FF2B5EF4-FFF2-40B4-BE49-F238E27FC236}">
                <a16:creationId xmlns:a16="http://schemas.microsoft.com/office/drawing/2014/main" id="{F086ED86-4D1E-4483-9E4C-5DD372B89522}"/>
              </a:ext>
            </a:extLst>
          </p:cNvPr>
          <p:cNvSpPr/>
          <p:nvPr/>
        </p:nvSpPr>
        <p:spPr>
          <a:xfrm>
            <a:off x="10887343" y="3721514"/>
            <a:ext cx="1774345" cy="3009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Raw Survey</a:t>
            </a:r>
          </a:p>
        </p:txBody>
      </p:sp>
      <p:sp>
        <p:nvSpPr>
          <p:cNvPr id="217" name="Rounded Rectangle 255">
            <a:extLst>
              <a:ext uri="{FF2B5EF4-FFF2-40B4-BE49-F238E27FC236}">
                <a16:creationId xmlns:a16="http://schemas.microsoft.com/office/drawing/2014/main" id="{FBBFDD1A-8C1C-4821-B2B7-9879BC73F6AB}"/>
              </a:ext>
            </a:extLst>
          </p:cNvPr>
          <p:cNvSpPr/>
          <p:nvPr/>
        </p:nvSpPr>
        <p:spPr>
          <a:xfrm>
            <a:off x="10873347" y="4514323"/>
            <a:ext cx="1774343" cy="3009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Override Choices</a:t>
            </a:r>
          </a:p>
        </p:txBody>
      </p:sp>
      <p:sp>
        <p:nvSpPr>
          <p:cNvPr id="218" name="Rounded Rectangle 255">
            <a:extLst>
              <a:ext uri="{FF2B5EF4-FFF2-40B4-BE49-F238E27FC236}">
                <a16:creationId xmlns:a16="http://schemas.microsoft.com/office/drawing/2014/main" id="{86C24A4C-5B25-458F-AC26-49AB54CFE712}"/>
              </a:ext>
            </a:extLst>
          </p:cNvPr>
          <p:cNvSpPr/>
          <p:nvPr/>
        </p:nvSpPr>
        <p:spPr>
          <a:xfrm>
            <a:off x="10887343" y="5321574"/>
            <a:ext cx="1760345" cy="32820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Estimation Results</a:t>
            </a:r>
          </a:p>
        </p:txBody>
      </p:sp>
      <p:sp>
        <p:nvSpPr>
          <p:cNvPr id="65" name="Rounded Rectangle 255">
            <a:extLst>
              <a:ext uri="{FF2B5EF4-FFF2-40B4-BE49-F238E27FC236}">
                <a16:creationId xmlns:a16="http://schemas.microsoft.com/office/drawing/2014/main" id="{48916A03-F3AB-4DAF-8DAC-2AD52508B2DF}"/>
              </a:ext>
            </a:extLst>
          </p:cNvPr>
          <p:cNvSpPr/>
          <p:nvPr/>
        </p:nvSpPr>
        <p:spPr>
          <a:xfrm>
            <a:off x="1894461" y="-566950"/>
            <a:ext cx="2543456" cy="310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Persons</a:t>
            </a:r>
          </a:p>
        </p:txBody>
      </p:sp>
      <p:sp>
        <p:nvSpPr>
          <p:cNvPr id="66" name="Rounded Rectangle 255">
            <a:extLst>
              <a:ext uri="{FF2B5EF4-FFF2-40B4-BE49-F238E27FC236}">
                <a16:creationId xmlns:a16="http://schemas.microsoft.com/office/drawing/2014/main" id="{164AF375-0B3E-4C6D-84CC-8A8FE805B43A}"/>
              </a:ext>
            </a:extLst>
          </p:cNvPr>
          <p:cNvSpPr/>
          <p:nvPr/>
        </p:nvSpPr>
        <p:spPr>
          <a:xfrm>
            <a:off x="7574102" y="-566950"/>
            <a:ext cx="2543456" cy="310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Joint Tour Participants</a:t>
            </a:r>
          </a:p>
        </p:txBody>
      </p:sp>
      <p:sp>
        <p:nvSpPr>
          <p:cNvPr id="67" name="Rounded Rectangle 255">
            <a:extLst>
              <a:ext uri="{FF2B5EF4-FFF2-40B4-BE49-F238E27FC236}">
                <a16:creationId xmlns:a16="http://schemas.microsoft.com/office/drawing/2014/main" id="{005932FA-F52D-44E1-8CCE-F72BE5246528}"/>
              </a:ext>
            </a:extLst>
          </p:cNvPr>
          <p:cNvSpPr/>
          <p:nvPr/>
        </p:nvSpPr>
        <p:spPr>
          <a:xfrm>
            <a:off x="4746726" y="-566950"/>
            <a:ext cx="2543456" cy="310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Tours</a:t>
            </a:r>
          </a:p>
        </p:txBody>
      </p:sp>
      <p:sp>
        <p:nvSpPr>
          <p:cNvPr id="70" name="Rounded Rectangle 255">
            <a:extLst>
              <a:ext uri="{FF2B5EF4-FFF2-40B4-BE49-F238E27FC236}">
                <a16:creationId xmlns:a16="http://schemas.microsoft.com/office/drawing/2014/main" id="{2DDF4F39-0F66-4DAF-8829-9124DA087A53}"/>
              </a:ext>
            </a:extLst>
          </p:cNvPr>
          <p:cNvSpPr/>
          <p:nvPr/>
        </p:nvSpPr>
        <p:spPr>
          <a:xfrm>
            <a:off x="-957803" y="2148456"/>
            <a:ext cx="2543456" cy="3104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Households</a:t>
            </a:r>
          </a:p>
        </p:txBody>
      </p:sp>
      <p:sp>
        <p:nvSpPr>
          <p:cNvPr id="72" name="Rounded Rectangle 255">
            <a:extLst>
              <a:ext uri="{FF2B5EF4-FFF2-40B4-BE49-F238E27FC236}">
                <a16:creationId xmlns:a16="http://schemas.microsoft.com/office/drawing/2014/main" id="{0F58F624-499E-4658-BE45-A31BA4E7CF9D}"/>
              </a:ext>
            </a:extLst>
          </p:cNvPr>
          <p:cNvSpPr/>
          <p:nvPr/>
        </p:nvSpPr>
        <p:spPr>
          <a:xfrm>
            <a:off x="1894461" y="2148456"/>
            <a:ext cx="2543456" cy="3104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Persons</a:t>
            </a:r>
          </a:p>
        </p:txBody>
      </p:sp>
      <p:sp>
        <p:nvSpPr>
          <p:cNvPr id="73" name="Rounded Rectangle 255">
            <a:extLst>
              <a:ext uri="{FF2B5EF4-FFF2-40B4-BE49-F238E27FC236}">
                <a16:creationId xmlns:a16="http://schemas.microsoft.com/office/drawing/2014/main" id="{08F488A1-6A77-40BD-85C3-E3371F598546}"/>
              </a:ext>
            </a:extLst>
          </p:cNvPr>
          <p:cNvSpPr/>
          <p:nvPr/>
        </p:nvSpPr>
        <p:spPr>
          <a:xfrm>
            <a:off x="7574102" y="2148456"/>
            <a:ext cx="2543456" cy="3104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Joint Tour Participants</a:t>
            </a:r>
          </a:p>
        </p:txBody>
      </p:sp>
      <p:sp>
        <p:nvSpPr>
          <p:cNvPr id="74" name="Rounded Rectangle 255">
            <a:extLst>
              <a:ext uri="{FF2B5EF4-FFF2-40B4-BE49-F238E27FC236}">
                <a16:creationId xmlns:a16="http://schemas.microsoft.com/office/drawing/2014/main" id="{38498011-252F-4FF1-B060-ADCCF66189DA}"/>
              </a:ext>
            </a:extLst>
          </p:cNvPr>
          <p:cNvSpPr/>
          <p:nvPr/>
        </p:nvSpPr>
        <p:spPr>
          <a:xfrm>
            <a:off x="4746726" y="2148456"/>
            <a:ext cx="2543456" cy="3104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Tours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AFD03A-1C61-43FB-AF39-8CA81540C92D}"/>
              </a:ext>
            </a:extLst>
          </p:cNvPr>
          <p:cNvSpPr/>
          <p:nvPr/>
        </p:nvSpPr>
        <p:spPr>
          <a:xfrm>
            <a:off x="-3642445" y="-596400"/>
            <a:ext cx="2759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ActivitySim Survey Tables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4AD4DC1-2611-486B-9FA4-73B4DD1E9AA0}"/>
              </a:ext>
            </a:extLst>
          </p:cNvPr>
          <p:cNvSpPr/>
          <p:nvPr/>
        </p:nvSpPr>
        <p:spPr>
          <a:xfrm>
            <a:off x="-4323041" y="2119006"/>
            <a:ext cx="3439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Override Model Choices Tables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F8F2248-96AE-462B-B758-E208A5B4A5DE}"/>
              </a:ext>
            </a:extLst>
          </p:cNvPr>
          <p:cNvSpPr/>
          <p:nvPr/>
        </p:nvSpPr>
        <p:spPr>
          <a:xfrm>
            <a:off x="-800617" y="-153250"/>
            <a:ext cx="1969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Household_id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Hhsize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HHT (household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Auto_ownership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Num_workers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2249E7-3A2A-4E78-A725-FB499CAF7F40}"/>
              </a:ext>
            </a:extLst>
          </p:cNvPr>
          <p:cNvCxnSpPr>
            <a:cxnSpLocks/>
          </p:cNvCxnSpPr>
          <p:nvPr/>
        </p:nvCxnSpPr>
        <p:spPr>
          <a:xfrm>
            <a:off x="-1742704" y="-153250"/>
            <a:ext cx="0" cy="22922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C34507C-0378-4682-8E3F-D1212BD31CF1}"/>
              </a:ext>
            </a:extLst>
          </p:cNvPr>
          <p:cNvSpPr/>
          <p:nvPr/>
        </p:nvSpPr>
        <p:spPr>
          <a:xfrm>
            <a:off x="-3213545" y="631580"/>
            <a:ext cx="138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Infer Module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B40A66A-8AC4-438A-8F06-8446ED4EEDE3}"/>
              </a:ext>
            </a:extLst>
          </p:cNvPr>
          <p:cNvSpPr/>
          <p:nvPr/>
        </p:nvSpPr>
        <p:spPr>
          <a:xfrm>
            <a:off x="2011149" y="-153250"/>
            <a:ext cx="281176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Person_id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Household_id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PNUM (sequential person num in HH)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Pemploy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School_taz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Workplace_taz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Free_parking_at_work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316923-3489-4FA0-8860-1AD2C05E26AA}"/>
              </a:ext>
            </a:extLst>
          </p:cNvPr>
          <p:cNvSpPr/>
          <p:nvPr/>
        </p:nvSpPr>
        <p:spPr>
          <a:xfrm>
            <a:off x="4822917" y="-153250"/>
            <a:ext cx="16933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Tour_id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Person_id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Household_id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Tour_type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Tour_category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Tour_mode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Parent_tour_id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04B84B-0C4E-4D30-BBD0-3F5995E7D270}"/>
              </a:ext>
            </a:extLst>
          </p:cNvPr>
          <p:cNvSpPr/>
          <p:nvPr/>
        </p:nvSpPr>
        <p:spPr>
          <a:xfrm>
            <a:off x="7634684" y="-153250"/>
            <a:ext cx="17957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Participant_id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Tour_id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Household_id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Person_id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Participant_num</a:t>
            </a:r>
          </a:p>
        </p:txBody>
      </p:sp>
      <p:sp>
        <p:nvSpPr>
          <p:cNvPr id="86" name="Rounded Rectangle 255">
            <a:extLst>
              <a:ext uri="{FF2B5EF4-FFF2-40B4-BE49-F238E27FC236}">
                <a16:creationId xmlns:a16="http://schemas.microsoft.com/office/drawing/2014/main" id="{73426C8D-E15A-4DFB-A04A-533A54F1F17A}"/>
              </a:ext>
            </a:extLst>
          </p:cNvPr>
          <p:cNvSpPr/>
          <p:nvPr/>
        </p:nvSpPr>
        <p:spPr>
          <a:xfrm>
            <a:off x="10472614" y="-566950"/>
            <a:ext cx="2543456" cy="3104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Trips</a:t>
            </a:r>
          </a:p>
        </p:txBody>
      </p:sp>
      <p:sp>
        <p:nvSpPr>
          <p:cNvPr id="88" name="Rounded Rectangle 255">
            <a:extLst>
              <a:ext uri="{FF2B5EF4-FFF2-40B4-BE49-F238E27FC236}">
                <a16:creationId xmlns:a16="http://schemas.microsoft.com/office/drawing/2014/main" id="{C44CBF7C-6C4A-475C-9EB3-54ED487A4BD3}"/>
              </a:ext>
            </a:extLst>
          </p:cNvPr>
          <p:cNvSpPr/>
          <p:nvPr/>
        </p:nvSpPr>
        <p:spPr>
          <a:xfrm>
            <a:off x="10472614" y="2148456"/>
            <a:ext cx="2543456" cy="3104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Trips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B3E80B0-B929-4591-B0AB-1C1884109587}"/>
              </a:ext>
            </a:extLst>
          </p:cNvPr>
          <p:cNvSpPr/>
          <p:nvPr/>
        </p:nvSpPr>
        <p:spPr>
          <a:xfrm>
            <a:off x="-3087084" y="3185040"/>
            <a:ext cx="1380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Estimators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14A2A7A-DB4D-4D91-9062-5ECC29025199}"/>
              </a:ext>
            </a:extLst>
          </p:cNvPr>
          <p:cNvCxnSpPr>
            <a:cxnSpLocks/>
          </p:cNvCxnSpPr>
          <p:nvPr/>
        </p:nvCxnSpPr>
        <p:spPr>
          <a:xfrm>
            <a:off x="-1755054" y="2533110"/>
            <a:ext cx="9715" cy="185395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ounded Rectangle 255">
            <a:extLst>
              <a:ext uri="{FF2B5EF4-FFF2-40B4-BE49-F238E27FC236}">
                <a16:creationId xmlns:a16="http://schemas.microsoft.com/office/drawing/2014/main" id="{9CD0CE7E-A325-427C-826D-67B0562909CA}"/>
              </a:ext>
            </a:extLst>
          </p:cNvPr>
          <p:cNvSpPr/>
          <p:nvPr/>
        </p:nvSpPr>
        <p:spPr>
          <a:xfrm>
            <a:off x="-957803" y="-1928665"/>
            <a:ext cx="2543456" cy="3104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Households</a:t>
            </a:r>
          </a:p>
        </p:txBody>
      </p:sp>
      <p:sp>
        <p:nvSpPr>
          <p:cNvPr id="94" name="Rounded Rectangle 255">
            <a:extLst>
              <a:ext uri="{FF2B5EF4-FFF2-40B4-BE49-F238E27FC236}">
                <a16:creationId xmlns:a16="http://schemas.microsoft.com/office/drawing/2014/main" id="{A85F363B-2206-4FF1-B9B5-28FB3D098E11}"/>
              </a:ext>
            </a:extLst>
          </p:cNvPr>
          <p:cNvSpPr/>
          <p:nvPr/>
        </p:nvSpPr>
        <p:spPr>
          <a:xfrm>
            <a:off x="1894462" y="-1928665"/>
            <a:ext cx="2543456" cy="3104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Persons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D92B7D5-08B2-4DB0-B947-0E8B148A59D5}"/>
              </a:ext>
            </a:extLst>
          </p:cNvPr>
          <p:cNvSpPr/>
          <p:nvPr/>
        </p:nvSpPr>
        <p:spPr>
          <a:xfrm>
            <a:off x="-800617" y="-1495777"/>
            <a:ext cx="1590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014E334-05DA-42E9-BC7E-15FF1D4CC708}"/>
              </a:ext>
            </a:extLst>
          </p:cNvPr>
          <p:cNvSpPr/>
          <p:nvPr/>
        </p:nvSpPr>
        <p:spPr>
          <a:xfrm>
            <a:off x="-3569875" y="-1324740"/>
            <a:ext cx="2350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Translator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3154A5B-4E66-4B3A-9857-5934EF506A19}"/>
              </a:ext>
            </a:extLst>
          </p:cNvPr>
          <p:cNvSpPr/>
          <p:nvPr/>
        </p:nvSpPr>
        <p:spPr>
          <a:xfrm>
            <a:off x="2011150" y="-1495777"/>
            <a:ext cx="1380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TBD</a:t>
            </a:r>
          </a:p>
        </p:txBody>
      </p:sp>
      <p:sp>
        <p:nvSpPr>
          <p:cNvPr id="102" name="Rounded Rectangle 255">
            <a:extLst>
              <a:ext uri="{FF2B5EF4-FFF2-40B4-BE49-F238E27FC236}">
                <a16:creationId xmlns:a16="http://schemas.microsoft.com/office/drawing/2014/main" id="{6C7244E7-018C-4955-9B53-2311720C5142}"/>
              </a:ext>
            </a:extLst>
          </p:cNvPr>
          <p:cNvSpPr/>
          <p:nvPr/>
        </p:nvSpPr>
        <p:spPr>
          <a:xfrm>
            <a:off x="4746726" y="-1928665"/>
            <a:ext cx="2543456" cy="31043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Trips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20E515-77C3-424A-8983-806B3CA180CF}"/>
              </a:ext>
            </a:extLst>
          </p:cNvPr>
          <p:cNvSpPr/>
          <p:nvPr/>
        </p:nvSpPr>
        <p:spPr>
          <a:xfrm>
            <a:off x="-3470067" y="4377422"/>
            <a:ext cx="2543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Estimation Data Bundle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8157273-86E2-4672-9DD0-894F15866181}"/>
              </a:ext>
            </a:extLst>
          </p:cNvPr>
          <p:cNvSpPr/>
          <p:nvPr/>
        </p:nvSpPr>
        <p:spPr>
          <a:xfrm>
            <a:off x="-2995898" y="5781867"/>
            <a:ext cx="208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Estimation Results</a:t>
            </a:r>
          </a:p>
        </p:txBody>
      </p:sp>
      <p:sp>
        <p:nvSpPr>
          <p:cNvPr id="108" name="Rounded Rectangle 255">
            <a:extLst>
              <a:ext uri="{FF2B5EF4-FFF2-40B4-BE49-F238E27FC236}">
                <a16:creationId xmlns:a16="http://schemas.microsoft.com/office/drawing/2014/main" id="{AB1CB651-E24E-494A-A961-EFE2C228FEE9}"/>
              </a:ext>
            </a:extLst>
          </p:cNvPr>
          <p:cNvSpPr/>
          <p:nvPr/>
        </p:nvSpPr>
        <p:spPr>
          <a:xfrm>
            <a:off x="-957802" y="4408314"/>
            <a:ext cx="2543455" cy="307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Coefficients</a:t>
            </a:r>
          </a:p>
        </p:txBody>
      </p:sp>
      <p:sp>
        <p:nvSpPr>
          <p:cNvPr id="110" name="Rounded Rectangle 255">
            <a:extLst>
              <a:ext uri="{FF2B5EF4-FFF2-40B4-BE49-F238E27FC236}">
                <a16:creationId xmlns:a16="http://schemas.microsoft.com/office/drawing/2014/main" id="{E3FB580C-831A-4BD8-9670-36974D12F887}"/>
              </a:ext>
            </a:extLst>
          </p:cNvPr>
          <p:cNvSpPr/>
          <p:nvPr/>
        </p:nvSpPr>
        <p:spPr>
          <a:xfrm>
            <a:off x="1894463" y="4408314"/>
            <a:ext cx="2543455" cy="307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Utilities Specification</a:t>
            </a:r>
          </a:p>
        </p:txBody>
      </p:sp>
      <p:sp>
        <p:nvSpPr>
          <p:cNvPr id="111" name="Rounded Rectangle 255">
            <a:extLst>
              <a:ext uri="{FF2B5EF4-FFF2-40B4-BE49-F238E27FC236}">
                <a16:creationId xmlns:a16="http://schemas.microsoft.com/office/drawing/2014/main" id="{187678AD-EB68-470D-AFF5-2C8D0BBF6BC2}"/>
              </a:ext>
            </a:extLst>
          </p:cNvPr>
          <p:cNvSpPr/>
          <p:nvPr/>
        </p:nvSpPr>
        <p:spPr>
          <a:xfrm>
            <a:off x="4746727" y="4408314"/>
            <a:ext cx="2543455" cy="3075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 Values Combined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EA3CAF-B03D-4953-BF0C-2EB65C2B53E6}"/>
              </a:ext>
            </a:extLst>
          </p:cNvPr>
          <p:cNvSpPr/>
          <p:nvPr/>
        </p:nvSpPr>
        <p:spPr>
          <a:xfrm>
            <a:off x="7634684" y="4847494"/>
            <a:ext cx="17957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Various settings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BFD21B-9E95-4A4C-BC5F-CA27B95E95F1}"/>
              </a:ext>
            </a:extLst>
          </p:cNvPr>
          <p:cNvSpPr/>
          <p:nvPr/>
        </p:nvSpPr>
        <p:spPr>
          <a:xfrm>
            <a:off x="-800617" y="4882743"/>
            <a:ext cx="17957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Model coefficients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1938A7A-B34B-41B9-95E0-2389A2894F33}"/>
              </a:ext>
            </a:extLst>
          </p:cNvPr>
          <p:cNvSpPr/>
          <p:nvPr/>
        </p:nvSpPr>
        <p:spPr>
          <a:xfrm>
            <a:off x="2011150" y="4859095"/>
            <a:ext cx="17957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Utility expressions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47BE7B3-DBA7-4DAF-A7F7-AF6919359846}"/>
              </a:ext>
            </a:extLst>
          </p:cNvPr>
          <p:cNvSpPr/>
          <p:nvPr/>
        </p:nvSpPr>
        <p:spPr>
          <a:xfrm>
            <a:off x="4822917" y="4881586"/>
            <a:ext cx="1795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Chooser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Alternative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Choice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58D040C-02D1-4D25-ACF3-42E307454C17}"/>
              </a:ext>
            </a:extLst>
          </p:cNvPr>
          <p:cNvSpPr/>
          <p:nvPr/>
        </p:nvSpPr>
        <p:spPr>
          <a:xfrm>
            <a:off x="-3024926" y="-1958115"/>
            <a:ext cx="2112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Raw Survey Tables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6CEC935-5CD7-43A1-A73A-B10D0E1CDE59}"/>
              </a:ext>
            </a:extLst>
          </p:cNvPr>
          <p:cNvCxnSpPr>
            <a:cxnSpLocks/>
          </p:cNvCxnSpPr>
          <p:nvPr/>
        </p:nvCxnSpPr>
        <p:spPr>
          <a:xfrm>
            <a:off x="-1742704" y="-1495777"/>
            <a:ext cx="0" cy="9286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AD67472-C174-4B31-B992-3977604F35C1}"/>
              </a:ext>
            </a:extLst>
          </p:cNvPr>
          <p:cNvSpPr/>
          <p:nvPr/>
        </p:nvSpPr>
        <p:spPr>
          <a:xfrm>
            <a:off x="4822917" y="-1495777"/>
            <a:ext cx="1380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TBD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8C1039F-88E3-4DE3-A5EB-1F7E7D59326E}"/>
              </a:ext>
            </a:extLst>
          </p:cNvPr>
          <p:cNvCxnSpPr>
            <a:cxnSpLocks/>
          </p:cNvCxnSpPr>
          <p:nvPr/>
        </p:nvCxnSpPr>
        <p:spPr>
          <a:xfrm>
            <a:off x="-1742704" y="4847494"/>
            <a:ext cx="0" cy="9343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D12BA0-8C55-4254-8E09-5A7ADBFDBA12}"/>
              </a:ext>
            </a:extLst>
          </p:cNvPr>
          <p:cNvSpPr/>
          <p:nvPr/>
        </p:nvSpPr>
        <p:spPr>
          <a:xfrm>
            <a:off x="-5570505" y="5077868"/>
            <a:ext cx="3767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Estimation tool outside of ActivitySim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40F7F14-330B-4042-A6E7-097CB12CDF2D}"/>
              </a:ext>
            </a:extLst>
          </p:cNvPr>
          <p:cNvSpPr/>
          <p:nvPr/>
        </p:nvSpPr>
        <p:spPr>
          <a:xfrm>
            <a:off x="-800617" y="6244045"/>
            <a:ext cx="2408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Updated model coefficients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F02FDA6-82C0-4D3E-860F-7B8DA51683AC}"/>
              </a:ext>
            </a:extLst>
          </p:cNvPr>
          <p:cNvSpPr/>
          <p:nvPr/>
        </p:nvSpPr>
        <p:spPr>
          <a:xfrm>
            <a:off x="-2836243" y="7130782"/>
            <a:ext cx="208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Model Results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D7992DE-2813-4A4D-8DD6-A8FA6C7093FE}"/>
              </a:ext>
            </a:extLst>
          </p:cNvPr>
          <p:cNvSpPr/>
          <p:nvPr/>
        </p:nvSpPr>
        <p:spPr>
          <a:xfrm>
            <a:off x="-3096475" y="6382544"/>
            <a:ext cx="1390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Model Run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4EB7FEA-12C7-43E7-9ADD-9ACD46E00621}"/>
              </a:ext>
            </a:extLst>
          </p:cNvPr>
          <p:cNvSpPr/>
          <p:nvPr/>
        </p:nvSpPr>
        <p:spPr>
          <a:xfrm>
            <a:off x="-800617" y="7566332"/>
            <a:ext cx="240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 table + override model choices table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48F5762-7FF6-4A22-9488-B7B9570D5F15}"/>
              </a:ext>
            </a:extLst>
          </p:cNvPr>
          <p:cNvCxnSpPr>
            <a:cxnSpLocks/>
          </p:cNvCxnSpPr>
          <p:nvPr/>
        </p:nvCxnSpPr>
        <p:spPr>
          <a:xfrm>
            <a:off x="2979184" y="7211360"/>
            <a:ext cx="0" cy="208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ounded Rectangle 255">
            <a:extLst>
              <a:ext uri="{FF2B5EF4-FFF2-40B4-BE49-F238E27FC236}">
                <a16:creationId xmlns:a16="http://schemas.microsoft.com/office/drawing/2014/main" id="{9DE6E43B-2333-4CE6-BD3D-48AF7BB92123}"/>
              </a:ext>
            </a:extLst>
          </p:cNvPr>
          <p:cNvSpPr/>
          <p:nvPr/>
        </p:nvSpPr>
        <p:spPr>
          <a:xfrm>
            <a:off x="-957803" y="7160232"/>
            <a:ext cx="2543456" cy="3104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Households</a:t>
            </a:r>
          </a:p>
        </p:txBody>
      </p:sp>
      <p:sp>
        <p:nvSpPr>
          <p:cNvPr id="141" name="Rounded Rectangle 255">
            <a:extLst>
              <a:ext uri="{FF2B5EF4-FFF2-40B4-BE49-F238E27FC236}">
                <a16:creationId xmlns:a16="http://schemas.microsoft.com/office/drawing/2014/main" id="{53CE4A3F-A874-480C-9A3B-BCFA30265964}"/>
              </a:ext>
            </a:extLst>
          </p:cNvPr>
          <p:cNvSpPr/>
          <p:nvPr/>
        </p:nvSpPr>
        <p:spPr>
          <a:xfrm>
            <a:off x="1894462" y="7160232"/>
            <a:ext cx="2543456" cy="3104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Persons</a:t>
            </a:r>
          </a:p>
        </p:txBody>
      </p:sp>
      <p:sp>
        <p:nvSpPr>
          <p:cNvPr id="146" name="Rounded Rectangle 255">
            <a:extLst>
              <a:ext uri="{FF2B5EF4-FFF2-40B4-BE49-F238E27FC236}">
                <a16:creationId xmlns:a16="http://schemas.microsoft.com/office/drawing/2014/main" id="{CED0D6C4-67D5-40DE-ADDC-19AC0C061DD3}"/>
              </a:ext>
            </a:extLst>
          </p:cNvPr>
          <p:cNvSpPr/>
          <p:nvPr/>
        </p:nvSpPr>
        <p:spPr>
          <a:xfrm>
            <a:off x="7574102" y="7160232"/>
            <a:ext cx="2543456" cy="3104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Joint Tour Participants</a:t>
            </a:r>
          </a:p>
        </p:txBody>
      </p:sp>
      <p:sp>
        <p:nvSpPr>
          <p:cNvPr id="150" name="Rounded Rectangle 255">
            <a:extLst>
              <a:ext uri="{FF2B5EF4-FFF2-40B4-BE49-F238E27FC236}">
                <a16:creationId xmlns:a16="http://schemas.microsoft.com/office/drawing/2014/main" id="{F968A038-74D4-4E21-AE8B-DBE29B62963F}"/>
              </a:ext>
            </a:extLst>
          </p:cNvPr>
          <p:cNvSpPr/>
          <p:nvPr/>
        </p:nvSpPr>
        <p:spPr>
          <a:xfrm>
            <a:off x="4746726" y="7160232"/>
            <a:ext cx="2543456" cy="3104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Tours</a:t>
            </a:r>
          </a:p>
        </p:txBody>
      </p:sp>
      <p:sp>
        <p:nvSpPr>
          <p:cNvPr id="167" name="Rounded Rectangle 255">
            <a:extLst>
              <a:ext uri="{FF2B5EF4-FFF2-40B4-BE49-F238E27FC236}">
                <a16:creationId xmlns:a16="http://schemas.microsoft.com/office/drawing/2014/main" id="{A2879BB8-E89C-4FA3-9B32-D1590370FC7E}"/>
              </a:ext>
            </a:extLst>
          </p:cNvPr>
          <p:cNvSpPr/>
          <p:nvPr/>
        </p:nvSpPr>
        <p:spPr>
          <a:xfrm>
            <a:off x="10472614" y="7160232"/>
            <a:ext cx="2543456" cy="3104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Trips</a:t>
            </a:r>
          </a:p>
        </p:txBody>
      </p:sp>
      <p:sp>
        <p:nvSpPr>
          <p:cNvPr id="168" name="Rounded Rectangle 255">
            <a:extLst>
              <a:ext uri="{FF2B5EF4-FFF2-40B4-BE49-F238E27FC236}">
                <a16:creationId xmlns:a16="http://schemas.microsoft.com/office/drawing/2014/main" id="{53BD12DE-DC0D-4B0A-9AE9-D2BD359C0A7B}"/>
              </a:ext>
            </a:extLst>
          </p:cNvPr>
          <p:cNvSpPr/>
          <p:nvPr/>
        </p:nvSpPr>
        <p:spPr>
          <a:xfrm>
            <a:off x="10880345" y="5750015"/>
            <a:ext cx="1760345" cy="3282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Model Results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165BBEC-C02A-46B0-AF92-1551471C0DE8}"/>
              </a:ext>
            </a:extLst>
          </p:cNvPr>
          <p:cNvSpPr/>
          <p:nvPr/>
        </p:nvSpPr>
        <p:spPr>
          <a:xfrm>
            <a:off x="-800617" y="2540343"/>
            <a:ext cx="1969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Joint_tour_frequency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8A18F18-96AE-438A-A974-ADB0642C1862}"/>
              </a:ext>
            </a:extLst>
          </p:cNvPr>
          <p:cNvSpPr/>
          <p:nvPr/>
        </p:nvSpPr>
        <p:spPr>
          <a:xfrm>
            <a:off x="2011149" y="2540343"/>
            <a:ext cx="30291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Cdap_activity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Mandatory_tour_frequency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_escort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_shopping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_othmaint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_othdiscr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_eatout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_social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Non_mandatory_tour_frequency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CBE8A84-C16B-4FB8-994A-6C738AAFECF9}"/>
              </a:ext>
            </a:extLst>
          </p:cNvPr>
          <p:cNvSpPr/>
          <p:nvPr/>
        </p:nvSpPr>
        <p:spPr>
          <a:xfrm>
            <a:off x="4822917" y="2540343"/>
            <a:ext cx="23250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Survey_tour_id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Atwork_subtour_frequency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Survey_parent_tour_id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CECD389-39EE-4D9C-88B6-191C12B85ADD}"/>
              </a:ext>
            </a:extLst>
          </p:cNvPr>
          <p:cNvSpPr/>
          <p:nvPr/>
        </p:nvSpPr>
        <p:spPr>
          <a:xfrm>
            <a:off x="7634684" y="2540343"/>
            <a:ext cx="1996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Survey_participant_id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Survey_tour_id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877C3C6-8014-442C-A6C6-44C3B1C7C6FA}"/>
              </a:ext>
            </a:extLst>
          </p:cNvPr>
          <p:cNvSpPr/>
          <p:nvPr/>
        </p:nvSpPr>
        <p:spPr>
          <a:xfrm>
            <a:off x="2011150" y="7566332"/>
            <a:ext cx="240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 table + override model choices table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21A2662-52AD-4245-BBB5-CEB9F2D88199}"/>
              </a:ext>
            </a:extLst>
          </p:cNvPr>
          <p:cNvSpPr/>
          <p:nvPr/>
        </p:nvSpPr>
        <p:spPr>
          <a:xfrm>
            <a:off x="4822917" y="7566332"/>
            <a:ext cx="240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 table + override model choices table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4D4A172-2904-4AC0-9D3F-BA1EF5F0D001}"/>
              </a:ext>
            </a:extLst>
          </p:cNvPr>
          <p:cNvSpPr/>
          <p:nvPr/>
        </p:nvSpPr>
        <p:spPr>
          <a:xfrm>
            <a:off x="7634684" y="7566332"/>
            <a:ext cx="240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Survey table + override model choices table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24302D2-02FA-4573-9B92-096A47E9639C}"/>
              </a:ext>
            </a:extLst>
          </p:cNvPr>
          <p:cNvSpPr/>
          <p:nvPr/>
        </p:nvSpPr>
        <p:spPr>
          <a:xfrm>
            <a:off x="10607546" y="7566332"/>
            <a:ext cx="2408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7A33E82-97EC-4950-B7D1-32B11BF5D252}"/>
              </a:ext>
            </a:extLst>
          </p:cNvPr>
          <p:cNvSpPr/>
          <p:nvPr/>
        </p:nvSpPr>
        <p:spPr>
          <a:xfrm>
            <a:off x="10607546" y="2573559"/>
            <a:ext cx="2408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TBD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25092C8-48B2-49B0-827B-A51D32D1FB88}"/>
              </a:ext>
            </a:extLst>
          </p:cNvPr>
          <p:cNvSpPr/>
          <p:nvPr/>
        </p:nvSpPr>
        <p:spPr>
          <a:xfrm>
            <a:off x="10607546" y="-141847"/>
            <a:ext cx="24085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TBD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F373E93-0226-4D92-8BCC-1BDB9E4D3D67}"/>
              </a:ext>
            </a:extLst>
          </p:cNvPr>
          <p:cNvCxnSpPr>
            <a:cxnSpLocks/>
          </p:cNvCxnSpPr>
          <p:nvPr/>
        </p:nvCxnSpPr>
        <p:spPr>
          <a:xfrm>
            <a:off x="-1739158" y="6160951"/>
            <a:ext cx="0" cy="9343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9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22297</TotalTime>
  <Words>276</Words>
  <Application>Microsoft Office PowerPoint</Application>
  <PresentationFormat>Letter Paper (8.5x11 in)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Stabler</dc:creator>
  <cp:lastModifiedBy>Ben Stabler</cp:lastModifiedBy>
  <cp:revision>281</cp:revision>
  <dcterms:created xsi:type="dcterms:W3CDTF">2015-12-13T22:12:05Z</dcterms:created>
  <dcterms:modified xsi:type="dcterms:W3CDTF">2020-05-12T21:52:30Z</dcterms:modified>
</cp:coreProperties>
</file>