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5143500" type="screen16x9"/>
  <p:notesSz cx="6858000" cy="9144000"/>
  <p:embeddedFontLst>
    <p:embeddedFont>
      <p:font typeface="Cardo" panose="02020600000000000000" pitchFamily="18" charset="-79"/>
      <p:regular r:id="rId13"/>
      <p:bold r:id="rId14"/>
      <p:italic r:id="rId15"/>
    </p:embeddedFont>
    <p:embeddedFont>
      <p:font typeface="Istok Web" panose="020F0603030403020204" pitchFamily="34" charset="77"/>
      <p:regular r:id="rId16"/>
      <p:bold r:id="rId17"/>
      <p:italic r:id="rId18"/>
      <p:boldItalic r:id="rId19"/>
    </p:embeddedFont>
    <p:embeddedFont>
      <p:font typeface="Lato" panose="020F0502020204030203" pitchFamily="34" charset="0"/>
      <p:regular r:id="rId20"/>
      <p:bold r:id="rId21"/>
      <p:italic r:id="rId22"/>
      <p:boldItalic r:id="rId23"/>
    </p:embeddedFont>
    <p:embeddedFont>
      <p:font typeface="Montserrat SemiBold" pitchFamily="2" charset="77"/>
      <p:regular r:id="rId24"/>
      <p:bold r:id="rId25"/>
      <p:italic r:id="rId26"/>
      <p:boldItalic r:id="rId27"/>
    </p:embeddedFont>
    <p:embeddedFont>
      <p:font typeface="Raleway" pitchFamily="2" charset="77"/>
      <p:regular r:id="rId28"/>
      <p:bold r:id="rId29"/>
      <p:italic r:id="rId30"/>
      <p:boldItalic r:id="rId31"/>
    </p:embeddedFont>
    <p:embeddedFont>
      <p:font typeface="Raleway ExtraBold" panose="020F0502020204030204" pitchFamily="34" charset="0"/>
      <p:bold r:id="rId32"/>
      <p:italic r:id="rId33"/>
      <p:boldItalic r:id="rId34"/>
    </p:embeddedFont>
    <p:embeddedFont>
      <p:font typeface="Red Hat Text" panose="02010303040201060303" pitchFamily="2" charset="0"/>
      <p:regular r:id="rId35"/>
      <p:bold r:id="rId36"/>
      <p:italic r:id="rId37"/>
      <p:boldItalic r:id="rId3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avid Ory" initials="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E63FAB9-2232-4E98-826B-39162C508A3B}">
  <a:tblStyle styleId="{0E63FAB9-2232-4E98-826B-39162C508A3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>
      <p:cViewPr varScale="1">
        <p:scale>
          <a:sx n="161" d="100"/>
          <a:sy n="161" d="100"/>
        </p:scale>
        <p:origin x="784" y="20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font" Target="fonts/font14.fntdata"/><Relationship Id="rId39" Type="http://schemas.openxmlformats.org/officeDocument/2006/relationships/commentAuthors" Target="commentAuthors.xml"/><Relationship Id="rId21" Type="http://schemas.openxmlformats.org/officeDocument/2006/relationships/font" Target="fonts/font9.fntdata"/><Relationship Id="rId34" Type="http://schemas.openxmlformats.org/officeDocument/2006/relationships/font" Target="fonts/font22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font" Target="fonts/font17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32" Type="http://schemas.openxmlformats.org/officeDocument/2006/relationships/font" Target="fonts/font20.fntdata"/><Relationship Id="rId37" Type="http://schemas.openxmlformats.org/officeDocument/2006/relationships/font" Target="fonts/font25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font" Target="fonts/font16.fntdata"/><Relationship Id="rId36" Type="http://schemas.openxmlformats.org/officeDocument/2006/relationships/font" Target="fonts/font24.fntdata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31" Type="http://schemas.openxmlformats.org/officeDocument/2006/relationships/font" Target="fonts/font1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font" Target="fonts/font15.fntdata"/><Relationship Id="rId30" Type="http://schemas.openxmlformats.org/officeDocument/2006/relationships/font" Target="fonts/font18.fntdata"/><Relationship Id="rId35" Type="http://schemas.openxmlformats.org/officeDocument/2006/relationships/font" Target="fonts/font23.fntdata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33" Type="http://schemas.openxmlformats.org/officeDocument/2006/relationships/font" Target="fonts/font21.fntdata"/><Relationship Id="rId38" Type="http://schemas.openxmlformats.org/officeDocument/2006/relationships/font" Target="fonts/font2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2165ec154df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2165ec154df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2433ee4f72d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2433ee4f72d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22977615189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22977615189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22977615189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22977615189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22977615189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22977615189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22977615189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22977615189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22977615189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22977615189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2297761518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22977615189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22977615189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22977615189_0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22977615189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22977615189_0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rgbClr val="F9423A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" name="Google Shape;11;p2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2371725" y="630225"/>
            <a:ext cx="6331500" cy="154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2390267" y="3238450"/>
            <a:ext cx="6331500" cy="1241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5" name="Google Shape;15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1275" y="4377250"/>
            <a:ext cx="761876" cy="3627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rgbClr val="F9423A"/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oogle Shape;17;p3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8" name="Google Shape;18;p3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9" name="Google Shape;19;p3"/>
          <p:cNvSpPr txBox="1">
            <a:spLocks noGrp="1"/>
          </p:cNvSpPr>
          <p:nvPr>
            <p:ph type="title"/>
          </p:nvPr>
        </p:nvSpPr>
        <p:spPr>
          <a:xfrm>
            <a:off x="406425" y="1806825"/>
            <a:ext cx="8296800" cy="154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Google Shape;29;p5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0" name="Google Shape;30;p5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1" name="Google Shape;31;p5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2" name="Google Shape;32;p5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1"/>
          </p:nvPr>
        </p:nvSpPr>
        <p:spPr>
          <a:xfrm>
            <a:off x="2400303" y="1602675"/>
            <a:ext cx="30714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body" idx="2"/>
          </p:nvPr>
        </p:nvSpPr>
        <p:spPr>
          <a:xfrm>
            <a:off x="5650572" y="1602675"/>
            <a:ext cx="30714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303300" y="411575"/>
            <a:ext cx="8520600" cy="63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" name="Google Shape;40;p7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319500" y="936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319500" y="1846804"/>
            <a:ext cx="2808000" cy="280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latin typeface="Cardo"/>
                <a:ea typeface="Cardo"/>
                <a:cs typeface="Cardo"/>
                <a:sym typeface="Cardo"/>
              </a:defRPr>
            </a:lvl1pPr>
            <a:lvl2pPr lvl="1">
              <a:buNone/>
              <a:defRPr>
                <a:latin typeface="Cardo"/>
                <a:ea typeface="Cardo"/>
                <a:cs typeface="Cardo"/>
                <a:sym typeface="Cardo"/>
              </a:defRPr>
            </a:lvl2pPr>
            <a:lvl3pPr lvl="2">
              <a:buNone/>
              <a:defRPr>
                <a:latin typeface="Cardo"/>
                <a:ea typeface="Cardo"/>
                <a:cs typeface="Cardo"/>
                <a:sym typeface="Cardo"/>
              </a:defRPr>
            </a:lvl3pPr>
            <a:lvl4pPr lvl="3">
              <a:buNone/>
              <a:defRPr>
                <a:latin typeface="Cardo"/>
                <a:ea typeface="Cardo"/>
                <a:cs typeface="Cardo"/>
                <a:sym typeface="Cardo"/>
              </a:defRPr>
            </a:lvl4pPr>
            <a:lvl5pPr lvl="4">
              <a:buNone/>
              <a:defRPr>
                <a:latin typeface="Cardo"/>
                <a:ea typeface="Cardo"/>
                <a:cs typeface="Cardo"/>
                <a:sym typeface="Cardo"/>
              </a:defRPr>
            </a:lvl5pPr>
            <a:lvl6pPr lvl="5">
              <a:buNone/>
              <a:defRPr>
                <a:latin typeface="Cardo"/>
                <a:ea typeface="Cardo"/>
                <a:cs typeface="Cardo"/>
                <a:sym typeface="Cardo"/>
              </a:defRPr>
            </a:lvl6pPr>
            <a:lvl7pPr lvl="6">
              <a:buNone/>
              <a:defRPr>
                <a:latin typeface="Cardo"/>
                <a:ea typeface="Cardo"/>
                <a:cs typeface="Cardo"/>
                <a:sym typeface="Cardo"/>
              </a:defRPr>
            </a:lvl7pPr>
            <a:lvl8pPr lvl="7">
              <a:buNone/>
              <a:defRPr>
                <a:latin typeface="Cardo"/>
                <a:ea typeface="Cardo"/>
                <a:cs typeface="Cardo"/>
                <a:sym typeface="Cardo"/>
              </a:defRPr>
            </a:lvl8pPr>
            <a:lvl9pPr lvl="8">
              <a:buNone/>
              <a:defRPr>
                <a:latin typeface="Cardo"/>
                <a:ea typeface="Cardo"/>
                <a:cs typeface="Cardo"/>
                <a:sym typeface="Card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/>
          <p:nvPr/>
        </p:nvSpPr>
        <p:spPr>
          <a:xfrm>
            <a:off x="4572000" y="125"/>
            <a:ext cx="4572000" cy="5143500"/>
          </a:xfrm>
          <a:prstGeom prst="rect">
            <a:avLst/>
          </a:prstGeom>
          <a:solidFill>
            <a:srgbClr val="F9423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50" name="Google Shape;5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1" name="Google Shape;51;p9"/>
          <p:cNvSpPr txBox="1">
            <a:spLocks noGrp="1"/>
          </p:cNvSpPr>
          <p:nvPr>
            <p:ph type="title"/>
          </p:nvPr>
        </p:nvSpPr>
        <p:spPr>
          <a:xfrm>
            <a:off x="265500" y="1397350"/>
            <a:ext cx="4045200" cy="131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9423A"/>
              </a:buClr>
              <a:buSzPts val="3600"/>
              <a:buNone/>
              <a:defRPr sz="3600">
                <a:solidFill>
                  <a:srgbClr val="F9423A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subTitle" idx="1"/>
          </p:nvPr>
        </p:nvSpPr>
        <p:spPr>
          <a:xfrm>
            <a:off x="265500" y="273537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●"/>
              <a:defRPr>
                <a:solidFill>
                  <a:schemeClr val="lt1"/>
                </a:solidFill>
              </a:defRPr>
            </a:lvl1pPr>
            <a:lvl2pPr marL="914400" lvl="1" indent="-3238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500"/>
              <a:buChar char="○"/>
              <a:defRPr>
                <a:solidFill>
                  <a:schemeClr val="lt1"/>
                </a:solidFill>
              </a:defRPr>
            </a:lvl2pPr>
            <a:lvl3pPr marL="1371600" lvl="2" indent="-3238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500"/>
              <a:buChar char="■"/>
              <a:defRPr>
                <a:solidFill>
                  <a:schemeClr val="lt1"/>
                </a:solidFill>
              </a:defRPr>
            </a:lvl3pPr>
            <a:lvl4pPr marL="1828800" lvl="3" indent="-3238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500"/>
              <a:buChar char="●"/>
              <a:defRPr>
                <a:solidFill>
                  <a:schemeClr val="lt1"/>
                </a:solidFill>
              </a:defRPr>
            </a:lvl4pPr>
            <a:lvl5pPr marL="2286000" lvl="4" indent="-3238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500"/>
              <a:buChar char="○"/>
              <a:defRPr>
                <a:solidFill>
                  <a:schemeClr val="lt1"/>
                </a:solidFill>
              </a:defRPr>
            </a:lvl5pPr>
            <a:lvl6pPr marL="2743200" lvl="5" indent="-3238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500"/>
              <a:buChar char="■"/>
              <a:defRPr>
                <a:solidFill>
                  <a:schemeClr val="lt1"/>
                </a:solidFill>
              </a:defRPr>
            </a:lvl6pPr>
            <a:lvl7pPr marL="3200400" lvl="6" indent="-3238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500"/>
              <a:buChar char="●"/>
              <a:defRPr>
                <a:solidFill>
                  <a:schemeClr val="lt1"/>
                </a:solidFill>
              </a:defRPr>
            </a:lvl7pPr>
            <a:lvl8pPr marL="3657600" lvl="7" indent="-3238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500"/>
              <a:buChar char="○"/>
              <a:defRPr>
                <a:solidFill>
                  <a:schemeClr val="lt1"/>
                </a:solidFill>
              </a:defRPr>
            </a:lvl8pPr>
            <a:lvl9pPr marL="4114800" lvl="8" indent="-32385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5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4" name="Google Shape;54;p9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6" name="Google Shape;56;p10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7" name="Google Shape;57;p10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8" name="Google Shape;58;p10"/>
          <p:cNvSpPr txBox="1">
            <a:spLocks noGrp="1"/>
          </p:cNvSpPr>
          <p:nvPr>
            <p:ph type="body" idx="1"/>
          </p:nvPr>
        </p:nvSpPr>
        <p:spPr>
          <a:xfrm>
            <a:off x="328017" y="4226025"/>
            <a:ext cx="83886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1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1" name="Google Shape;61;p11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2" name="Google Shape;62;p11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3" name="Google Shape;63;p11"/>
          <p:cNvSpPr txBox="1">
            <a:spLocks noGrp="1"/>
          </p:cNvSpPr>
          <p:nvPr>
            <p:ph type="title" hasCustomPrompt="1"/>
          </p:nvPr>
        </p:nvSpPr>
        <p:spPr>
          <a:xfrm>
            <a:off x="853950" y="1304850"/>
            <a:ext cx="7436100" cy="15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9423A"/>
              </a:buClr>
              <a:buSzPts val="9600"/>
              <a:buFont typeface="Lato"/>
              <a:buNone/>
              <a:defRPr sz="9600">
                <a:solidFill>
                  <a:srgbClr val="F9423A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r>
              <a:t>xx%</a:t>
            </a:r>
          </a:p>
        </p:txBody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53950" y="2919450"/>
            <a:ext cx="7436100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9250" algn="ctr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23850" algn="ctr"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2pPr>
            <a:lvl3pPr marL="1371600" lvl="2" indent="-323850" algn="ctr">
              <a:spcBef>
                <a:spcPts val="1600"/>
              </a:spcBef>
              <a:spcAft>
                <a:spcPts val="0"/>
              </a:spcAft>
              <a:buSzPts val="1500"/>
              <a:buChar char="■"/>
              <a:defRPr/>
            </a:lvl3pPr>
            <a:lvl4pPr marL="1828800" lvl="3" indent="-323850" algn="ctr">
              <a:spcBef>
                <a:spcPts val="1600"/>
              </a:spcBef>
              <a:spcAft>
                <a:spcPts val="0"/>
              </a:spcAft>
              <a:buSzPts val="1500"/>
              <a:buChar char="●"/>
              <a:defRPr/>
            </a:lvl4pPr>
            <a:lvl5pPr marL="2286000" lvl="4" indent="-323850" algn="ctr"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5pPr>
            <a:lvl6pPr marL="2743200" lvl="5" indent="-323850" algn="ctr">
              <a:spcBef>
                <a:spcPts val="1600"/>
              </a:spcBef>
              <a:spcAft>
                <a:spcPts val="0"/>
              </a:spcAft>
              <a:buSzPts val="1500"/>
              <a:buChar char="■"/>
              <a:defRPr/>
            </a:lvl6pPr>
            <a:lvl7pPr marL="3200400" lvl="6" indent="-323850" algn="ctr">
              <a:spcBef>
                <a:spcPts val="1600"/>
              </a:spcBef>
              <a:spcAft>
                <a:spcPts val="0"/>
              </a:spcAft>
              <a:buSzPts val="1500"/>
              <a:buChar char="●"/>
              <a:defRPr/>
            </a:lvl7pPr>
            <a:lvl8pPr marL="3657600" lvl="7" indent="-323850" algn="ctr"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8pPr>
            <a:lvl9pPr marL="4114800" lvl="8" indent="-323850" algn="ctr">
              <a:spcBef>
                <a:spcPts val="1600"/>
              </a:spcBef>
              <a:spcAft>
                <a:spcPts val="1600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wiss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Montserrat SemiBold"/>
              <a:buNone/>
              <a:defRPr sz="3000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Istok Web"/>
              <a:buChar char="●"/>
              <a:defRPr sz="1900">
                <a:solidFill>
                  <a:schemeClr val="dk2"/>
                </a:solidFill>
                <a:latin typeface="Istok Web"/>
                <a:ea typeface="Istok Web"/>
                <a:cs typeface="Istok Web"/>
                <a:sym typeface="Istok Web"/>
              </a:defRPr>
            </a:lvl1pPr>
            <a:lvl2pPr marL="914400" lvl="1" indent="-3238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Istok Web"/>
              <a:buChar char="○"/>
              <a:defRPr sz="1500">
                <a:solidFill>
                  <a:schemeClr val="dk2"/>
                </a:solidFill>
                <a:latin typeface="Istok Web"/>
                <a:ea typeface="Istok Web"/>
                <a:cs typeface="Istok Web"/>
                <a:sym typeface="Istok Web"/>
              </a:defRPr>
            </a:lvl2pPr>
            <a:lvl3pPr marL="1371600" lvl="2" indent="-3238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Istok Web"/>
              <a:buChar char="■"/>
              <a:defRPr sz="1500">
                <a:solidFill>
                  <a:schemeClr val="dk2"/>
                </a:solidFill>
                <a:latin typeface="Istok Web"/>
                <a:ea typeface="Istok Web"/>
                <a:cs typeface="Istok Web"/>
                <a:sym typeface="Istok Web"/>
              </a:defRPr>
            </a:lvl3pPr>
            <a:lvl4pPr marL="1828800" lvl="3" indent="-3238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Istok Web"/>
              <a:buChar char="●"/>
              <a:defRPr sz="1500">
                <a:solidFill>
                  <a:schemeClr val="dk2"/>
                </a:solidFill>
                <a:latin typeface="Istok Web"/>
                <a:ea typeface="Istok Web"/>
                <a:cs typeface="Istok Web"/>
                <a:sym typeface="Istok Web"/>
              </a:defRPr>
            </a:lvl4pPr>
            <a:lvl5pPr marL="2286000" lvl="4" indent="-3238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Istok Web"/>
              <a:buChar char="○"/>
              <a:defRPr sz="1500">
                <a:solidFill>
                  <a:schemeClr val="dk2"/>
                </a:solidFill>
                <a:latin typeface="Istok Web"/>
                <a:ea typeface="Istok Web"/>
                <a:cs typeface="Istok Web"/>
                <a:sym typeface="Istok Web"/>
              </a:defRPr>
            </a:lvl5pPr>
            <a:lvl6pPr marL="2743200" lvl="5" indent="-3238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Istok Web"/>
              <a:buChar char="■"/>
              <a:defRPr sz="1500">
                <a:solidFill>
                  <a:schemeClr val="dk2"/>
                </a:solidFill>
                <a:latin typeface="Istok Web"/>
                <a:ea typeface="Istok Web"/>
                <a:cs typeface="Istok Web"/>
                <a:sym typeface="Istok Web"/>
              </a:defRPr>
            </a:lvl6pPr>
            <a:lvl7pPr marL="3200400" lvl="6" indent="-3238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Istok Web"/>
              <a:buChar char="●"/>
              <a:defRPr sz="1500">
                <a:solidFill>
                  <a:schemeClr val="dk2"/>
                </a:solidFill>
                <a:latin typeface="Istok Web"/>
                <a:ea typeface="Istok Web"/>
                <a:cs typeface="Istok Web"/>
                <a:sym typeface="Istok Web"/>
              </a:defRPr>
            </a:lvl7pPr>
            <a:lvl8pPr marL="3657600" lvl="7" indent="-3238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Istok Web"/>
              <a:buChar char="○"/>
              <a:defRPr sz="1500">
                <a:solidFill>
                  <a:schemeClr val="dk2"/>
                </a:solidFill>
                <a:latin typeface="Istok Web"/>
                <a:ea typeface="Istok Web"/>
                <a:cs typeface="Istok Web"/>
                <a:sym typeface="Istok Web"/>
              </a:defRPr>
            </a:lvl8pPr>
            <a:lvl9pPr marL="4114800" lvl="8" indent="-32385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500"/>
              <a:buFont typeface="Istok Web"/>
              <a:buChar char="■"/>
              <a:defRPr sz="1500">
                <a:solidFill>
                  <a:schemeClr val="dk2"/>
                </a:solidFill>
                <a:latin typeface="Istok Web"/>
                <a:ea typeface="Istok Web"/>
                <a:cs typeface="Istok Web"/>
                <a:sym typeface="Istok Web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3" r:id="rId5"/>
    <p:sldLayoutId id="2147483655" r:id="rId6"/>
    <p:sldLayoutId id="2147483656" r:id="rId7"/>
    <p:sldLayoutId id="2147483657" r:id="rId8"/>
    <p:sldLayoutId id="2147483658" r:id="rId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document/d/1rvwiXZ0PN8s_fswJMKmmKpsKqo6TYtbxetGnef6m-EI/edit" TargetMode="External"/><Relationship Id="rId7" Type="http://schemas.openxmlformats.org/officeDocument/2006/relationships/hyperlink" Target="https://github.com/ActivitySim/activitysim/wiki/Project-Meeting-2023.05.02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github.com/ActivitySim/activitysim/wiki/Project-Meeting-2023.04.25" TargetMode="External"/><Relationship Id="rId5" Type="http://schemas.openxmlformats.org/officeDocument/2006/relationships/hyperlink" Target="https://github.com/ActivitySim/activitysim/wiki/Governance" TargetMode="External"/><Relationship Id="rId4" Type="http://schemas.openxmlformats.org/officeDocument/2006/relationships/hyperlink" Target="https://docs.google.com/spreadsheets/d/1A5Ufa8MxJvXRR7Rsn16a7TQho6YgzhdP4JQVQZcEa6g/edit#gid=1494023366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3"/>
          <p:cNvSpPr txBox="1">
            <a:spLocks noGrp="1"/>
          </p:cNvSpPr>
          <p:nvPr>
            <p:ph type="ctrTitle"/>
          </p:nvPr>
        </p:nvSpPr>
        <p:spPr>
          <a:xfrm>
            <a:off x="2371725" y="630225"/>
            <a:ext cx="6331500" cy="154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Roadmap</a:t>
            </a:r>
            <a:endParaRPr/>
          </a:p>
        </p:txBody>
      </p:sp>
      <p:sp>
        <p:nvSpPr>
          <p:cNvPr id="73" name="Google Shape;73;p13"/>
          <p:cNvSpPr txBox="1">
            <a:spLocks noGrp="1"/>
          </p:cNvSpPr>
          <p:nvPr>
            <p:ph type="subTitle" idx="1"/>
          </p:nvPr>
        </p:nvSpPr>
        <p:spPr>
          <a:xfrm>
            <a:off x="2390267" y="3238450"/>
            <a:ext cx="6331500" cy="1241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Check-in: 22 June 2023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David Ory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2"/>
          <p:cNvSpPr txBox="1">
            <a:spLocks noGrp="1"/>
          </p:cNvSpPr>
          <p:nvPr>
            <p:ph type="title"/>
          </p:nvPr>
        </p:nvSpPr>
        <p:spPr>
          <a:xfrm>
            <a:off x="406425" y="1806825"/>
            <a:ext cx="8296800" cy="154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All for Today</a:t>
            </a:r>
            <a:endParaRPr/>
          </a:p>
        </p:txBody>
      </p:sp>
      <p:sp>
        <p:nvSpPr>
          <p:cNvPr id="147" name="Google Shape;147;p2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10</a:t>
            </a:fld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4"/>
          <p:cNvSpPr txBox="1">
            <a:spLocks noGrp="1"/>
          </p:cNvSpPr>
          <p:nvPr>
            <p:ph type="title"/>
          </p:nvPr>
        </p:nvSpPr>
        <p:spPr>
          <a:xfrm>
            <a:off x="303300" y="411575"/>
            <a:ext cx="8520600" cy="63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Proposed Check-ins</a:t>
            </a:r>
            <a:endParaRPr/>
          </a:p>
        </p:txBody>
      </p:sp>
      <p:sp>
        <p:nvSpPr>
          <p:cNvPr id="79" name="Google Shape;79;p14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graphicFrame>
        <p:nvGraphicFramePr>
          <p:cNvPr id="80" name="Google Shape;80;p14"/>
          <p:cNvGraphicFramePr/>
          <p:nvPr/>
        </p:nvGraphicFramePr>
        <p:xfrm>
          <a:off x="422100" y="1197075"/>
          <a:ext cx="6538225" cy="1878030"/>
        </p:xfrm>
        <a:graphic>
          <a:graphicData uri="http://schemas.openxmlformats.org/drawingml/2006/table">
            <a:tbl>
              <a:tblPr>
                <a:noFill/>
                <a:tableStyleId>{0E63FAB9-2232-4E98-826B-39162C508A3B}</a:tableStyleId>
              </a:tblPr>
              <a:tblGrid>
                <a:gridCol w="1149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68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201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37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latin typeface="Istok Web"/>
                          <a:ea typeface="Istok Web"/>
                          <a:cs typeface="Istok Web"/>
                          <a:sym typeface="Istok Web"/>
                        </a:rPr>
                        <a:t>Date</a:t>
                      </a:r>
                      <a:endParaRPr sz="1200" b="1">
                        <a:latin typeface="Istok Web"/>
                        <a:ea typeface="Istok Web"/>
                        <a:cs typeface="Istok Web"/>
                        <a:sym typeface="Istok Web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latin typeface="Istok Web"/>
                          <a:ea typeface="Istok Web"/>
                          <a:cs typeface="Istok Web"/>
                          <a:sym typeface="Istok Web"/>
                        </a:rPr>
                        <a:t>Topic</a:t>
                      </a:r>
                      <a:endParaRPr sz="1200" b="1">
                        <a:latin typeface="Istok Web"/>
                        <a:ea typeface="Istok Web"/>
                        <a:cs typeface="Istok Web"/>
                        <a:sym typeface="Istok Web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latin typeface="Istok Web"/>
                          <a:ea typeface="Istok Web"/>
                          <a:cs typeface="Istok Web"/>
                          <a:sym typeface="Istok Web"/>
                        </a:rPr>
                        <a:t>Time Request</a:t>
                      </a:r>
                      <a:endParaRPr sz="1200" b="1">
                        <a:latin typeface="Istok Web"/>
                        <a:ea typeface="Istok Web"/>
                        <a:cs typeface="Istok Web"/>
                        <a:sym typeface="Istok Web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80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Istok Web"/>
                          <a:ea typeface="Istok Web"/>
                          <a:cs typeface="Istok Web"/>
                          <a:sym typeface="Istok Web"/>
                        </a:rPr>
                        <a:t>June 22 </a:t>
                      </a:r>
                      <a:endParaRPr sz="1200">
                        <a:latin typeface="Istok Web"/>
                        <a:ea typeface="Istok Web"/>
                        <a:cs typeface="Istok Web"/>
                        <a:sym typeface="Istok Web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rgbClr val="91CEFD">
                        <a:alpha val="308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Istok Web"/>
                          <a:ea typeface="Istok Web"/>
                          <a:cs typeface="Istok Web"/>
                          <a:sym typeface="Istok Web"/>
                        </a:rPr>
                        <a:t>Revisit desired work products</a:t>
                      </a:r>
                      <a:endParaRPr sz="1200">
                        <a:latin typeface="Istok Web"/>
                        <a:ea typeface="Istok Web"/>
                        <a:cs typeface="Istok Web"/>
                        <a:sym typeface="Istok Web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rgbClr val="91CEFD">
                        <a:alpha val="308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Istok Web"/>
                          <a:ea typeface="Istok Web"/>
                          <a:cs typeface="Istok Web"/>
                          <a:sym typeface="Istok Web"/>
                        </a:rPr>
                        <a:t>15 minutes</a:t>
                      </a:r>
                      <a:endParaRPr sz="1200">
                        <a:latin typeface="Istok Web"/>
                        <a:ea typeface="Istok Web"/>
                        <a:cs typeface="Istok Web"/>
                        <a:sym typeface="Istok Web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rgbClr val="91CEFD">
                        <a:alpha val="3082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80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Istok Web"/>
                          <a:ea typeface="Istok Web"/>
                          <a:cs typeface="Istok Web"/>
                          <a:sym typeface="Istok Web"/>
                        </a:rPr>
                        <a:t>July 11</a:t>
                      </a:r>
                      <a:endParaRPr sz="1200">
                        <a:latin typeface="Istok Web"/>
                        <a:ea typeface="Istok Web"/>
                        <a:cs typeface="Istok Web"/>
                        <a:sym typeface="Istok Web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Istok Web"/>
                          <a:ea typeface="Istok Web"/>
                          <a:cs typeface="Istok Web"/>
                          <a:sym typeface="Istok Web"/>
                        </a:rPr>
                        <a:t>Management Plan, version 2</a:t>
                      </a:r>
                      <a:endParaRPr sz="1200">
                        <a:latin typeface="Istok Web"/>
                        <a:ea typeface="Istok Web"/>
                        <a:cs typeface="Istok Web"/>
                        <a:sym typeface="Istok Web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Istok Web"/>
                          <a:ea typeface="Istok Web"/>
                          <a:cs typeface="Istok Web"/>
                          <a:sym typeface="Istok Web"/>
                        </a:rPr>
                        <a:t>1 hour</a:t>
                      </a:r>
                      <a:endParaRPr sz="1200">
                        <a:latin typeface="Istok Web"/>
                        <a:ea typeface="Istok Web"/>
                        <a:cs typeface="Istok Web"/>
                        <a:sym typeface="Istok Web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80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Istok Web"/>
                          <a:ea typeface="Istok Web"/>
                          <a:cs typeface="Istok Web"/>
                          <a:sym typeface="Istok Web"/>
                        </a:rPr>
                        <a:t>July 18</a:t>
                      </a:r>
                      <a:endParaRPr sz="1200">
                        <a:latin typeface="Istok Web"/>
                        <a:ea typeface="Istok Web"/>
                        <a:cs typeface="Istok Web"/>
                        <a:sym typeface="Istok Web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Istok Web"/>
                          <a:ea typeface="Istok Web"/>
                          <a:cs typeface="Istok Web"/>
                          <a:sym typeface="Istok Web"/>
                        </a:rPr>
                        <a:t>Objectives/Key Results, version 2</a:t>
                      </a:r>
                      <a:endParaRPr sz="1200">
                        <a:latin typeface="Istok Web"/>
                        <a:ea typeface="Istok Web"/>
                        <a:cs typeface="Istok Web"/>
                        <a:sym typeface="Istok Web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Istok Web"/>
                          <a:ea typeface="Istok Web"/>
                          <a:cs typeface="Istok Web"/>
                          <a:sym typeface="Istok Web"/>
                        </a:rPr>
                        <a:t>1 hour</a:t>
                      </a:r>
                      <a:endParaRPr sz="1200">
                        <a:latin typeface="Istok Web"/>
                        <a:ea typeface="Istok Web"/>
                        <a:cs typeface="Istok Web"/>
                        <a:sym typeface="Istok Web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80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Istok Web"/>
                          <a:ea typeface="Istok Web"/>
                          <a:cs typeface="Istok Web"/>
                          <a:sym typeface="Istok Web"/>
                        </a:rPr>
                        <a:t>July 25</a:t>
                      </a:r>
                      <a:endParaRPr sz="1200">
                        <a:latin typeface="Istok Web"/>
                        <a:ea typeface="Istok Web"/>
                        <a:cs typeface="Istok Web"/>
                        <a:sym typeface="Istok Web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Istok Web"/>
                          <a:ea typeface="Istok Web"/>
                          <a:cs typeface="Istok Web"/>
                          <a:sym typeface="Istok Web"/>
                        </a:rPr>
                        <a:t>ActivitySim Product Roadmap, version 2</a:t>
                      </a:r>
                      <a:endParaRPr sz="1200">
                        <a:latin typeface="Istok Web"/>
                        <a:ea typeface="Istok Web"/>
                        <a:cs typeface="Istok Web"/>
                        <a:sym typeface="Istok Web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Istok Web"/>
                          <a:ea typeface="Istok Web"/>
                          <a:cs typeface="Istok Web"/>
                          <a:sym typeface="Istok Web"/>
                        </a:rPr>
                        <a:t>1 hour</a:t>
                      </a:r>
                      <a:endParaRPr sz="1200">
                        <a:latin typeface="Istok Web"/>
                        <a:ea typeface="Istok Web"/>
                        <a:cs typeface="Istok Web"/>
                        <a:sym typeface="Istok Web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81" name="Google Shape;81;p14"/>
          <p:cNvSpPr/>
          <p:nvPr/>
        </p:nvSpPr>
        <p:spPr>
          <a:xfrm>
            <a:off x="422125" y="3245875"/>
            <a:ext cx="7702500" cy="1353000"/>
          </a:xfrm>
          <a:prstGeom prst="roundRect">
            <a:avLst>
              <a:gd name="adj" fmla="val 16667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lt1"/>
                </a:solidFill>
                <a:latin typeface="Istok Web"/>
                <a:ea typeface="Istok Web"/>
                <a:cs typeface="Istok Web"/>
                <a:sym typeface="Istok Web"/>
              </a:rPr>
              <a:t>Goal: </a:t>
            </a:r>
            <a:endParaRPr b="1">
              <a:solidFill>
                <a:schemeClr val="lt1"/>
              </a:solidFill>
              <a:latin typeface="Istok Web"/>
              <a:ea typeface="Istok Web"/>
              <a:cs typeface="Istok Web"/>
              <a:sym typeface="Istok Web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stok Web"/>
              <a:buChar char="●"/>
            </a:pPr>
            <a:r>
              <a:rPr lang="en">
                <a:solidFill>
                  <a:schemeClr val="lt1"/>
                </a:solidFill>
                <a:latin typeface="Istok Web"/>
                <a:ea typeface="Istok Web"/>
                <a:cs typeface="Istok Web"/>
                <a:sym typeface="Istok Web"/>
              </a:rPr>
              <a:t>Reach a firm consensus on activities for the next fiscal year (July 2023 to June 2024) </a:t>
            </a:r>
            <a:endParaRPr>
              <a:solidFill>
                <a:schemeClr val="lt1"/>
              </a:solidFill>
              <a:latin typeface="Istok Web"/>
              <a:ea typeface="Istok Web"/>
              <a:cs typeface="Istok Web"/>
              <a:sym typeface="Istok Web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stok Web"/>
              <a:buChar char="●"/>
            </a:pPr>
            <a:r>
              <a:rPr lang="en">
                <a:solidFill>
                  <a:schemeClr val="lt1"/>
                </a:solidFill>
                <a:latin typeface="Istok Web"/>
                <a:ea typeface="Istok Web"/>
                <a:cs typeface="Istok Web"/>
                <a:sym typeface="Istok Web"/>
              </a:rPr>
              <a:t>Broad agreement on the direction for the next five years</a:t>
            </a:r>
            <a:endParaRPr>
              <a:solidFill>
                <a:schemeClr val="lt1"/>
              </a:solidFill>
              <a:latin typeface="Istok Web"/>
              <a:ea typeface="Istok Web"/>
              <a:cs typeface="Istok Web"/>
              <a:sym typeface="Istok Web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stok Web"/>
              <a:buChar char="○"/>
            </a:pPr>
            <a:r>
              <a:rPr lang="en">
                <a:solidFill>
                  <a:schemeClr val="lt1"/>
                </a:solidFill>
                <a:latin typeface="Istok Web"/>
                <a:ea typeface="Istok Web"/>
                <a:cs typeface="Istok Web"/>
                <a:sym typeface="Istok Web"/>
              </a:rPr>
              <a:t>The frameworks should allow for adjustments to the trajectory</a:t>
            </a:r>
            <a:endParaRPr>
              <a:solidFill>
                <a:schemeClr val="lt1"/>
              </a:solidFill>
              <a:latin typeface="Istok Web"/>
              <a:ea typeface="Istok Web"/>
              <a:cs typeface="Istok Web"/>
              <a:sym typeface="Istok Web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stok Web"/>
              <a:buChar char="○"/>
            </a:pPr>
            <a:r>
              <a:rPr lang="en">
                <a:solidFill>
                  <a:schemeClr val="lt1"/>
                </a:solidFill>
                <a:latin typeface="Istok Web"/>
                <a:ea typeface="Istok Web"/>
                <a:cs typeface="Istok Web"/>
                <a:sym typeface="Istok Web"/>
              </a:rPr>
              <a:t>Only need to publish the parts of the Roadmap for which there is a consensus</a:t>
            </a:r>
            <a:endParaRPr>
              <a:solidFill>
                <a:schemeClr val="lt1"/>
              </a:solidFill>
              <a:latin typeface="Istok Web"/>
              <a:ea typeface="Istok Web"/>
              <a:cs typeface="Istok Web"/>
              <a:sym typeface="Istok Web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5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dk2"/>
                </a:solidFill>
              </a:rPr>
              <a:t>3</a:t>
            </a:fld>
            <a:endParaRPr>
              <a:solidFill>
                <a:schemeClr val="dk2"/>
              </a:solidFill>
            </a:endParaRPr>
          </a:p>
        </p:txBody>
      </p:sp>
      <p:sp>
        <p:nvSpPr>
          <p:cNvPr id="87" name="Google Shape;87;p15"/>
          <p:cNvSpPr/>
          <p:nvPr/>
        </p:nvSpPr>
        <p:spPr>
          <a:xfrm>
            <a:off x="1360651" y="1351800"/>
            <a:ext cx="6422700" cy="24399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lt1"/>
                </a:solidFill>
                <a:latin typeface="Istok Web"/>
                <a:ea typeface="Istok Web"/>
                <a:cs typeface="Istok Web"/>
                <a:sym typeface="Istok Web"/>
              </a:rPr>
              <a:t>Before we start preparing the final work products, let’s make sure we still want what we thought we wanted when we started. </a:t>
            </a:r>
            <a:endParaRPr sz="1800">
              <a:solidFill>
                <a:schemeClr val="lt1"/>
              </a:solidFill>
              <a:latin typeface="Istok Web"/>
              <a:ea typeface="Istok Web"/>
              <a:cs typeface="Istok Web"/>
              <a:sym typeface="Istok Web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6"/>
          <p:cNvSpPr txBox="1">
            <a:spLocks noGrp="1"/>
          </p:cNvSpPr>
          <p:nvPr>
            <p:ph type="body" idx="1"/>
          </p:nvPr>
        </p:nvSpPr>
        <p:spPr>
          <a:xfrm>
            <a:off x="328017" y="4226025"/>
            <a:ext cx="83886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Relevant Scope Text</a:t>
            </a:r>
            <a:endParaRPr/>
          </a:p>
        </p:txBody>
      </p:sp>
      <p:sp>
        <p:nvSpPr>
          <p:cNvPr id="93" name="Google Shape;93;p16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sp>
        <p:nvSpPr>
          <p:cNvPr id="94" name="Google Shape;94;p16"/>
          <p:cNvSpPr txBox="1"/>
          <p:nvPr/>
        </p:nvSpPr>
        <p:spPr>
          <a:xfrm>
            <a:off x="403125" y="1214225"/>
            <a:ext cx="7528200" cy="242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2"/>
                </a:solidFill>
                <a:latin typeface="Red Hat Text"/>
                <a:ea typeface="Red Hat Text"/>
                <a:cs typeface="Red Hat Text"/>
                <a:sym typeface="Red Hat Text"/>
              </a:rPr>
              <a:t>The roadmap will identify an inclusive list of project development needs and challenges, including, but not limited to:</a:t>
            </a:r>
            <a:endParaRPr sz="1100">
              <a:solidFill>
                <a:schemeClr val="dk2"/>
              </a:solidFill>
              <a:latin typeface="Red Hat Text"/>
              <a:ea typeface="Red Hat Text"/>
              <a:cs typeface="Red Hat Text"/>
              <a:sym typeface="Red Hat Text"/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ed Hat Text"/>
              <a:buChar char="●"/>
            </a:pPr>
            <a:r>
              <a:rPr lang="en" sz="1100">
                <a:solidFill>
                  <a:schemeClr val="dk2"/>
                </a:solidFill>
                <a:latin typeface="Red Hat Text"/>
                <a:ea typeface="Red Hat Text"/>
                <a:cs typeface="Red Hat Text"/>
                <a:sym typeface="Red Hat Text"/>
              </a:rPr>
              <a:t>Core model system performance requirements</a:t>
            </a:r>
            <a:endParaRPr sz="1100">
              <a:solidFill>
                <a:schemeClr val="dk2"/>
              </a:solidFill>
              <a:latin typeface="Red Hat Text"/>
              <a:ea typeface="Red Hat Text"/>
              <a:cs typeface="Red Hat Text"/>
              <a:sym typeface="Red Hat Text"/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ed Hat Text"/>
              <a:buChar char="●"/>
            </a:pPr>
            <a:r>
              <a:rPr lang="en" sz="1100">
                <a:solidFill>
                  <a:schemeClr val="dk2"/>
                </a:solidFill>
                <a:latin typeface="Red Hat Text"/>
                <a:ea typeface="Red Hat Text"/>
                <a:cs typeface="Red Hat Text"/>
                <a:sym typeface="Red Hat Text"/>
              </a:rPr>
              <a:t>Core model system usability requirements</a:t>
            </a:r>
            <a:endParaRPr sz="1100">
              <a:solidFill>
                <a:schemeClr val="dk2"/>
              </a:solidFill>
              <a:latin typeface="Red Hat Text"/>
              <a:ea typeface="Red Hat Text"/>
              <a:cs typeface="Red Hat Text"/>
              <a:sym typeface="Red Hat Text"/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ed Hat Text"/>
              <a:buChar char="●"/>
            </a:pPr>
            <a:r>
              <a:rPr lang="en" sz="1100">
                <a:solidFill>
                  <a:schemeClr val="dk2"/>
                </a:solidFill>
                <a:latin typeface="Red Hat Text"/>
                <a:ea typeface="Red Hat Text"/>
                <a:cs typeface="Red Hat Text"/>
                <a:sym typeface="Red Hat Text"/>
              </a:rPr>
              <a:t>Core model component modularity and testing</a:t>
            </a:r>
            <a:endParaRPr sz="1100">
              <a:solidFill>
                <a:schemeClr val="dk2"/>
              </a:solidFill>
              <a:latin typeface="Red Hat Text"/>
              <a:ea typeface="Red Hat Text"/>
              <a:cs typeface="Red Hat Text"/>
              <a:sym typeface="Red Hat Text"/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ed Hat Text"/>
              <a:buChar char="●"/>
            </a:pPr>
            <a:r>
              <a:rPr lang="en" sz="1100">
                <a:solidFill>
                  <a:schemeClr val="dk2"/>
                </a:solidFill>
                <a:latin typeface="Red Hat Text"/>
                <a:ea typeface="Red Hat Text"/>
                <a:cs typeface="Red Hat Text"/>
                <a:sym typeface="Red Hat Text"/>
              </a:rPr>
              <a:t>Proposed designs for three ActivitySim example model systems to be maintained by the consortium, describing for each:</a:t>
            </a:r>
            <a:endParaRPr sz="1100">
              <a:solidFill>
                <a:schemeClr val="dk2"/>
              </a:solidFill>
              <a:latin typeface="Red Hat Text"/>
              <a:ea typeface="Red Hat Text"/>
              <a:cs typeface="Red Hat Text"/>
              <a:sym typeface="Red Hat Text"/>
            </a:endParaRPr>
          </a:p>
          <a:p>
            <a:pPr marL="914400" lvl="1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ed Hat Text"/>
              <a:buChar char="○"/>
            </a:pPr>
            <a:r>
              <a:rPr lang="en" sz="1100">
                <a:solidFill>
                  <a:schemeClr val="dk2"/>
                </a:solidFill>
                <a:latin typeface="Red Hat Text"/>
                <a:ea typeface="Red Hat Text"/>
                <a:cs typeface="Red Hat Text"/>
                <a:sym typeface="Red Hat Text"/>
              </a:rPr>
              <a:t>Model system capabilities and sensitivities</a:t>
            </a:r>
            <a:endParaRPr sz="1100">
              <a:solidFill>
                <a:schemeClr val="dk2"/>
              </a:solidFill>
              <a:latin typeface="Red Hat Text"/>
              <a:ea typeface="Red Hat Text"/>
              <a:cs typeface="Red Hat Text"/>
              <a:sym typeface="Red Hat Text"/>
            </a:endParaRPr>
          </a:p>
          <a:p>
            <a:pPr marL="914400" lvl="1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ed Hat Text"/>
              <a:buChar char="○"/>
            </a:pPr>
            <a:r>
              <a:rPr lang="en" sz="1100">
                <a:solidFill>
                  <a:schemeClr val="dk2"/>
                </a:solidFill>
                <a:latin typeface="Red Hat Text"/>
                <a:ea typeface="Red Hat Text"/>
                <a:cs typeface="Red Hat Text"/>
                <a:sym typeface="Red Hat Text"/>
              </a:rPr>
              <a:t>Model system inputs, components, sequencing and data exchanges</a:t>
            </a:r>
            <a:endParaRPr sz="1100">
              <a:solidFill>
                <a:schemeClr val="dk2"/>
              </a:solidFill>
              <a:latin typeface="Red Hat Text"/>
              <a:ea typeface="Red Hat Text"/>
              <a:cs typeface="Red Hat Text"/>
              <a:sym typeface="Red Hat Text"/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ed Hat Text"/>
              <a:buChar char="●"/>
            </a:pPr>
            <a:r>
              <a:rPr lang="en" sz="1100">
                <a:solidFill>
                  <a:schemeClr val="dk2"/>
                </a:solidFill>
                <a:latin typeface="Red Hat Text"/>
                <a:ea typeface="Red Hat Text"/>
                <a:cs typeface="Red Hat Text"/>
                <a:sym typeface="Red Hat Text"/>
              </a:rPr>
              <a:t>Versioning and backwards compatibility</a:t>
            </a:r>
            <a:endParaRPr sz="1100">
              <a:solidFill>
                <a:schemeClr val="dk2"/>
              </a:solidFill>
              <a:latin typeface="Red Hat Text"/>
              <a:ea typeface="Red Hat Text"/>
              <a:cs typeface="Red Hat Text"/>
              <a:sym typeface="Red Hat Text"/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ed Hat Text"/>
              <a:buChar char="●"/>
            </a:pPr>
            <a:r>
              <a:rPr lang="en" sz="1100">
                <a:solidFill>
                  <a:schemeClr val="dk2"/>
                </a:solidFill>
                <a:latin typeface="Red Hat Text"/>
                <a:ea typeface="Red Hat Text"/>
                <a:cs typeface="Red Hat Text"/>
                <a:sym typeface="Red Hat Text"/>
              </a:rPr>
              <a:t>Documentation requirements</a:t>
            </a:r>
            <a:endParaRPr sz="1100">
              <a:solidFill>
                <a:schemeClr val="dk2"/>
              </a:solidFill>
              <a:latin typeface="Red Hat Text"/>
              <a:ea typeface="Red Hat Text"/>
              <a:cs typeface="Red Hat Text"/>
              <a:sym typeface="Red Hat Text"/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ed Hat Text"/>
              <a:buChar char="●"/>
            </a:pPr>
            <a:r>
              <a:rPr lang="en" sz="1100">
                <a:solidFill>
                  <a:schemeClr val="dk2"/>
                </a:solidFill>
                <a:latin typeface="Red Hat Text"/>
                <a:ea typeface="Red Hat Text"/>
                <a:cs typeface="Red Hat Text"/>
                <a:sym typeface="Red Hat Text"/>
              </a:rPr>
              <a:t>Approaches for regularly maintaining and updating the roadmap</a:t>
            </a:r>
            <a:endParaRPr>
              <a:latin typeface="Istok Web"/>
              <a:ea typeface="Istok Web"/>
              <a:cs typeface="Istok Web"/>
              <a:sym typeface="Istok Web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7"/>
          <p:cNvSpPr txBox="1">
            <a:spLocks noGrp="1"/>
          </p:cNvSpPr>
          <p:nvPr>
            <p:ph type="body" idx="1"/>
          </p:nvPr>
        </p:nvSpPr>
        <p:spPr>
          <a:xfrm>
            <a:off x="328017" y="4226025"/>
            <a:ext cx="83886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Early Outline Development</a:t>
            </a:r>
            <a:endParaRPr/>
          </a:p>
        </p:txBody>
      </p:sp>
      <p:sp>
        <p:nvSpPr>
          <p:cNvPr id="100" name="Google Shape;100;p17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sp>
        <p:nvSpPr>
          <p:cNvPr id="101" name="Google Shape;101;p17"/>
          <p:cNvSpPr txBox="1"/>
          <p:nvPr/>
        </p:nvSpPr>
        <p:spPr>
          <a:xfrm>
            <a:off x="418775" y="538850"/>
            <a:ext cx="6148800" cy="33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None/>
            </a:pPr>
            <a:r>
              <a:rPr lang="en" sz="700" b="1">
                <a:solidFill>
                  <a:srgbClr val="595959"/>
                </a:solidFill>
              </a:rPr>
              <a:t>Annotated Outline</a:t>
            </a:r>
            <a:endParaRPr sz="700" b="1">
              <a:solidFill>
                <a:srgbClr val="595959"/>
              </a:solidFill>
            </a:endParaRPr>
          </a:p>
          <a:p>
            <a:pPr marL="228600" lvl="0" indent="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500">
                <a:solidFill>
                  <a:schemeClr val="dk2"/>
                </a:solidFill>
              </a:rPr>
              <a:t>1.</a:t>
            </a:r>
            <a:r>
              <a:rPr lang="en" sz="1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	</a:t>
            </a:r>
            <a:r>
              <a:rPr lang="en" sz="500">
                <a:solidFill>
                  <a:schemeClr val="dk2"/>
                </a:solidFill>
              </a:rPr>
              <a:t>Background</a:t>
            </a:r>
            <a:endParaRPr sz="500">
              <a:solidFill>
                <a:schemeClr val="dk2"/>
              </a:solidFill>
            </a:endParaRPr>
          </a:p>
          <a:p>
            <a:pPr marL="4572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solidFill>
                  <a:schemeClr val="dk2"/>
                </a:solidFill>
              </a:rPr>
              <a:t>·</a:t>
            </a:r>
            <a:r>
              <a:rPr lang="en" sz="1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	</a:t>
            </a:r>
            <a:r>
              <a:rPr lang="en" sz="500">
                <a:solidFill>
                  <a:schemeClr val="dk2"/>
                </a:solidFill>
              </a:rPr>
              <a:t>History and motivation for ActivitySim</a:t>
            </a:r>
            <a:endParaRPr sz="500">
              <a:solidFill>
                <a:schemeClr val="dk2"/>
              </a:solidFill>
            </a:endParaRPr>
          </a:p>
          <a:p>
            <a:pPr marL="4572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solidFill>
                  <a:schemeClr val="dk2"/>
                </a:solidFill>
              </a:rPr>
              <a:t>·</a:t>
            </a:r>
            <a:r>
              <a:rPr lang="en" sz="1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	</a:t>
            </a:r>
            <a:r>
              <a:rPr lang="en" sz="500">
                <a:solidFill>
                  <a:schemeClr val="dk2"/>
                </a:solidFill>
              </a:rPr>
              <a:t>Description of the Consortium</a:t>
            </a:r>
            <a:endParaRPr sz="500">
              <a:solidFill>
                <a:schemeClr val="dk2"/>
              </a:solidFill>
            </a:endParaRPr>
          </a:p>
          <a:p>
            <a:pPr marL="9144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o</a:t>
            </a:r>
            <a:r>
              <a:rPr lang="en" sz="1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</a:t>
            </a:r>
            <a:r>
              <a:rPr lang="en" sz="500">
                <a:solidFill>
                  <a:schemeClr val="dk2"/>
                </a:solidFill>
              </a:rPr>
              <a:t>Consortium’s current product portfolio</a:t>
            </a:r>
            <a:endParaRPr sz="500">
              <a:solidFill>
                <a:schemeClr val="dk2"/>
              </a:solidFill>
            </a:endParaRPr>
          </a:p>
          <a:p>
            <a:pPr marL="4572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solidFill>
                  <a:srgbClr val="538135"/>
                </a:solidFill>
              </a:rPr>
              <a:t>·</a:t>
            </a:r>
            <a:r>
              <a:rPr lang="en" sz="100">
                <a:solidFill>
                  <a:srgbClr val="53813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	</a:t>
            </a:r>
            <a:r>
              <a:rPr lang="en" sz="500">
                <a:solidFill>
                  <a:srgbClr val="538135"/>
                </a:solidFill>
              </a:rPr>
              <a:t>ActivitySim Project</a:t>
            </a:r>
            <a:endParaRPr sz="500">
              <a:solidFill>
                <a:srgbClr val="538135"/>
              </a:solidFill>
            </a:endParaRPr>
          </a:p>
          <a:p>
            <a:pPr marL="9144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o</a:t>
            </a:r>
            <a:r>
              <a:rPr lang="en" sz="1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</a:t>
            </a:r>
            <a:r>
              <a:rPr lang="en" sz="500">
                <a:solidFill>
                  <a:schemeClr val="dk2"/>
                </a:solidFill>
              </a:rPr>
              <a:t>Currently maintained example models</a:t>
            </a:r>
            <a:endParaRPr sz="500">
              <a:solidFill>
                <a:schemeClr val="dk2"/>
              </a:solidFill>
            </a:endParaRPr>
          </a:p>
          <a:p>
            <a:pPr marL="4572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solidFill>
                  <a:srgbClr val="538135"/>
                </a:solidFill>
              </a:rPr>
              <a:t>·</a:t>
            </a:r>
            <a:r>
              <a:rPr lang="en" sz="100">
                <a:solidFill>
                  <a:srgbClr val="53813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	</a:t>
            </a:r>
            <a:r>
              <a:rPr lang="en" sz="500">
                <a:solidFill>
                  <a:srgbClr val="538135"/>
                </a:solidFill>
              </a:rPr>
              <a:t>Roadmap Objectives</a:t>
            </a:r>
            <a:endParaRPr sz="500">
              <a:solidFill>
                <a:srgbClr val="538135"/>
              </a:solidFill>
            </a:endParaRPr>
          </a:p>
          <a:p>
            <a:pPr marL="4572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solidFill>
                  <a:schemeClr val="dk2"/>
                </a:solidFill>
              </a:rPr>
              <a:t>·</a:t>
            </a:r>
            <a:r>
              <a:rPr lang="en" sz="1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	</a:t>
            </a:r>
            <a:r>
              <a:rPr lang="en" sz="500">
                <a:solidFill>
                  <a:schemeClr val="dk2"/>
                </a:solidFill>
              </a:rPr>
              <a:t>Document Organization (e.g., next section discusses …)</a:t>
            </a:r>
            <a:endParaRPr sz="500">
              <a:solidFill>
                <a:schemeClr val="dk2"/>
              </a:solidFill>
            </a:endParaRPr>
          </a:p>
          <a:p>
            <a:pPr marL="2286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solidFill>
                  <a:schemeClr val="dk2"/>
                </a:solidFill>
              </a:rPr>
              <a:t>2.</a:t>
            </a:r>
            <a:r>
              <a:rPr lang="en" sz="1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	</a:t>
            </a:r>
            <a:r>
              <a:rPr lang="en" sz="500">
                <a:solidFill>
                  <a:schemeClr val="dk2"/>
                </a:solidFill>
              </a:rPr>
              <a:t>Context</a:t>
            </a:r>
            <a:endParaRPr sz="500">
              <a:solidFill>
                <a:schemeClr val="dk2"/>
              </a:solidFill>
            </a:endParaRPr>
          </a:p>
          <a:p>
            <a:pPr marL="5080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solidFill>
                  <a:schemeClr val="dk2"/>
                </a:solidFill>
              </a:rPr>
              <a:t>2.1.</a:t>
            </a:r>
            <a:r>
              <a:rPr lang="en" sz="1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lang="en" sz="500">
                <a:solidFill>
                  <a:schemeClr val="dk2"/>
                </a:solidFill>
              </a:rPr>
              <a:t>Market Scan</a:t>
            </a:r>
            <a:endParaRPr sz="500">
              <a:solidFill>
                <a:schemeClr val="dk2"/>
              </a:solidFill>
            </a:endParaRPr>
          </a:p>
          <a:p>
            <a:pPr marL="6858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solidFill>
                  <a:schemeClr val="dk2"/>
                </a:solidFill>
              </a:rPr>
              <a:t>·</a:t>
            </a:r>
            <a:r>
              <a:rPr lang="en" sz="1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	</a:t>
            </a:r>
            <a:r>
              <a:rPr lang="en" sz="500">
                <a:solidFill>
                  <a:schemeClr val="dk2"/>
                </a:solidFill>
              </a:rPr>
              <a:t>Software used by large regional agencies in the US</a:t>
            </a:r>
            <a:endParaRPr sz="500">
              <a:solidFill>
                <a:schemeClr val="dk2"/>
              </a:solidFill>
            </a:endParaRPr>
          </a:p>
          <a:p>
            <a:pPr marL="6858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solidFill>
                  <a:schemeClr val="dk2"/>
                </a:solidFill>
              </a:rPr>
              <a:t>·</a:t>
            </a:r>
            <a:r>
              <a:rPr lang="en" sz="1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	</a:t>
            </a:r>
            <a:r>
              <a:rPr lang="en" sz="500">
                <a:solidFill>
                  <a:schemeClr val="dk2"/>
                </a:solidFill>
              </a:rPr>
              <a:t>Competitors to ActivitySim</a:t>
            </a:r>
            <a:endParaRPr sz="500">
              <a:solidFill>
                <a:schemeClr val="dk2"/>
              </a:solidFill>
            </a:endParaRPr>
          </a:p>
          <a:p>
            <a:pPr marL="6858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solidFill>
                  <a:schemeClr val="dk2"/>
                </a:solidFill>
              </a:rPr>
              <a:t>·</a:t>
            </a:r>
            <a:r>
              <a:rPr lang="en" sz="1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	</a:t>
            </a:r>
            <a:r>
              <a:rPr lang="en" sz="500">
                <a:solidFill>
                  <a:schemeClr val="dk2"/>
                </a:solidFill>
              </a:rPr>
              <a:t>Size of addressable market</a:t>
            </a:r>
            <a:endParaRPr sz="500">
              <a:solidFill>
                <a:schemeClr val="dk2"/>
              </a:solidFill>
            </a:endParaRPr>
          </a:p>
          <a:p>
            <a:pPr marL="7747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solidFill>
                  <a:schemeClr val="dk2"/>
                </a:solidFill>
              </a:rPr>
              <a:t>2.1.1.</a:t>
            </a:r>
            <a:r>
              <a:rPr lang="en" sz="1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	</a:t>
            </a:r>
            <a:r>
              <a:rPr lang="en" sz="500">
                <a:solidFill>
                  <a:schemeClr val="dk2"/>
                </a:solidFill>
              </a:rPr>
              <a:t>Strengths, Weaknesses, Opportunities, Threats</a:t>
            </a:r>
            <a:endParaRPr sz="500">
              <a:solidFill>
                <a:schemeClr val="dk2"/>
              </a:solidFill>
            </a:endParaRPr>
          </a:p>
          <a:p>
            <a:pPr marL="6858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solidFill>
                  <a:schemeClr val="dk2"/>
                </a:solidFill>
              </a:rPr>
              <a:t>·</a:t>
            </a:r>
            <a:r>
              <a:rPr lang="en" sz="1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	</a:t>
            </a:r>
            <a:r>
              <a:rPr lang="en" sz="500">
                <a:solidFill>
                  <a:schemeClr val="dk2"/>
                </a:solidFill>
              </a:rPr>
              <a:t>Strengths</a:t>
            </a:r>
            <a:endParaRPr sz="500">
              <a:solidFill>
                <a:schemeClr val="dk2"/>
              </a:solidFill>
            </a:endParaRPr>
          </a:p>
          <a:p>
            <a:pPr marL="6858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solidFill>
                  <a:schemeClr val="dk2"/>
                </a:solidFill>
              </a:rPr>
              <a:t>·</a:t>
            </a:r>
            <a:r>
              <a:rPr lang="en" sz="1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	</a:t>
            </a:r>
            <a:r>
              <a:rPr lang="en" sz="500">
                <a:solidFill>
                  <a:schemeClr val="dk2"/>
                </a:solidFill>
              </a:rPr>
              <a:t>Weaknesses</a:t>
            </a:r>
            <a:endParaRPr sz="500">
              <a:solidFill>
                <a:schemeClr val="dk2"/>
              </a:solidFill>
            </a:endParaRPr>
          </a:p>
          <a:p>
            <a:pPr marL="6858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solidFill>
                  <a:schemeClr val="dk2"/>
                </a:solidFill>
              </a:rPr>
              <a:t>·</a:t>
            </a:r>
            <a:r>
              <a:rPr lang="en" sz="1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	</a:t>
            </a:r>
            <a:r>
              <a:rPr lang="en" sz="500">
                <a:solidFill>
                  <a:schemeClr val="dk2"/>
                </a:solidFill>
              </a:rPr>
              <a:t>Opportunities</a:t>
            </a:r>
            <a:endParaRPr sz="500">
              <a:solidFill>
                <a:schemeClr val="dk2"/>
              </a:solidFill>
            </a:endParaRPr>
          </a:p>
          <a:p>
            <a:pPr marL="6858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solidFill>
                  <a:schemeClr val="dk2"/>
                </a:solidFill>
              </a:rPr>
              <a:t>·</a:t>
            </a:r>
            <a:r>
              <a:rPr lang="en" sz="1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	</a:t>
            </a:r>
            <a:r>
              <a:rPr lang="en" sz="500">
                <a:solidFill>
                  <a:schemeClr val="dk2"/>
                </a:solidFill>
              </a:rPr>
              <a:t>Threats</a:t>
            </a:r>
            <a:endParaRPr sz="500">
              <a:solidFill>
                <a:schemeClr val="dk2"/>
              </a:solidFill>
            </a:endParaRPr>
          </a:p>
          <a:p>
            <a:pPr marL="5080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solidFill>
                  <a:schemeClr val="dk2"/>
                </a:solidFill>
              </a:rPr>
              <a:t>2.2.</a:t>
            </a:r>
            <a:r>
              <a:rPr lang="en" sz="1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lang="en" sz="500">
                <a:solidFill>
                  <a:schemeClr val="dk2"/>
                </a:solidFill>
              </a:rPr>
              <a:t>Current and Expected Funding</a:t>
            </a:r>
            <a:endParaRPr sz="500">
              <a:solidFill>
                <a:schemeClr val="dk2"/>
              </a:solidFill>
            </a:endParaRPr>
          </a:p>
          <a:p>
            <a:pPr marL="5080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solidFill>
                  <a:srgbClr val="538135"/>
                </a:solidFill>
              </a:rPr>
              <a:t>2.3.</a:t>
            </a:r>
            <a:r>
              <a:rPr lang="en" sz="100">
                <a:solidFill>
                  <a:srgbClr val="53813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lang="en" sz="500">
                <a:solidFill>
                  <a:srgbClr val="538135"/>
                </a:solidFill>
              </a:rPr>
              <a:t>Consortium and Stakeholder Outreach</a:t>
            </a:r>
            <a:endParaRPr sz="500">
              <a:solidFill>
                <a:srgbClr val="538135"/>
              </a:solidFill>
            </a:endParaRPr>
          </a:p>
          <a:p>
            <a:pPr marL="6858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solidFill>
                  <a:schemeClr val="dk2"/>
                </a:solidFill>
              </a:rPr>
              <a:t>·</a:t>
            </a:r>
            <a:r>
              <a:rPr lang="en" sz="1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	</a:t>
            </a:r>
            <a:r>
              <a:rPr lang="en" sz="500">
                <a:solidFill>
                  <a:schemeClr val="dk2"/>
                </a:solidFill>
              </a:rPr>
              <a:t>Purpose of conversations</a:t>
            </a:r>
            <a:endParaRPr sz="500">
              <a:solidFill>
                <a:schemeClr val="dk2"/>
              </a:solidFill>
            </a:endParaRPr>
          </a:p>
          <a:p>
            <a:pPr marL="6858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solidFill>
                  <a:schemeClr val="dk2"/>
                </a:solidFill>
              </a:rPr>
              <a:t>·</a:t>
            </a:r>
            <a:r>
              <a:rPr lang="en" sz="1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	</a:t>
            </a:r>
            <a:r>
              <a:rPr lang="en" sz="500">
                <a:solidFill>
                  <a:schemeClr val="dk2"/>
                </a:solidFill>
              </a:rPr>
              <a:t>Conversation topics of interest</a:t>
            </a:r>
            <a:endParaRPr sz="500">
              <a:solidFill>
                <a:schemeClr val="dk2"/>
              </a:solidFill>
            </a:endParaRPr>
          </a:p>
          <a:p>
            <a:pPr marL="6858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solidFill>
                  <a:schemeClr val="dk2"/>
                </a:solidFill>
              </a:rPr>
              <a:t>·</a:t>
            </a:r>
            <a:r>
              <a:rPr lang="en" sz="1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	</a:t>
            </a:r>
            <a:r>
              <a:rPr lang="en" sz="500">
                <a:solidFill>
                  <a:schemeClr val="dk2"/>
                </a:solidFill>
              </a:rPr>
              <a:t>List of interviewees in Appendix</a:t>
            </a:r>
            <a:endParaRPr sz="500">
              <a:solidFill>
                <a:schemeClr val="dk2"/>
              </a:solidFill>
            </a:endParaRPr>
          </a:p>
          <a:p>
            <a:pPr marL="7747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solidFill>
                  <a:schemeClr val="dk2"/>
                </a:solidFill>
              </a:rPr>
              <a:t>2.3.1.</a:t>
            </a:r>
            <a:r>
              <a:rPr lang="en" sz="1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	</a:t>
            </a:r>
            <a:r>
              <a:rPr lang="en" sz="500">
                <a:solidFill>
                  <a:schemeClr val="dk2"/>
                </a:solidFill>
              </a:rPr>
              <a:t>Key Learnings</a:t>
            </a:r>
            <a:endParaRPr sz="50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latin typeface="Istok Web"/>
                <a:ea typeface="Istok Web"/>
                <a:cs typeface="Istok Web"/>
                <a:sym typeface="Istok Web"/>
              </a:rPr>
              <a:t>…</a:t>
            </a:r>
            <a:endParaRPr sz="700">
              <a:latin typeface="Istok Web"/>
              <a:ea typeface="Istok Web"/>
              <a:cs typeface="Istok Web"/>
              <a:sym typeface="Istok Web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8"/>
          <p:cNvSpPr txBox="1">
            <a:spLocks noGrp="1"/>
          </p:cNvSpPr>
          <p:nvPr>
            <p:ph type="body" idx="1"/>
          </p:nvPr>
        </p:nvSpPr>
        <p:spPr>
          <a:xfrm>
            <a:off x="328017" y="4226025"/>
            <a:ext cx="83886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Ways Forward</a:t>
            </a:r>
            <a:endParaRPr/>
          </a:p>
        </p:txBody>
      </p:sp>
      <p:sp>
        <p:nvSpPr>
          <p:cNvPr id="107" name="Google Shape;107;p18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sp>
        <p:nvSpPr>
          <p:cNvPr id="108" name="Google Shape;108;p18"/>
          <p:cNvSpPr/>
          <p:nvPr/>
        </p:nvSpPr>
        <p:spPr>
          <a:xfrm>
            <a:off x="1238675" y="1011825"/>
            <a:ext cx="2928000" cy="19848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1"/>
                </a:solidFill>
                <a:latin typeface="Istok Web"/>
                <a:ea typeface="Istok Web"/>
                <a:cs typeface="Istok Web"/>
                <a:sym typeface="Istok Web"/>
              </a:rPr>
              <a:t>Revisit the outline → Create a final report</a:t>
            </a:r>
            <a:endParaRPr sz="1300">
              <a:solidFill>
                <a:schemeClr val="lt1"/>
              </a:solidFill>
              <a:latin typeface="Istok Web"/>
              <a:ea typeface="Istok Web"/>
              <a:cs typeface="Istok Web"/>
              <a:sym typeface="Istok Web"/>
            </a:endParaRPr>
          </a:p>
        </p:txBody>
      </p:sp>
      <p:sp>
        <p:nvSpPr>
          <p:cNvPr id="109" name="Google Shape;109;p18"/>
          <p:cNvSpPr/>
          <p:nvPr/>
        </p:nvSpPr>
        <p:spPr>
          <a:xfrm>
            <a:off x="1346350" y="1107375"/>
            <a:ext cx="704400" cy="675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chemeClr val="accent1"/>
                </a:solidFill>
                <a:latin typeface="Raleway ExtraBold"/>
                <a:ea typeface="Raleway ExtraBold"/>
                <a:cs typeface="Raleway ExtraBold"/>
                <a:sym typeface="Raleway ExtraBold"/>
              </a:rPr>
              <a:t>1</a:t>
            </a:r>
            <a:endParaRPr sz="2900">
              <a:solidFill>
                <a:schemeClr val="accent1"/>
              </a:solidFill>
              <a:latin typeface="Raleway ExtraBold"/>
              <a:ea typeface="Raleway ExtraBold"/>
              <a:cs typeface="Raleway ExtraBold"/>
              <a:sym typeface="Raleway ExtraBold"/>
            </a:endParaRPr>
          </a:p>
        </p:txBody>
      </p:sp>
      <p:sp>
        <p:nvSpPr>
          <p:cNvPr id="110" name="Google Shape;110;p18"/>
          <p:cNvSpPr/>
          <p:nvPr/>
        </p:nvSpPr>
        <p:spPr>
          <a:xfrm>
            <a:off x="4977325" y="1011825"/>
            <a:ext cx="2928000" cy="19848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1"/>
                </a:solidFill>
                <a:latin typeface="Istok Web"/>
                <a:ea typeface="Istok Web"/>
                <a:cs typeface="Istok Web"/>
                <a:sym typeface="Istok Web"/>
              </a:rPr>
              <a:t>Create a set of working documents to update/revise moving forward</a:t>
            </a:r>
            <a:endParaRPr sz="1300">
              <a:solidFill>
                <a:schemeClr val="lt1"/>
              </a:solidFill>
              <a:latin typeface="Istok Web"/>
              <a:ea typeface="Istok Web"/>
              <a:cs typeface="Istok Web"/>
              <a:sym typeface="Istok Web"/>
            </a:endParaRPr>
          </a:p>
        </p:txBody>
      </p:sp>
      <p:sp>
        <p:nvSpPr>
          <p:cNvPr id="111" name="Google Shape;111;p18"/>
          <p:cNvSpPr/>
          <p:nvPr/>
        </p:nvSpPr>
        <p:spPr>
          <a:xfrm>
            <a:off x="5161200" y="1107375"/>
            <a:ext cx="704400" cy="675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chemeClr val="accent2"/>
                </a:solidFill>
                <a:latin typeface="Raleway ExtraBold"/>
                <a:ea typeface="Raleway ExtraBold"/>
                <a:cs typeface="Raleway ExtraBold"/>
                <a:sym typeface="Raleway ExtraBold"/>
              </a:rPr>
              <a:t>2</a:t>
            </a:r>
            <a:endParaRPr sz="2900">
              <a:solidFill>
                <a:schemeClr val="accent2"/>
              </a:solidFill>
              <a:latin typeface="Raleway ExtraBold"/>
              <a:ea typeface="Raleway ExtraBold"/>
              <a:cs typeface="Raleway ExtraBold"/>
              <a:sym typeface="Raleway ExtraBold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9"/>
          <p:cNvSpPr txBox="1">
            <a:spLocks noGrp="1"/>
          </p:cNvSpPr>
          <p:nvPr>
            <p:ph type="sldNum" idx="12"/>
          </p:nvPr>
        </p:nvSpPr>
        <p:spPr>
          <a:xfrm>
            <a:off x="8497999" y="46125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sp>
        <p:nvSpPr>
          <p:cNvPr id="117" name="Google Shape;117;p19"/>
          <p:cNvSpPr/>
          <p:nvPr/>
        </p:nvSpPr>
        <p:spPr>
          <a:xfrm>
            <a:off x="369625" y="1734525"/>
            <a:ext cx="2199600" cy="13716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  <a:latin typeface="Istok Web"/>
                <a:ea typeface="Istok Web"/>
                <a:cs typeface="Istok Web"/>
                <a:sym typeface="Istok Web"/>
              </a:rPr>
              <a:t>Create a set of working documents to update/revise moving forward.</a:t>
            </a:r>
            <a:endParaRPr sz="1100">
              <a:solidFill>
                <a:schemeClr val="lt1"/>
              </a:solidFill>
              <a:latin typeface="Istok Web"/>
              <a:ea typeface="Istok Web"/>
              <a:cs typeface="Istok Web"/>
              <a:sym typeface="Istok Web"/>
            </a:endParaRPr>
          </a:p>
        </p:txBody>
      </p:sp>
      <p:sp>
        <p:nvSpPr>
          <p:cNvPr id="118" name="Google Shape;118;p19"/>
          <p:cNvSpPr/>
          <p:nvPr/>
        </p:nvSpPr>
        <p:spPr>
          <a:xfrm>
            <a:off x="461225" y="1818050"/>
            <a:ext cx="510300" cy="500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accent2"/>
                </a:solidFill>
                <a:latin typeface="Raleway ExtraBold"/>
                <a:ea typeface="Raleway ExtraBold"/>
                <a:cs typeface="Raleway ExtraBold"/>
                <a:sym typeface="Raleway ExtraBold"/>
              </a:rPr>
              <a:t>2</a:t>
            </a:r>
            <a:endParaRPr sz="2500">
              <a:solidFill>
                <a:schemeClr val="accent2"/>
              </a:solidFill>
              <a:latin typeface="Raleway ExtraBold"/>
              <a:ea typeface="Raleway ExtraBold"/>
              <a:cs typeface="Raleway ExtraBold"/>
              <a:sym typeface="Raleway ExtraBold"/>
            </a:endParaRPr>
          </a:p>
        </p:txBody>
      </p:sp>
      <p:sp>
        <p:nvSpPr>
          <p:cNvPr id="119" name="Google Shape;119;p19">
            <a:hlinkClick r:id="rId3"/>
          </p:cNvPr>
          <p:cNvSpPr/>
          <p:nvPr/>
        </p:nvSpPr>
        <p:spPr>
          <a:xfrm>
            <a:off x="3349976" y="2054461"/>
            <a:ext cx="5271600" cy="8115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chemeClr val="lt1"/>
                </a:solidFill>
                <a:latin typeface="Istok Web"/>
                <a:ea typeface="Istok Web"/>
                <a:cs typeface="Istok Web"/>
                <a:sym typeface="Istok Web"/>
              </a:rPr>
              <a:t>ActivitySim Roadmap</a:t>
            </a:r>
            <a:endParaRPr sz="1000" b="1">
              <a:solidFill>
                <a:schemeClr val="lt1"/>
              </a:solidFill>
              <a:latin typeface="Istok Web"/>
              <a:ea typeface="Istok Web"/>
              <a:cs typeface="Istok Web"/>
              <a:sym typeface="Istok Web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Istok Web"/>
                <a:ea typeface="Istok Web"/>
                <a:cs typeface="Istok Web"/>
                <a:sym typeface="Istok Web"/>
              </a:rPr>
              <a:t>A document that will be maintained by the Product Manager and published annually by the Directors. (Published version maybe a subset of what we maintain internally, to give us time to reach a consensus.)</a:t>
            </a:r>
            <a:endParaRPr sz="1000">
              <a:solidFill>
                <a:schemeClr val="lt1"/>
              </a:solidFill>
              <a:latin typeface="Istok Web"/>
              <a:ea typeface="Istok Web"/>
              <a:cs typeface="Istok Web"/>
              <a:sym typeface="Istok Web"/>
            </a:endParaRPr>
          </a:p>
        </p:txBody>
      </p:sp>
      <p:sp>
        <p:nvSpPr>
          <p:cNvPr id="120" name="Google Shape;120;p19">
            <a:hlinkClick r:id="rId4"/>
          </p:cNvPr>
          <p:cNvSpPr/>
          <p:nvPr/>
        </p:nvSpPr>
        <p:spPr>
          <a:xfrm>
            <a:off x="3349976" y="307875"/>
            <a:ext cx="5271600" cy="811500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chemeClr val="lt1"/>
                </a:solidFill>
                <a:latin typeface="Istok Web"/>
                <a:ea typeface="Istok Web"/>
                <a:cs typeface="Istok Web"/>
                <a:sym typeface="Istok Web"/>
              </a:rPr>
              <a:t>Objectives/Key Results</a:t>
            </a:r>
            <a:r>
              <a:rPr lang="en" sz="1000">
                <a:solidFill>
                  <a:schemeClr val="lt1"/>
                </a:solidFill>
                <a:latin typeface="Istok Web"/>
                <a:ea typeface="Istok Web"/>
                <a:cs typeface="Istok Web"/>
                <a:sym typeface="Istok Web"/>
              </a:rPr>
              <a:t> </a:t>
            </a:r>
            <a:endParaRPr sz="1000">
              <a:solidFill>
                <a:schemeClr val="lt1"/>
              </a:solidFill>
              <a:latin typeface="Istok Web"/>
              <a:ea typeface="Istok Web"/>
              <a:cs typeface="Istok Web"/>
              <a:sym typeface="Istok Web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Istok Web"/>
                <a:ea typeface="Istok Web"/>
                <a:cs typeface="Istok Web"/>
                <a:sym typeface="Istok Web"/>
              </a:rPr>
              <a:t>Google Spreadsheet that will be owned and maintained by the OKR Sub-committee.</a:t>
            </a:r>
            <a:endParaRPr sz="1000">
              <a:solidFill>
                <a:schemeClr val="lt1"/>
              </a:solidFill>
              <a:latin typeface="Istok Web"/>
              <a:ea typeface="Istok Web"/>
              <a:cs typeface="Istok Web"/>
              <a:sym typeface="Istok Web"/>
            </a:endParaRPr>
          </a:p>
        </p:txBody>
      </p:sp>
      <p:sp>
        <p:nvSpPr>
          <p:cNvPr id="121" name="Google Shape;121;p19">
            <a:hlinkClick r:id="rId5"/>
          </p:cNvPr>
          <p:cNvSpPr/>
          <p:nvPr/>
        </p:nvSpPr>
        <p:spPr>
          <a:xfrm>
            <a:off x="3349976" y="1181168"/>
            <a:ext cx="5271600" cy="811500"/>
          </a:xfrm>
          <a:prstGeom prst="roundRect">
            <a:avLst>
              <a:gd name="adj" fmla="val 16667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chemeClr val="lt1"/>
                </a:solidFill>
                <a:latin typeface="Istok Web"/>
                <a:ea typeface="Istok Web"/>
                <a:cs typeface="Istok Web"/>
                <a:sym typeface="Istok Web"/>
              </a:rPr>
              <a:t>Management &amp; Governance</a:t>
            </a:r>
            <a:endParaRPr sz="1000" b="1">
              <a:solidFill>
                <a:schemeClr val="lt1"/>
              </a:solidFill>
              <a:latin typeface="Istok Web"/>
              <a:ea typeface="Istok Web"/>
              <a:cs typeface="Istok Web"/>
              <a:sym typeface="Istok Web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Istok Web"/>
                <a:ea typeface="Istok Web"/>
                <a:cs typeface="Istok Web"/>
                <a:sym typeface="Istok Web"/>
              </a:rPr>
              <a:t>A new document that will build from the management plan slides and the governance wiki text that will be owned and maintained by the Project Management Sub-committee.</a:t>
            </a:r>
            <a:endParaRPr sz="1000">
              <a:solidFill>
                <a:schemeClr val="lt1"/>
              </a:solidFill>
              <a:latin typeface="Istok Web"/>
              <a:ea typeface="Istok Web"/>
              <a:cs typeface="Istok Web"/>
              <a:sym typeface="Istok Web"/>
            </a:endParaRPr>
          </a:p>
        </p:txBody>
      </p:sp>
      <p:sp>
        <p:nvSpPr>
          <p:cNvPr id="122" name="Google Shape;122;p19">
            <a:hlinkClick r:id="rId6"/>
          </p:cNvPr>
          <p:cNvSpPr/>
          <p:nvPr/>
        </p:nvSpPr>
        <p:spPr>
          <a:xfrm>
            <a:off x="3349976" y="2927755"/>
            <a:ext cx="5271600" cy="811500"/>
          </a:xfrm>
          <a:prstGeom prst="roundRect">
            <a:avLst>
              <a:gd name="adj" fmla="val 16667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chemeClr val="lt1"/>
                </a:solidFill>
                <a:latin typeface="Istok Web"/>
                <a:ea typeface="Istok Web"/>
                <a:cs typeface="Istok Web"/>
                <a:sym typeface="Istok Web"/>
              </a:rPr>
              <a:t>Software Vision</a:t>
            </a:r>
            <a:endParaRPr sz="1000" b="1">
              <a:solidFill>
                <a:schemeClr val="lt1"/>
              </a:solidFill>
              <a:latin typeface="Istok Web"/>
              <a:ea typeface="Istok Web"/>
              <a:cs typeface="Istok Web"/>
              <a:sym typeface="Istok Web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Istok Web"/>
                <a:ea typeface="Istok Web"/>
                <a:cs typeface="Istok Web"/>
                <a:sym typeface="Istok Web"/>
              </a:rPr>
              <a:t>Google Slides that will be the starting point for an ActivitySim 2.0 software design document. </a:t>
            </a:r>
            <a:endParaRPr sz="1000">
              <a:solidFill>
                <a:schemeClr val="lt1"/>
              </a:solidFill>
              <a:latin typeface="Istok Web"/>
              <a:ea typeface="Istok Web"/>
              <a:cs typeface="Istok Web"/>
              <a:sym typeface="Istok Web"/>
            </a:endParaRPr>
          </a:p>
        </p:txBody>
      </p:sp>
      <p:sp>
        <p:nvSpPr>
          <p:cNvPr id="123" name="Google Shape;123;p19">
            <a:hlinkClick r:id="rId7"/>
          </p:cNvPr>
          <p:cNvSpPr/>
          <p:nvPr/>
        </p:nvSpPr>
        <p:spPr>
          <a:xfrm>
            <a:off x="3349976" y="3801048"/>
            <a:ext cx="5271600" cy="811500"/>
          </a:xfrm>
          <a:prstGeom prst="roundRect">
            <a:avLst>
              <a:gd name="adj" fmla="val 16667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chemeClr val="lt1"/>
                </a:solidFill>
                <a:latin typeface="Istok Web"/>
                <a:ea typeface="Istok Web"/>
                <a:cs typeface="Istok Web"/>
                <a:sym typeface="Istok Web"/>
              </a:rPr>
              <a:t>Behavioral Representation Vision</a:t>
            </a:r>
            <a:endParaRPr sz="1000" b="1">
              <a:solidFill>
                <a:schemeClr val="lt1"/>
              </a:solidFill>
              <a:latin typeface="Istok Web"/>
              <a:ea typeface="Istok Web"/>
              <a:cs typeface="Istok Web"/>
              <a:sym typeface="Istok Web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Istok Web"/>
                <a:ea typeface="Istok Web"/>
                <a:cs typeface="Istok Web"/>
                <a:sym typeface="Istok Web"/>
              </a:rPr>
              <a:t>Google Slides that will be the starting point for an ActivitySim 2.0 behavioral representation design document. </a:t>
            </a:r>
            <a:endParaRPr sz="1000">
              <a:solidFill>
                <a:schemeClr val="lt1"/>
              </a:solidFill>
              <a:latin typeface="Istok Web"/>
              <a:ea typeface="Istok Web"/>
              <a:cs typeface="Istok Web"/>
              <a:sym typeface="Istok Web"/>
            </a:endParaRPr>
          </a:p>
        </p:txBody>
      </p:sp>
      <p:sp>
        <p:nvSpPr>
          <p:cNvPr id="124" name="Google Shape;124;p19"/>
          <p:cNvSpPr/>
          <p:nvPr/>
        </p:nvSpPr>
        <p:spPr>
          <a:xfrm>
            <a:off x="2665000" y="263775"/>
            <a:ext cx="589200" cy="4374600"/>
          </a:xfrm>
          <a:prstGeom prst="leftBrace">
            <a:avLst>
              <a:gd name="adj1" fmla="val 50000"/>
              <a:gd name="adj2" fmla="val 5000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0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dk2"/>
                </a:solidFill>
              </a:rPr>
              <a:t>8</a:t>
            </a:fld>
            <a:endParaRPr>
              <a:solidFill>
                <a:schemeClr val="dk2"/>
              </a:solidFill>
            </a:endParaRPr>
          </a:p>
        </p:txBody>
      </p:sp>
      <p:sp>
        <p:nvSpPr>
          <p:cNvPr id="130" name="Google Shape;130;p20"/>
          <p:cNvSpPr/>
          <p:nvPr/>
        </p:nvSpPr>
        <p:spPr>
          <a:xfrm>
            <a:off x="1360651" y="1351800"/>
            <a:ext cx="6422700" cy="24399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lt1"/>
                </a:solidFill>
                <a:latin typeface="Istok Web"/>
                <a:ea typeface="Istok Web"/>
                <a:cs typeface="Istok Web"/>
                <a:sym typeface="Istok Web"/>
              </a:rPr>
              <a:t>Is there anything you want from the Roadmap effort that is not included in this set of documents?</a:t>
            </a:r>
            <a:endParaRPr sz="1800">
              <a:solidFill>
                <a:schemeClr val="lt1"/>
              </a:solidFill>
              <a:latin typeface="Istok Web"/>
              <a:ea typeface="Istok Web"/>
              <a:cs typeface="Istok Web"/>
              <a:sym typeface="Istok Web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sp>
        <p:nvSpPr>
          <p:cNvPr id="136" name="Google Shape;136;p21"/>
          <p:cNvSpPr/>
          <p:nvPr/>
        </p:nvSpPr>
        <p:spPr>
          <a:xfrm>
            <a:off x="396694" y="2520095"/>
            <a:ext cx="2007600" cy="8115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Istok Web"/>
                <a:ea typeface="Istok Web"/>
                <a:cs typeface="Istok Web"/>
                <a:sym typeface="Istok Web"/>
              </a:rPr>
              <a:t>ActivitySim Roadmap</a:t>
            </a:r>
            <a:endParaRPr sz="1000">
              <a:solidFill>
                <a:schemeClr val="lt1"/>
              </a:solidFill>
              <a:latin typeface="Istok Web"/>
              <a:ea typeface="Istok Web"/>
              <a:cs typeface="Istok Web"/>
              <a:sym typeface="Istok Web"/>
            </a:endParaRPr>
          </a:p>
        </p:txBody>
      </p:sp>
      <p:sp>
        <p:nvSpPr>
          <p:cNvPr id="137" name="Google Shape;137;p21"/>
          <p:cNvSpPr/>
          <p:nvPr/>
        </p:nvSpPr>
        <p:spPr>
          <a:xfrm>
            <a:off x="396694" y="1646813"/>
            <a:ext cx="2007600" cy="811500"/>
          </a:xfrm>
          <a:prstGeom prst="roundRect">
            <a:avLst>
              <a:gd name="adj" fmla="val 16667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Istok Web"/>
                <a:ea typeface="Istok Web"/>
                <a:cs typeface="Istok Web"/>
                <a:sym typeface="Istok Web"/>
              </a:rPr>
              <a:t>Management &amp; Governance</a:t>
            </a:r>
            <a:endParaRPr sz="1000">
              <a:solidFill>
                <a:schemeClr val="lt1"/>
              </a:solidFill>
              <a:latin typeface="Istok Web"/>
              <a:ea typeface="Istok Web"/>
              <a:cs typeface="Istok Web"/>
              <a:sym typeface="Istok Web"/>
            </a:endParaRPr>
          </a:p>
        </p:txBody>
      </p:sp>
      <p:sp>
        <p:nvSpPr>
          <p:cNvPr id="138" name="Google Shape;138;p21"/>
          <p:cNvSpPr/>
          <p:nvPr/>
        </p:nvSpPr>
        <p:spPr>
          <a:xfrm>
            <a:off x="3346425" y="1862485"/>
            <a:ext cx="5334300" cy="12291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chemeClr val="lt1"/>
                </a:solidFill>
                <a:latin typeface="Istok Web"/>
                <a:ea typeface="Istok Web"/>
                <a:cs typeface="Istok Web"/>
                <a:sym typeface="Istok Web"/>
              </a:rPr>
              <a:t>Wiki</a:t>
            </a:r>
            <a:endParaRPr sz="1000" b="1">
              <a:solidFill>
                <a:schemeClr val="lt1"/>
              </a:solidFill>
              <a:latin typeface="Istok Web"/>
              <a:ea typeface="Istok Web"/>
              <a:cs typeface="Istok Web"/>
              <a:sym typeface="Istok Web"/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stok Web"/>
              <a:buChar char="●"/>
            </a:pPr>
            <a:r>
              <a:rPr lang="en" sz="1000">
                <a:solidFill>
                  <a:schemeClr val="lt1"/>
                </a:solidFill>
                <a:latin typeface="Istok Web"/>
                <a:ea typeface="Istok Web"/>
                <a:cs typeface="Istok Web"/>
                <a:sym typeface="Istok Web"/>
              </a:rPr>
              <a:t>Okay for collaborative editing — commenting tools are weak</a:t>
            </a:r>
            <a:endParaRPr sz="1000">
              <a:solidFill>
                <a:schemeClr val="lt1"/>
              </a:solidFill>
              <a:latin typeface="Istok Web"/>
              <a:ea typeface="Istok Web"/>
              <a:cs typeface="Istok Web"/>
              <a:sym typeface="Istok Web"/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stok Web"/>
              <a:buChar char="●"/>
            </a:pPr>
            <a:r>
              <a:rPr lang="en" sz="1000">
                <a:solidFill>
                  <a:schemeClr val="lt1"/>
                </a:solidFill>
                <a:latin typeface="Istok Web"/>
                <a:ea typeface="Istok Web"/>
                <a:cs typeface="Istok Web"/>
                <a:sym typeface="Istok Web"/>
              </a:rPr>
              <a:t>Okay for version control — keeps track, but rarely used</a:t>
            </a:r>
            <a:endParaRPr sz="1000">
              <a:solidFill>
                <a:schemeClr val="lt1"/>
              </a:solidFill>
              <a:latin typeface="Istok Web"/>
              <a:ea typeface="Istok Web"/>
              <a:cs typeface="Istok Web"/>
              <a:sym typeface="Istok Web"/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stok Web"/>
              <a:buChar char="●"/>
            </a:pPr>
            <a:r>
              <a:rPr lang="en" sz="1000">
                <a:solidFill>
                  <a:schemeClr val="lt1"/>
                </a:solidFill>
                <a:latin typeface="Istok Web"/>
                <a:ea typeface="Istok Web"/>
                <a:cs typeface="Istok Web"/>
                <a:sym typeface="Istok Web"/>
              </a:rPr>
              <a:t>Okay sharing — HTML-based, but format is fixed, hard to export</a:t>
            </a:r>
            <a:endParaRPr sz="1000">
              <a:solidFill>
                <a:schemeClr val="lt1"/>
              </a:solidFill>
              <a:latin typeface="Istok Web"/>
              <a:ea typeface="Istok Web"/>
              <a:cs typeface="Istok Web"/>
              <a:sym typeface="Istok Web"/>
            </a:endParaRPr>
          </a:p>
        </p:txBody>
      </p:sp>
      <p:sp>
        <p:nvSpPr>
          <p:cNvPr id="139" name="Google Shape;139;p21"/>
          <p:cNvSpPr/>
          <p:nvPr/>
        </p:nvSpPr>
        <p:spPr>
          <a:xfrm>
            <a:off x="3346425" y="417700"/>
            <a:ext cx="5334300" cy="12291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chemeClr val="lt1"/>
                </a:solidFill>
                <a:latin typeface="Istok Web"/>
                <a:ea typeface="Istok Web"/>
                <a:cs typeface="Istok Web"/>
                <a:sym typeface="Istok Web"/>
              </a:rPr>
              <a:t>Google Docs</a:t>
            </a:r>
            <a:endParaRPr sz="1000" b="1">
              <a:solidFill>
                <a:schemeClr val="lt1"/>
              </a:solidFill>
              <a:latin typeface="Istok Web"/>
              <a:ea typeface="Istok Web"/>
              <a:cs typeface="Istok Web"/>
              <a:sym typeface="Istok Web"/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stok Web"/>
              <a:buChar char="●"/>
            </a:pPr>
            <a:r>
              <a:rPr lang="en" sz="1000">
                <a:solidFill>
                  <a:schemeClr val="lt1"/>
                </a:solidFill>
                <a:latin typeface="Istok Web"/>
                <a:ea typeface="Istok Web"/>
                <a:cs typeface="Istok Web"/>
                <a:sym typeface="Istok Web"/>
              </a:rPr>
              <a:t>Great for collaborative editing — excellent editing and commenting tools</a:t>
            </a:r>
            <a:endParaRPr sz="1000">
              <a:solidFill>
                <a:schemeClr val="lt1"/>
              </a:solidFill>
              <a:latin typeface="Istok Web"/>
              <a:ea typeface="Istok Web"/>
              <a:cs typeface="Istok Web"/>
              <a:sym typeface="Istok Web"/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stok Web"/>
              <a:buChar char="●"/>
            </a:pPr>
            <a:r>
              <a:rPr lang="en" sz="1000">
                <a:solidFill>
                  <a:schemeClr val="lt1"/>
                </a:solidFill>
                <a:latin typeface="Istok Web"/>
                <a:ea typeface="Istok Web"/>
                <a:cs typeface="Istok Web"/>
                <a:sym typeface="Istok Web"/>
              </a:rPr>
              <a:t>Okay for version control — keeps track of versions, but hard to use</a:t>
            </a:r>
            <a:endParaRPr sz="1000">
              <a:solidFill>
                <a:schemeClr val="lt1"/>
              </a:solidFill>
              <a:latin typeface="Istok Web"/>
              <a:ea typeface="Istok Web"/>
              <a:cs typeface="Istok Web"/>
              <a:sym typeface="Istok Web"/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stok Web"/>
              <a:buChar char="●"/>
            </a:pPr>
            <a:r>
              <a:rPr lang="en" sz="1000">
                <a:solidFill>
                  <a:schemeClr val="lt1"/>
                </a:solidFill>
                <a:latin typeface="Istok Web"/>
                <a:ea typeface="Istok Web"/>
                <a:cs typeface="Istok Web"/>
                <a:sym typeface="Istok Web"/>
              </a:rPr>
              <a:t>Okay for sharing — HTML, but format is fixed, easy PDF/DOCX conversion</a:t>
            </a:r>
            <a:endParaRPr sz="1000">
              <a:solidFill>
                <a:schemeClr val="lt1"/>
              </a:solidFill>
              <a:latin typeface="Istok Web"/>
              <a:ea typeface="Istok Web"/>
              <a:cs typeface="Istok Web"/>
              <a:sym typeface="Istok Web"/>
            </a:endParaRPr>
          </a:p>
        </p:txBody>
      </p:sp>
      <p:sp>
        <p:nvSpPr>
          <p:cNvPr id="140" name="Google Shape;140;p21"/>
          <p:cNvSpPr/>
          <p:nvPr/>
        </p:nvSpPr>
        <p:spPr>
          <a:xfrm>
            <a:off x="3346425" y="3307270"/>
            <a:ext cx="5334300" cy="1229100"/>
          </a:xfrm>
          <a:prstGeom prst="roundRect">
            <a:avLst>
              <a:gd name="adj" fmla="val 16667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chemeClr val="lt1"/>
                </a:solidFill>
                <a:latin typeface="Istok Web"/>
                <a:ea typeface="Istok Web"/>
                <a:cs typeface="Istok Web"/>
                <a:sym typeface="Istok Web"/>
              </a:rPr>
              <a:t>Quarto (Markdown in a GitHub Repository)</a:t>
            </a:r>
            <a:endParaRPr sz="1000" b="1">
              <a:solidFill>
                <a:schemeClr val="lt1"/>
              </a:solidFill>
              <a:latin typeface="Istok Web"/>
              <a:ea typeface="Istok Web"/>
              <a:cs typeface="Istok Web"/>
              <a:sym typeface="Istok Web"/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stok Web"/>
              <a:buChar char="●"/>
            </a:pPr>
            <a:r>
              <a:rPr lang="en" sz="1000">
                <a:solidFill>
                  <a:schemeClr val="lt1"/>
                </a:solidFill>
                <a:latin typeface="Istok Web"/>
                <a:ea typeface="Istok Web"/>
                <a:cs typeface="Istok Web"/>
                <a:sym typeface="Istok Web"/>
              </a:rPr>
              <a:t>Okay for collaborative editing — function of users’ GitHub comfort level</a:t>
            </a:r>
            <a:endParaRPr sz="1000">
              <a:solidFill>
                <a:schemeClr val="lt1"/>
              </a:solidFill>
              <a:latin typeface="Istok Web"/>
              <a:ea typeface="Istok Web"/>
              <a:cs typeface="Istok Web"/>
              <a:sym typeface="Istok Web"/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stok Web"/>
              <a:buChar char="●"/>
            </a:pPr>
            <a:r>
              <a:rPr lang="en" sz="1000">
                <a:solidFill>
                  <a:schemeClr val="lt1"/>
                </a:solidFill>
                <a:latin typeface="Istok Web"/>
                <a:ea typeface="Istok Web"/>
                <a:cs typeface="Istok Web"/>
                <a:sym typeface="Istok Web"/>
              </a:rPr>
              <a:t>Great for version control — the primary functionality of GitHub</a:t>
            </a:r>
            <a:endParaRPr sz="1000">
              <a:solidFill>
                <a:schemeClr val="lt1"/>
              </a:solidFill>
              <a:latin typeface="Istok Web"/>
              <a:ea typeface="Istok Web"/>
              <a:cs typeface="Istok Web"/>
              <a:sym typeface="Istok Web"/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stok Web"/>
              <a:buChar char="●"/>
            </a:pPr>
            <a:r>
              <a:rPr lang="en" sz="1000">
                <a:solidFill>
                  <a:schemeClr val="lt1"/>
                </a:solidFill>
                <a:latin typeface="Istok Web"/>
                <a:ea typeface="Istok Web"/>
                <a:cs typeface="Istok Web"/>
                <a:sym typeface="Istok Web"/>
              </a:rPr>
              <a:t>Great for sharing — can render as HTML (with numerous styles), PDF, DOCX</a:t>
            </a:r>
            <a:endParaRPr sz="1000">
              <a:solidFill>
                <a:schemeClr val="lt1"/>
              </a:solidFill>
              <a:latin typeface="Istok Web"/>
              <a:ea typeface="Istok Web"/>
              <a:cs typeface="Istok Web"/>
              <a:sym typeface="Istok Web"/>
            </a:endParaRPr>
          </a:p>
        </p:txBody>
      </p:sp>
      <p:sp>
        <p:nvSpPr>
          <p:cNvPr id="141" name="Google Shape;141;p21"/>
          <p:cNvSpPr/>
          <p:nvPr/>
        </p:nvSpPr>
        <p:spPr>
          <a:xfrm>
            <a:off x="2634950" y="359425"/>
            <a:ext cx="473400" cy="4230300"/>
          </a:xfrm>
          <a:prstGeom prst="leftBrace">
            <a:avLst>
              <a:gd name="adj1" fmla="val 50000"/>
              <a:gd name="adj2" fmla="val 5000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wiss">
  <a:themeElements>
    <a:clrScheme name="Swiss">
      <a:dk1>
        <a:srgbClr val="F9423A"/>
      </a:dk1>
      <a:lt1>
        <a:srgbClr val="FFFFFF"/>
      </a:lt1>
      <a:dk2>
        <a:srgbClr val="000000"/>
      </a:dk2>
      <a:lt2>
        <a:srgbClr val="757575"/>
      </a:lt2>
      <a:accent1>
        <a:srgbClr val="002F53"/>
      </a:accent1>
      <a:accent2>
        <a:srgbClr val="0090FF"/>
      </a:accent2>
      <a:accent3>
        <a:srgbClr val="91CEFD"/>
      </a:accent3>
      <a:accent4>
        <a:srgbClr val="00A538"/>
      </a:accent4>
      <a:accent5>
        <a:srgbClr val="BB8379"/>
      </a:accent5>
      <a:accent6>
        <a:srgbClr val="798897"/>
      </a:accent6>
      <a:hlink>
        <a:srgbClr val="0277BD"/>
      </a:hlink>
      <a:folHlink>
        <a:srgbClr val="0277B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681</Words>
  <Application>Microsoft Macintosh PowerPoint</Application>
  <PresentationFormat>On-screen Show (16:9)</PresentationFormat>
  <Paragraphs>105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1" baseType="lpstr">
      <vt:lpstr>Montserrat SemiBold</vt:lpstr>
      <vt:lpstr>Istok Web</vt:lpstr>
      <vt:lpstr>Raleway</vt:lpstr>
      <vt:lpstr>Courier New</vt:lpstr>
      <vt:lpstr>Lato</vt:lpstr>
      <vt:lpstr>Cardo</vt:lpstr>
      <vt:lpstr>Arial</vt:lpstr>
      <vt:lpstr>Red Hat Text</vt:lpstr>
      <vt:lpstr>Raleway ExtraBold</vt:lpstr>
      <vt:lpstr>Times New Roman</vt:lpstr>
      <vt:lpstr>Swiss</vt:lpstr>
      <vt:lpstr>Roadmap</vt:lpstr>
      <vt:lpstr>Proposed Check-ins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All for Today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Roadmap</dc:title>
  <cp:lastModifiedBy>Ory, David</cp:lastModifiedBy>
  <cp:revision>1</cp:revision>
  <dcterms:modified xsi:type="dcterms:W3CDTF">2023-06-22T17:18:51Z</dcterms:modified>
</cp:coreProperties>
</file>