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8" r:id="rId5"/>
    <p:sldId id="333" r:id="rId6"/>
    <p:sldId id="335" r:id="rId7"/>
    <p:sldId id="337" r:id="rId8"/>
    <p:sldId id="340" r:id="rId9"/>
    <p:sldId id="342" r:id="rId10"/>
    <p:sldId id="341" r:id="rId11"/>
    <p:sldId id="343" r:id="rId12"/>
    <p:sldId id="344" r:id="rId13"/>
    <p:sldId id="336" r:id="rId14"/>
    <p:sldId id="345" r:id="rId15"/>
    <p:sldId id="346" r:id="rId16"/>
    <p:sldId id="338" r:id="rId17"/>
    <p:sldId id="347" r:id="rId18"/>
    <p:sldId id="339" r:id="rId19"/>
    <p:sldId id="33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D1457A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574" autoAdjust="0"/>
  </p:normalViewPr>
  <p:slideViewPr>
    <p:cSldViewPr snapToGrid="0" snapToObjects="1">
      <p:cViewPr varScale="1">
        <p:scale>
          <a:sx n="113" d="100"/>
          <a:sy n="113" d="100"/>
        </p:scale>
        <p:origin x="396" y="102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6141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0A5F0-B84B-714F-9CA2-3F9F5A547AAF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9ADA23-8B1E-7F4A-80C6-C17D553071F8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4E5FC6A-8F0A-8441-A5D0-CE1428538146}"/>
                </a:ext>
              </a:extLst>
            </p:cNvPr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65987-6BAA-7E48-B557-56117570A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74ED1B5-A2E2-0042-A42B-B923D7171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8B328F3-72CE-F445-A3F7-A6E99B806F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E15733A-DC28-BB40-9335-4F61A0355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7FC2FD4-2C61-BA4B-967F-893925706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DDBE527-AD87-384A-B720-B4386D60A0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CA12324-01E9-ED4F-B9D2-FF92BCA93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C79059-4F38-5E49-A31E-6B5072402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2FAD8ED-8A17-C346-993F-342E6A81A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FFE5346-42F6-E548-898B-CBC60EB18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1CB4646-AF85-8246-A639-A36701E01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4AEBBF-931E-6841-8804-87F653C9A4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D6C05F-43FB-1044-ABB3-C3EA190CD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7FEDA51D-3DA6-404A-8F9D-CE287DC9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26468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664CB-E18D-8C48-BC05-778358509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B46D5B2-88DA-2E46-BDA4-A110DB6CF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944" y="4115985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E314F21-6DB1-B843-B84A-1ACDA7F72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944" y="441605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DC8CF39-9FD3-374F-BD54-6C74A2165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8944" y="470455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F4BBF71-1E2C-8447-BFC6-E5381FD58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8414" y="5430706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5511A94-AE7E-0B46-8083-007C1447D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414" y="572109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0C8C1A7-558E-0047-B2BF-964727761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414" y="6019747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B741887-B1FC-4EA3-ABDA-787F37409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7786" y="388137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8E57A-92E7-294E-BB96-07094896AA26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E6EF9F1-E440-F741-A519-23C8CB89102E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10"/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093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74" y="3018531"/>
            <a:ext cx="2854686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-23882"/>
            <a:ext cx="12212320" cy="46974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F52990-F7FC-6E47-87CE-CA4CF8281125}"/>
              </a:ext>
            </a:extLst>
          </p:cNvPr>
          <p:cNvGrpSpPr/>
          <p:nvPr userDrawn="1"/>
        </p:nvGrpSpPr>
        <p:grpSpPr>
          <a:xfrm>
            <a:off x="-15240" y="4054971"/>
            <a:ext cx="11190677" cy="1190437"/>
            <a:chOff x="-15240" y="4054971"/>
            <a:chExt cx="11190677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B20A951-CCB8-DF47-8A91-B1E2362F048B}"/>
                </a:ext>
              </a:extLst>
            </p:cNvPr>
            <p:cNvSpPr/>
            <p:nvPr userDrawn="1"/>
          </p:nvSpPr>
          <p:spPr>
            <a:xfrm>
              <a:off x="4322571" y="4054971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10"/>
            <p:cNvSpPr/>
            <p:nvPr userDrawn="1"/>
          </p:nvSpPr>
          <p:spPr>
            <a:xfrm>
              <a:off x="-15240" y="4054971"/>
              <a:ext cx="11103062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3" y="4237277"/>
            <a:ext cx="2960314" cy="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>
                <a:solidFill>
                  <a:schemeClr val="tx2"/>
                </a:solidFill>
              </a:defRPr>
            </a:lvl1pPr>
            <a:lvl2pPr marL="688975" indent="-231775"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76" r:id="rId11"/>
    <p:sldLayoutId id="2147483667" r:id="rId12"/>
    <p:sldLayoutId id="2147483668" r:id="rId13"/>
    <p:sldLayoutId id="2147483670" r:id="rId14"/>
    <p:sldLayoutId id="2147483677" r:id="rId15"/>
    <p:sldLayoutId id="2147483669" r:id="rId16"/>
    <p:sldLayoutId id="2147483675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Vehicle Type Model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6, 2022</a:t>
            </a:r>
          </a:p>
        </p:txBody>
      </p:sp>
    </p:spTree>
    <p:extLst>
      <p:ext uri="{BB962C8B-B14F-4D97-AF65-F5344CB8AC3E}">
        <p14:creationId xmlns:p14="http://schemas.microsoft.com/office/powerpoint/2010/main" val="24368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Allocation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560917"/>
          </a:xfrm>
        </p:spPr>
        <p:txBody>
          <a:bodyPr/>
          <a:lstStyle/>
          <a:p>
            <a:r>
              <a:rPr lang="en-US" dirty="0"/>
              <a:t>Want to select a vehicle that will be used for each tour.  </a:t>
            </a:r>
          </a:p>
          <a:p>
            <a:r>
              <a:rPr lang="en-US" dirty="0"/>
              <a:t>Runs before tour mode choice.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0221" y="2324365"/>
            <a:ext cx="10611558" cy="3005138"/>
          </a:xfrm>
        </p:spPr>
        <p:txBody>
          <a:bodyPr/>
          <a:lstStyle/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Setup the example to have 5 alternatives: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4 possible household vehicles (max from auto ownership model)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1 for a non-household vehicle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Can be extended if auto ownership model is extended by just adding an alternative column to spec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Need to run the model once for each occupancy level: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Have occupancy values of 1, 2, and 3.5 for </a:t>
            </a:r>
            <a:r>
              <a:rPr lang="en-US" dirty="0" err="1">
                <a:solidFill>
                  <a:srgbClr val="262626"/>
                </a:solidFill>
              </a:rPr>
              <a:t>sov</a:t>
            </a:r>
            <a:r>
              <a:rPr lang="en-US" dirty="0">
                <a:solidFill>
                  <a:srgbClr val="262626"/>
                </a:solidFill>
              </a:rPr>
              <a:t>, shared-2, and shared-3+ modes (configurable setting)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tour file is output with one vehicle allocated for each occupancy level</a:t>
            </a:r>
          </a:p>
          <a:p>
            <a:pPr marL="576262" lvl="2" indent="-176213"/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7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Allocation Model: Config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D698E-76FF-4204-B7A2-5370B42A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00" y="1556373"/>
            <a:ext cx="64293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1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Allocation Model: Utility Expressions Subset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59A9F-6649-43C8-879F-52AA8855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" y="1326581"/>
            <a:ext cx="12021671" cy="47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5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Allocation Model: Output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23141-3307-463D-80B2-32137F89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03" y="504442"/>
            <a:ext cx="4371975" cy="615315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B311C3-C0C9-4670-A66B-6A607E3CC476}"/>
              </a:ext>
            </a:extLst>
          </p:cNvPr>
          <p:cNvSpPr txBox="1">
            <a:spLocks/>
          </p:cNvSpPr>
          <p:nvPr/>
        </p:nvSpPr>
        <p:spPr>
          <a:xfrm>
            <a:off x="485421" y="1926430"/>
            <a:ext cx="5610579" cy="347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Final tours table includes the vehicle allocation for each occupancy level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Occupancy numbers are taken directly from the </a:t>
            </a:r>
            <a:r>
              <a:rPr lang="en-US" sz="1400" i="1" dirty="0" err="1">
                <a:solidFill>
                  <a:srgbClr val="262626"/>
                </a:solidFill>
              </a:rPr>
              <a:t>OCCUPANCY_LEVELS</a:t>
            </a:r>
            <a:r>
              <a:rPr lang="en-US" sz="1400" i="1" dirty="0">
                <a:solidFill>
                  <a:srgbClr val="262626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configuration settings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Zero auto households will always select the non-household vehicle option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dirty="0" err="1">
                <a:solidFill>
                  <a:srgbClr val="262626"/>
                </a:solidFill>
              </a:rPr>
              <a:t>Atwork</a:t>
            </a:r>
            <a:r>
              <a:rPr lang="en-US" dirty="0">
                <a:solidFill>
                  <a:srgbClr val="262626"/>
                </a:solidFill>
              </a:rPr>
              <a:t> subtours have these columns blank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939E2-C486-402E-AA34-C616AA019D79}"/>
              </a:ext>
            </a:extLst>
          </p:cNvPr>
          <p:cNvSpPr txBox="1"/>
          <p:nvPr/>
        </p:nvSpPr>
        <p:spPr>
          <a:xfrm>
            <a:off x="7464218" y="135110"/>
            <a:ext cx="35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final_tours.csv</a:t>
            </a:r>
          </a:p>
        </p:txBody>
      </p:sp>
    </p:spTree>
    <p:extLst>
      <p:ext uri="{BB962C8B-B14F-4D97-AF65-F5344CB8AC3E}">
        <p14:creationId xmlns:p14="http://schemas.microsoft.com/office/powerpoint/2010/main" val="50346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Tour Mode Choice Modifications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B311C3-C0C9-4670-A66B-6A607E3CC476}"/>
              </a:ext>
            </a:extLst>
          </p:cNvPr>
          <p:cNvSpPr txBox="1">
            <a:spLocks/>
          </p:cNvSpPr>
          <p:nvPr/>
        </p:nvSpPr>
        <p:spPr>
          <a:xfrm>
            <a:off x="114581" y="1369624"/>
            <a:ext cx="5610579" cy="4349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-176213"/>
            <a:r>
              <a:rPr lang="en-US" sz="1600" dirty="0">
                <a:solidFill>
                  <a:srgbClr val="262626"/>
                </a:solidFill>
              </a:rPr>
              <a:t>Preprocessor selects the auto operating costs from the vehicles table for each occupancy level</a:t>
            </a:r>
          </a:p>
          <a:p>
            <a:pPr marL="231775" lvl="1" indent="-176213"/>
            <a:endParaRPr lang="en-US" sz="16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1600" dirty="0">
                <a:solidFill>
                  <a:srgbClr val="262626"/>
                </a:solidFill>
              </a:rPr>
              <a:t>Correct auto operating cost is used for each mode</a:t>
            </a:r>
          </a:p>
          <a:p>
            <a:pPr marL="576262" lvl="2" indent="-176213"/>
            <a:r>
              <a:rPr lang="en-US" sz="1600" dirty="0" err="1">
                <a:solidFill>
                  <a:srgbClr val="262626"/>
                </a:solidFill>
              </a:rPr>
              <a:t>SOV</a:t>
            </a:r>
            <a:r>
              <a:rPr lang="en-US" sz="1600" dirty="0">
                <a:solidFill>
                  <a:srgbClr val="262626"/>
                </a:solidFill>
              </a:rPr>
              <a:t>, drive transit </a:t>
            </a:r>
            <a:r>
              <a:rPr lang="en-US" sz="1600" dirty="0">
                <a:solidFill>
                  <a:srgbClr val="262626"/>
                </a:solidFill>
                <a:sym typeface="Wingdings" panose="05000000000000000000" pitchFamily="2" charset="2"/>
              </a:rPr>
              <a:t> occupancy 1</a:t>
            </a:r>
          </a:p>
          <a:p>
            <a:pPr marL="576262" lvl="2" indent="-176213"/>
            <a:r>
              <a:rPr lang="en-US" sz="1600" dirty="0">
                <a:solidFill>
                  <a:srgbClr val="262626"/>
                </a:solidFill>
                <a:sym typeface="Wingdings" panose="05000000000000000000" pitchFamily="2" charset="2"/>
              </a:rPr>
              <a:t>SR2  occupancy 2</a:t>
            </a:r>
          </a:p>
          <a:p>
            <a:pPr marL="576262" lvl="2" indent="-176213"/>
            <a:r>
              <a:rPr lang="en-US" sz="1600" dirty="0">
                <a:solidFill>
                  <a:srgbClr val="262626"/>
                </a:solidFill>
                <a:sym typeface="Wingdings" panose="05000000000000000000" pitchFamily="2" charset="2"/>
              </a:rPr>
              <a:t>SR3p  occupancy 3.5 </a:t>
            </a:r>
          </a:p>
          <a:p>
            <a:pPr marL="576262" lvl="2" indent="-176213"/>
            <a:r>
              <a:rPr lang="en-US" sz="1600" dirty="0">
                <a:solidFill>
                  <a:srgbClr val="262626"/>
                </a:solidFill>
                <a:sym typeface="Wingdings" panose="05000000000000000000" pitchFamily="2" charset="2"/>
              </a:rPr>
              <a:t>TNC, non-motorized  N/A </a:t>
            </a:r>
          </a:p>
          <a:p>
            <a:pPr marL="576262" lvl="2" indent="-176213"/>
            <a:endParaRPr lang="en-US" sz="1600" dirty="0">
              <a:solidFill>
                <a:srgbClr val="262626"/>
              </a:solidFill>
              <a:sym typeface="Wingdings" panose="05000000000000000000" pitchFamily="2" charset="2"/>
            </a:endParaRPr>
          </a:p>
          <a:p>
            <a:pPr marL="231775" lvl="1" indent="-176213"/>
            <a:r>
              <a:rPr lang="en-US" sz="1600" dirty="0">
                <a:solidFill>
                  <a:srgbClr val="262626"/>
                </a:solidFill>
              </a:rPr>
              <a:t>The selected vehicle is added as a new column after tour mode choice is run</a:t>
            </a:r>
          </a:p>
          <a:p>
            <a:pPr marL="231775" lvl="1" indent="-176213"/>
            <a:endParaRPr lang="en-US" sz="16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1600" dirty="0" err="1">
                <a:solidFill>
                  <a:srgbClr val="262626"/>
                </a:solidFill>
              </a:rPr>
              <a:t>Atwork</a:t>
            </a:r>
            <a:r>
              <a:rPr lang="en-US" sz="1600" dirty="0">
                <a:solidFill>
                  <a:srgbClr val="262626"/>
                </a:solidFill>
              </a:rPr>
              <a:t> subtours use the auto operating costs of the parent tour vehicle</a:t>
            </a:r>
          </a:p>
          <a:p>
            <a:pPr marL="231775" lvl="1" indent="-176213"/>
            <a:endParaRPr lang="en-US" sz="1600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sz="1600" dirty="0">
                <a:solidFill>
                  <a:srgbClr val="262626"/>
                </a:solidFill>
              </a:rPr>
              <a:t>Non-household vehicles use the previous </a:t>
            </a:r>
            <a:r>
              <a:rPr lang="en-US" sz="1600" i="1" dirty="0" err="1">
                <a:solidFill>
                  <a:srgbClr val="262626"/>
                </a:solidFill>
              </a:rPr>
              <a:t>costPerMile</a:t>
            </a:r>
            <a:r>
              <a:rPr lang="en-US" sz="1600" dirty="0">
                <a:solidFill>
                  <a:srgbClr val="262626"/>
                </a:solidFill>
              </a:rPr>
              <a:t>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56C57-FF2B-4C55-88F4-D7B6E11E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39" y="1638778"/>
            <a:ext cx="6148880" cy="4080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D758D5-C3BD-40E1-BEBC-AB9D87AC0117}"/>
              </a:ext>
            </a:extLst>
          </p:cNvPr>
          <p:cNvSpPr txBox="1"/>
          <p:nvPr/>
        </p:nvSpPr>
        <p:spPr>
          <a:xfrm>
            <a:off x="7526971" y="1246928"/>
            <a:ext cx="35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final_tours.csv</a:t>
            </a:r>
          </a:p>
        </p:txBody>
      </p:sp>
    </p:spTree>
    <p:extLst>
      <p:ext uri="{BB962C8B-B14F-4D97-AF65-F5344CB8AC3E}">
        <p14:creationId xmlns:p14="http://schemas.microsoft.com/office/powerpoint/2010/main" val="410142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Next Steps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0222" y="1505718"/>
            <a:ext cx="10611558" cy="3005138"/>
          </a:xfrm>
        </p:spPr>
        <p:txBody>
          <a:bodyPr/>
          <a:lstStyle/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Finalize approach for auto operating costs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Add term in trip mode choice for auto operating cost of selected vehicle in tour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Documentation &amp; code housekeeping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Creation of enhanced </a:t>
            </a:r>
            <a:r>
              <a:rPr lang="en-US" dirty="0" err="1">
                <a:solidFill>
                  <a:srgbClr val="262626"/>
                </a:solidFill>
              </a:rPr>
              <a:t>MTC</a:t>
            </a:r>
            <a:r>
              <a:rPr lang="en-US" dirty="0">
                <a:solidFill>
                  <a:srgbClr val="262626"/>
                </a:solidFill>
              </a:rPr>
              <a:t> example</a:t>
            </a:r>
          </a:p>
          <a:p>
            <a:pPr marL="576262" lvl="2" indent="-176213"/>
            <a:r>
              <a:rPr lang="en-US" dirty="0">
                <a:solidFill>
                  <a:srgbClr val="262626"/>
                </a:solidFill>
              </a:rPr>
              <a:t>Merging with other recent code enhancements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971E7-D788-094A-AF79-3330E4F3A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8412C-249B-6B4E-B666-2055D0644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7C4CE-B55C-5848-BBB1-F4DEAD5AB0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A7F11-8F9F-9D45-A567-F0AD13875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CD454A-3AB2-FF49-BB8E-045CBF35E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837894-FCAD-5B4F-A442-EA458D15A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David.hensle#@rsginc.com</a:t>
            </a:r>
          </a:p>
        </p:txBody>
      </p:sp>
    </p:spTree>
    <p:extLst>
      <p:ext uri="{BB962C8B-B14F-4D97-AF65-F5344CB8AC3E}">
        <p14:creationId xmlns:p14="http://schemas.microsoft.com/office/powerpoint/2010/main" val="116138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and Vehicle Allocation Model Flow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0330" y="2081092"/>
            <a:ext cx="3471333" cy="3005138"/>
          </a:xfrm>
        </p:spPr>
        <p:txBody>
          <a:bodyPr/>
          <a:lstStyle/>
          <a:p>
            <a:r>
              <a:rPr lang="en-US" dirty="0">
                <a:solidFill>
                  <a:srgbClr val="F68B1F"/>
                </a:solidFill>
              </a:rPr>
              <a:t>Vehicle Type Model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Choose a vehicle type for every auto in the household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Combination of fuel type, body type, and age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F682A34-F33D-4F49-97B1-9967942EDE77}"/>
              </a:ext>
            </a:extLst>
          </p:cNvPr>
          <p:cNvSpPr txBox="1">
            <a:spLocks/>
          </p:cNvSpPr>
          <p:nvPr/>
        </p:nvSpPr>
        <p:spPr>
          <a:xfrm>
            <a:off x="4261554" y="2081092"/>
            <a:ext cx="3471333" cy="300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Vehicle Allocation Model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Match vehicles with tour modes</a:t>
            </a:r>
          </a:p>
          <a:p>
            <a:pPr marL="576262" lvl="2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Alternatives consist of household vehicles + non-household vehicle option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9C4462C-BA76-4057-A4E6-4AE31E4ECFDF}"/>
              </a:ext>
            </a:extLst>
          </p:cNvPr>
          <p:cNvSpPr txBox="1">
            <a:spLocks/>
          </p:cNvSpPr>
          <p:nvPr/>
        </p:nvSpPr>
        <p:spPr>
          <a:xfrm>
            <a:off x="8429315" y="2081092"/>
            <a:ext cx="3471333" cy="300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Auto Operating Costs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Apply auto operating costs to mode choice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Mode alternative is given the appropriate occupancy option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4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560917"/>
          </a:xfrm>
        </p:spPr>
        <p:txBody>
          <a:bodyPr/>
          <a:lstStyle/>
          <a:p>
            <a:r>
              <a:rPr lang="en-US" dirty="0"/>
              <a:t>Want to select a body type, fuel type, and age for each vehicle in each household.  </a:t>
            </a:r>
          </a:p>
          <a:p>
            <a:r>
              <a:rPr lang="en-US" dirty="0"/>
              <a:t>Runs after auto ownership.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0221" y="2315132"/>
            <a:ext cx="10611558" cy="3542452"/>
          </a:xfrm>
        </p:spPr>
        <p:txBody>
          <a:bodyPr/>
          <a:lstStyle/>
          <a:p>
            <a:r>
              <a:rPr lang="en-US" dirty="0">
                <a:solidFill>
                  <a:srgbClr val="F68B1F"/>
                </a:solidFill>
              </a:rPr>
              <a:t>Option 4: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Predict body type, fuel type, and age simultaneously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Choice model alternatives include all combinations</a:t>
            </a: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F68B1F"/>
                </a:solidFill>
              </a:rPr>
              <a:t>Option 2: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Predict body type and age, then use an input probability table to determine the fuel type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Model: Config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AA74D-8A03-459E-88E8-2C4658C7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5" y="1740832"/>
            <a:ext cx="489585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FD3AF-D392-428C-9CCA-6DBA5FE9E145}"/>
              </a:ext>
            </a:extLst>
          </p:cNvPr>
          <p:cNvSpPr txBox="1"/>
          <p:nvPr/>
        </p:nvSpPr>
        <p:spPr>
          <a:xfrm>
            <a:off x="271183" y="1371500"/>
            <a:ext cx="467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model options (comment out unused)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426F90-3E95-497A-8941-9623F328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36" y="1719823"/>
            <a:ext cx="6657975" cy="2486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9D0F16-121A-4C06-B025-12D810F4D0A5}"/>
              </a:ext>
            </a:extLst>
          </p:cNvPr>
          <p:cNvSpPr txBox="1"/>
          <p:nvPr/>
        </p:nvSpPr>
        <p:spPr>
          <a:xfrm>
            <a:off x="5685681" y="1291289"/>
            <a:ext cx="5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specify vehicle type data and set data options </a:t>
            </a:r>
          </a:p>
        </p:txBody>
      </p:sp>
    </p:spTree>
    <p:extLst>
      <p:ext uri="{BB962C8B-B14F-4D97-AF65-F5344CB8AC3E}">
        <p14:creationId xmlns:p14="http://schemas.microsoft.com/office/powerpoint/2010/main" val="102000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Model: Config </a:t>
            </a:r>
            <a:r>
              <a:rPr lang="en-US" dirty="0" err="1">
                <a:solidFill>
                  <a:srgbClr val="262626"/>
                </a:solidFill>
              </a:rPr>
              <a:t>Con’t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D0F16-121A-4C06-B025-12D810F4D0A5}"/>
              </a:ext>
            </a:extLst>
          </p:cNvPr>
          <p:cNvSpPr txBox="1"/>
          <p:nvPr/>
        </p:nvSpPr>
        <p:spPr>
          <a:xfrm>
            <a:off x="2085557" y="1267632"/>
            <a:ext cx="35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Specify vehicle alternatives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6EF77-B648-4480-9B8C-227BA67D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51" y="1636964"/>
            <a:ext cx="3044356" cy="5082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1C9B0-ED84-4941-A5DE-E4C559F0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09" y="1636964"/>
            <a:ext cx="4438650" cy="1762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7FE63F-FA7A-439F-9B6A-02369B2F9C3B}"/>
              </a:ext>
            </a:extLst>
          </p:cNvPr>
          <p:cNvSpPr txBox="1"/>
          <p:nvPr/>
        </p:nvSpPr>
        <p:spPr>
          <a:xfrm>
            <a:off x="6101510" y="1235366"/>
            <a:ext cx="35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preprocessor 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54992-EDC7-487D-B248-5D4422C4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09" y="4073888"/>
            <a:ext cx="4610100" cy="1962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A04005-0057-4E85-8D00-F25E9FD177E6}"/>
              </a:ext>
            </a:extLst>
          </p:cNvPr>
          <p:cNvSpPr txBox="1"/>
          <p:nvPr/>
        </p:nvSpPr>
        <p:spPr>
          <a:xfrm>
            <a:off x="6188759" y="3704556"/>
            <a:ext cx="35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Region specific constants</a:t>
            </a:r>
          </a:p>
        </p:txBody>
      </p:sp>
    </p:spTree>
    <p:extLst>
      <p:ext uri="{BB962C8B-B14F-4D97-AF65-F5344CB8AC3E}">
        <p14:creationId xmlns:p14="http://schemas.microsoft.com/office/powerpoint/2010/main" val="238381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Model: Vehicle Type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8EA62-699F-48E7-98CA-F568DC4C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1235366"/>
            <a:ext cx="6943725" cy="370522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322CDF6-E26D-4A99-AEB5-506FE36C4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5054620"/>
            <a:ext cx="10792179" cy="846699"/>
          </a:xfrm>
        </p:spPr>
        <p:txBody>
          <a:bodyPr/>
          <a:lstStyle/>
          <a:p>
            <a:pPr algn="ctr"/>
            <a:r>
              <a:rPr lang="en-US" dirty="0"/>
              <a:t>Data needs to be supplied for every alternative</a:t>
            </a:r>
          </a:p>
          <a:p>
            <a:pPr algn="ctr"/>
            <a:r>
              <a:rPr lang="en-US" dirty="0"/>
              <a:t>Auto operating costs are currently placeholder values – investigating possible data sources</a:t>
            </a:r>
          </a:p>
        </p:txBody>
      </p:sp>
    </p:spTree>
    <p:extLst>
      <p:ext uri="{BB962C8B-B14F-4D97-AF65-F5344CB8AC3E}">
        <p14:creationId xmlns:p14="http://schemas.microsoft.com/office/powerpoint/2010/main" val="342993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Model: Utility Expressions Subset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D0F16-121A-4C06-B025-12D810F4D0A5}"/>
              </a:ext>
            </a:extLst>
          </p:cNvPr>
          <p:cNvSpPr txBox="1"/>
          <p:nvPr/>
        </p:nvSpPr>
        <p:spPr>
          <a:xfrm>
            <a:off x="3198789" y="1389643"/>
            <a:ext cx="579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Snippet of some terms in the utility expression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9D196-B775-4ABA-B0DF-A96DD573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758975"/>
            <a:ext cx="113442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Model: 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20471-1ED3-4953-8533-57FD836B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697567"/>
            <a:ext cx="6238875" cy="422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2D626-D2EB-43A6-BF81-742939AB8838}"/>
              </a:ext>
            </a:extLst>
          </p:cNvPr>
          <p:cNvSpPr txBox="1"/>
          <p:nvPr/>
        </p:nvSpPr>
        <p:spPr>
          <a:xfrm>
            <a:off x="4344427" y="1328235"/>
            <a:ext cx="35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final_vehicles.csv</a:t>
            </a:r>
          </a:p>
        </p:txBody>
      </p:sp>
    </p:spTree>
    <p:extLst>
      <p:ext uri="{BB962C8B-B14F-4D97-AF65-F5344CB8AC3E}">
        <p14:creationId xmlns:p14="http://schemas.microsoft.com/office/powerpoint/2010/main" val="146856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Vehicle Type Model: Output Distributions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F358786-6863-4023-BA88-05C78B19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2192000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800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 - Wide.potx" id="{5FBA9263-456A-483F-8FC7-25769639AF0C}" vid="{4981B734-1F39-4787-BCBF-4EA517F393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Props1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4c265f44-5553-4b88-8776-487c6beffe0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 - Wide</Template>
  <TotalTime>1883</TotalTime>
  <Words>553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Lucida Grande</vt:lpstr>
      <vt:lpstr>PowerPoint Presentation</vt:lpstr>
      <vt:lpstr>PowerPoint Presentation</vt:lpstr>
      <vt:lpstr>Vehicle Type and Vehicle Allocation Model Flow</vt:lpstr>
      <vt:lpstr>Vehicle Type Model</vt:lpstr>
      <vt:lpstr>Vehicle Type Model: Config</vt:lpstr>
      <vt:lpstr>Vehicle Type Model: Config Con’t</vt:lpstr>
      <vt:lpstr>Vehicle Type Model: Vehicle Type Data</vt:lpstr>
      <vt:lpstr>Vehicle Type Model: Utility Expressions Subset</vt:lpstr>
      <vt:lpstr>Vehicle Type Model: Output</vt:lpstr>
      <vt:lpstr>Vehicle Type Model: Output Distributions</vt:lpstr>
      <vt:lpstr>Vehicle Allocation Model</vt:lpstr>
      <vt:lpstr>Vehicle Allocation Model: Config</vt:lpstr>
      <vt:lpstr>Vehicle Allocation Model: Utility Expressions Subset</vt:lpstr>
      <vt:lpstr>Vehicle Allocation Model: Output</vt:lpstr>
      <vt:lpstr>Tour Mode Choice Modifications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Hensle</dc:creator>
  <cp:lastModifiedBy>David Hensle</cp:lastModifiedBy>
  <cp:revision>15</cp:revision>
  <dcterms:created xsi:type="dcterms:W3CDTF">2022-03-01T05:51:28Z</dcterms:created>
  <dcterms:modified xsi:type="dcterms:W3CDTF">2022-04-07T18:05:40Z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