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288" r:id="rId7"/>
    <p:sldId id="289" r:id="rId8"/>
    <p:sldId id="290" r:id="rId9"/>
    <p:sldId id="291" r:id="rId10"/>
    <p:sldId id="292" r:id="rId11"/>
    <p:sldId id="293" r:id="rId12"/>
    <p:sldId id="264" r:id="rId13"/>
    <p:sldId id="265" r:id="rId14"/>
    <p:sldId id="294" r:id="rId15"/>
    <p:sldId id="295" r:id="rId16"/>
    <p:sldId id="296" r:id="rId17"/>
    <p:sldId id="297" r:id="rId18"/>
    <p:sldId id="298" r:id="rId19"/>
    <p:sldId id="299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" id="{72C47FDB-D128-7F4E-91AC-A20DEDB1EED8}">
          <p14:sldIdLst>
            <p14:sldId id="288"/>
          </p14:sldIdLst>
        </p14:section>
        <p14:section name="Section Break" id="{2227CBC5-FBBA-F643-97C0-5849C5B0DA1B}">
          <p14:sldIdLst/>
        </p14:section>
        <p14:section name="Content Pages" id="{78C528B3-687E-BE4B-BDCE-11EBCD988D3C}">
          <p14:sldIdLst>
            <p14:sldId id="289"/>
            <p14:sldId id="290"/>
            <p14:sldId id="291"/>
            <p14:sldId id="292"/>
            <p14:sldId id="293"/>
            <p14:sldId id="264"/>
            <p14:sldId id="265"/>
            <p14:sldId id="294"/>
            <p14:sldId id="295"/>
            <p14:sldId id="296"/>
            <p14:sldId id="297"/>
            <p14:sldId id="298"/>
            <p14:sldId id="299"/>
          </p14:sldIdLst>
        </p14:section>
        <p14:section name="Toolbox" id="{ABAF1B48-F672-2F46-A1F1-F02CACD5A9E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ratton, Matt" initials="SM" lastIdx="6" clrIdx="0">
    <p:extLst>
      <p:ext uri="{19B8F6BF-5375-455C-9EA6-DF929625EA0E}">
        <p15:presenceInfo xmlns:p15="http://schemas.microsoft.com/office/powerpoint/2012/main" userId="S::Matt.Stratton@wsp.com::15901f17-26d8-4626-87bf-980d26f13c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D6EC"/>
    <a:srgbClr val="FF4337"/>
    <a:srgbClr val="D9D9D6"/>
    <a:srgbClr val="1E242B"/>
    <a:srgbClr val="EEEBEA"/>
    <a:srgbClr val="D8E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298" autoAdjust="0"/>
  </p:normalViewPr>
  <p:slideViewPr>
    <p:cSldViewPr snapToGrid="0" snapToObjects="1" showGuides="1">
      <p:cViewPr varScale="1">
        <p:scale>
          <a:sx n="63" d="100"/>
          <a:sy n="63" d="100"/>
        </p:scale>
        <p:origin x="115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46" d="100"/>
          <a:sy n="46" d="100"/>
        </p:scale>
        <p:origin x="210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>
              <a:latin typeface="Montserrat" panose="00000500000000000000" pitchFamily="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12493-3EF0-F140-9DE3-73B6E60D87D3}" type="datetimeFigureOut">
              <a:rPr lang="fr-FR" smtClean="0">
                <a:latin typeface="Montserrat" panose="00000500000000000000" pitchFamily="2" charset="0"/>
              </a:rPr>
              <a:t>05/05/2022</a:t>
            </a:fld>
            <a:endParaRPr lang="fr-FR">
              <a:latin typeface="Montserrat" panose="00000500000000000000" pitchFamily="2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>
              <a:latin typeface="Montserrat" panose="00000500000000000000" pitchFamily="2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393B7-D41B-414F-B16D-BEE219EAF2BF}" type="slidenum">
              <a:rPr lang="fr-FR" smtClean="0">
                <a:latin typeface="Montserrat" panose="00000500000000000000" pitchFamily="2" charset="0"/>
              </a:rPr>
              <a:t>‹#›</a:t>
            </a:fld>
            <a:endParaRPr lang="fr-FR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595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ontserrat" panose="00000500000000000000" pitchFamily="2" charset="0"/>
              </a:defRPr>
            </a:lvl1pPr>
          </a:lstStyle>
          <a:p>
            <a:endParaRPr lang="en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ontserrat" panose="00000500000000000000" pitchFamily="2" charset="0"/>
              </a:defRPr>
            </a:lvl1pPr>
          </a:lstStyle>
          <a:p>
            <a:fld id="{6EABAEEB-E490-AF48-B0D1-7B00A0A50865}" type="datetimeFigureOut">
              <a:rPr lang="en-CA" smtClean="0"/>
              <a:pPr/>
              <a:t>2022-05-05</a:t>
            </a:fld>
            <a:endParaRPr lang="en-CA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>
              <a:latin typeface="Montserrat" panose="00000500000000000000" pitchFamily="2" charset="0"/>
            </a:endParaRPr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dirty="0" err="1"/>
              <a:t>Cliquez</a:t>
            </a:r>
            <a:r>
              <a:rPr lang="en-CA" dirty="0"/>
              <a:t> pour modifier les styles du </a:t>
            </a:r>
            <a:r>
              <a:rPr lang="en-CA" dirty="0" err="1"/>
              <a:t>texte</a:t>
            </a:r>
            <a:r>
              <a:rPr lang="en-CA" dirty="0"/>
              <a:t> du masque</a:t>
            </a:r>
          </a:p>
          <a:p>
            <a:pPr lvl="1"/>
            <a:r>
              <a:rPr lang="en-CA" dirty="0" err="1"/>
              <a:t>Deuxième</a:t>
            </a:r>
            <a:r>
              <a:rPr lang="en-CA" dirty="0"/>
              <a:t> </a:t>
            </a:r>
            <a:r>
              <a:rPr lang="en-CA" dirty="0" err="1"/>
              <a:t>niveau</a:t>
            </a:r>
            <a:endParaRPr lang="en-CA" dirty="0"/>
          </a:p>
          <a:p>
            <a:pPr lvl="2"/>
            <a:r>
              <a:rPr lang="en-CA" dirty="0" err="1"/>
              <a:t>Troisième</a:t>
            </a:r>
            <a:r>
              <a:rPr lang="en-CA" dirty="0"/>
              <a:t> </a:t>
            </a:r>
            <a:r>
              <a:rPr lang="en-CA" dirty="0" err="1"/>
              <a:t>niveau</a:t>
            </a:r>
            <a:endParaRPr lang="en-CA" dirty="0"/>
          </a:p>
          <a:p>
            <a:pPr lvl="3"/>
            <a:r>
              <a:rPr lang="en-CA" dirty="0" err="1"/>
              <a:t>Quatrième</a:t>
            </a:r>
            <a:r>
              <a:rPr lang="en-CA" dirty="0"/>
              <a:t> </a:t>
            </a:r>
            <a:r>
              <a:rPr lang="en-CA" dirty="0" err="1"/>
              <a:t>niveau</a:t>
            </a:r>
            <a:endParaRPr lang="en-CA" dirty="0"/>
          </a:p>
          <a:p>
            <a:pPr lvl="4"/>
            <a:r>
              <a:rPr lang="en-CA" dirty="0" err="1"/>
              <a:t>Cinquième</a:t>
            </a:r>
            <a:r>
              <a:rPr lang="en-CA" dirty="0"/>
              <a:t> </a:t>
            </a:r>
            <a:r>
              <a:rPr lang="en-CA" dirty="0" err="1"/>
              <a:t>niveau</a:t>
            </a:r>
            <a:endParaRPr lang="en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ontserrat" panose="00000500000000000000" pitchFamily="2" charset="0"/>
              </a:defRPr>
            </a:lvl1pPr>
          </a:lstStyle>
          <a:p>
            <a:endParaRPr lang="en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ontserrat" panose="00000500000000000000" pitchFamily="2" charset="0"/>
              </a:defRPr>
            </a:lvl1pPr>
          </a:lstStyle>
          <a:p>
            <a:fld id="{523C7FC6-2EB7-DC4F-9390-156888BAA8A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999823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C7FC6-2EB7-DC4F-9390-156888BAA8A2}" type="slidenum">
              <a:rPr lang="en-CA" smtClean="0"/>
              <a:pPr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8276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C7FC6-2EB7-DC4F-9390-156888BAA8A2}" type="slidenum">
              <a:rPr lang="en-CA" smtClean="0"/>
              <a:pPr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689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le: Hero Red logo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  5"/>
          <p:cNvSpPr>
            <a:spLocks noGrp="1"/>
          </p:cNvSpPr>
          <p:nvPr>
            <p:ph type="pic" sz="quarter" idx="12" hasCustomPrompt="1"/>
          </p:nvPr>
        </p:nvSpPr>
        <p:spPr>
          <a:xfrm>
            <a:off x="7104063" y="0"/>
            <a:ext cx="5087937" cy="6858000"/>
          </a:xfrm>
          <a:gradFill flip="none" rotWithShape="1"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anchor="t">
            <a:normAutofit/>
          </a:bodyPr>
          <a:lstStyle>
            <a:lvl1pPr marL="0" indent="0" algn="l">
              <a:buNone/>
              <a:defRPr sz="100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hero image here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9575" y="0"/>
            <a:ext cx="3032425" cy="5949194"/>
          </a:xfrm>
          <a:prstGeom prst="rect">
            <a:avLst/>
          </a:prstGeom>
        </p:spPr>
      </p:pic>
      <p:sp>
        <p:nvSpPr>
          <p:cNvPr id="8" name="Espace réservé pour une image 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104063" cy="6858000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hero image here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27013" y="4182035"/>
            <a:ext cx="5832475" cy="1889251"/>
          </a:xfrm>
        </p:spPr>
        <p:txBody>
          <a:bodyPr anchor="b">
            <a:normAutofit/>
          </a:bodyPr>
          <a:lstStyle>
            <a:lvl1pPr algn="l">
              <a:defRPr sz="2800" baseline="0"/>
            </a:lvl1pPr>
          </a:lstStyle>
          <a:p>
            <a:r>
              <a:rPr lang="en-CA" dirty="0"/>
              <a:t>Insert presentation title here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27013" y="6071286"/>
            <a:ext cx="5832475" cy="557770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="0" i="1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dirty="0"/>
              <a:t>Insert sub-title here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27013" y="22542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CA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0087" y="2250830"/>
            <a:ext cx="5127644" cy="24386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Section: Sky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7013" y="225425"/>
            <a:ext cx="1404937" cy="755650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At a glance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227013" y="1052513"/>
            <a:ext cx="2376487" cy="313213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CA" dirty="0"/>
              <a:t>Insert section title here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190662" y="0"/>
            <a:ext cx="9001338" cy="6875248"/>
          </a:xfrm>
          <a:prstGeom prst="rect">
            <a:avLst/>
          </a:prstGeom>
          <a:gradFill flip="none" rotWithShape="1">
            <a:gsLst>
              <a:gs pos="0">
                <a:srgbClr val="B3D6EC"/>
              </a:gs>
              <a:gs pos="25000">
                <a:srgbClr val="D8E6F0"/>
              </a:gs>
              <a:gs pos="8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9575" y="0"/>
            <a:ext cx="3032425" cy="5949194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14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Project: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  5"/>
          <p:cNvSpPr>
            <a:spLocks noGrp="1"/>
          </p:cNvSpPr>
          <p:nvPr>
            <p:ph type="pic" sz="quarter" idx="15" hasCustomPrompt="1"/>
          </p:nvPr>
        </p:nvSpPr>
        <p:spPr>
          <a:xfrm>
            <a:off x="1703388" y="0"/>
            <a:ext cx="10488612" cy="6876364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project image here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7013" y="225425"/>
            <a:ext cx="1404937" cy="755650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At a glance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2208214" y="620713"/>
            <a:ext cx="9251949" cy="115252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CA" dirty="0"/>
              <a:t>Insert project title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Project: 1 Photo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  5"/>
          <p:cNvSpPr>
            <a:spLocks noGrp="1"/>
          </p:cNvSpPr>
          <p:nvPr>
            <p:ph type="pic" sz="quarter" idx="15" hasCustomPrompt="1"/>
          </p:nvPr>
        </p:nvSpPr>
        <p:spPr>
          <a:xfrm>
            <a:off x="1703388" y="0"/>
            <a:ext cx="6805612" cy="6903695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baseline="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project image here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7013" y="225425"/>
            <a:ext cx="1404937" cy="755650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At a glance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8580438" y="620713"/>
            <a:ext cx="3384550" cy="1152526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CA" dirty="0"/>
              <a:t>Insert project title here</a:t>
            </a:r>
            <a:br>
              <a:rPr lang="en-CA" dirty="0"/>
            </a:b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6" hasCustomPrompt="1"/>
          </p:nvPr>
        </p:nvSpPr>
        <p:spPr>
          <a:xfrm>
            <a:off x="8580438" y="1844675"/>
            <a:ext cx="3384549" cy="4358875"/>
          </a:xfrm>
        </p:spPr>
        <p:txBody>
          <a:bodyPr anchor="b">
            <a:norm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CA" dirty="0"/>
              <a:t>Insert project description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1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 Project: 2 Photos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  5"/>
          <p:cNvSpPr>
            <a:spLocks noGrp="1"/>
          </p:cNvSpPr>
          <p:nvPr>
            <p:ph type="pic" sz="quarter" idx="15" hasCustomPrompt="1"/>
          </p:nvPr>
        </p:nvSpPr>
        <p:spPr>
          <a:xfrm>
            <a:off x="6794219" y="225425"/>
            <a:ext cx="5170769" cy="2771776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baseline="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project image here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7013" y="225425"/>
            <a:ext cx="1404937" cy="755650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At a glance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1930400" y="3281137"/>
            <a:ext cx="4597400" cy="754748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CA" dirty="0"/>
              <a:t>Insert project title here</a:t>
            </a:r>
            <a:br>
              <a:rPr lang="en-CA" dirty="0"/>
            </a:b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6" hasCustomPrompt="1"/>
          </p:nvPr>
        </p:nvSpPr>
        <p:spPr>
          <a:xfrm>
            <a:off x="1930400" y="4257675"/>
            <a:ext cx="4597400" cy="1945876"/>
          </a:xfrm>
        </p:spPr>
        <p:txBody>
          <a:bodyPr anchor="b">
            <a:norm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CA" dirty="0"/>
              <a:t>Insert project description here</a:t>
            </a:r>
          </a:p>
        </p:txBody>
      </p:sp>
      <p:sp>
        <p:nvSpPr>
          <p:cNvPr id="10" name="Espace réservé pour une image  5"/>
          <p:cNvSpPr>
            <a:spLocks noGrp="1"/>
          </p:cNvSpPr>
          <p:nvPr>
            <p:ph type="pic" sz="quarter" idx="17" hasCustomPrompt="1"/>
          </p:nvPr>
        </p:nvSpPr>
        <p:spPr>
          <a:xfrm>
            <a:off x="1703389" y="225425"/>
            <a:ext cx="5090830" cy="2771776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baseline="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project image here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sz="quarter" idx="18" hasCustomPrompt="1"/>
          </p:nvPr>
        </p:nvSpPr>
        <p:spPr>
          <a:xfrm>
            <a:off x="7104063" y="4257675"/>
            <a:ext cx="4860925" cy="1945876"/>
          </a:xfrm>
        </p:spPr>
        <p:txBody>
          <a:bodyPr anchor="b">
            <a:norm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CA" dirty="0"/>
              <a:t>Insert project description here</a:t>
            </a: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6794219" y="3254188"/>
            <a:ext cx="0" cy="2949363"/>
          </a:xfrm>
          <a:prstGeom prst="line">
            <a:avLst/>
          </a:prstGeom>
          <a:ln>
            <a:solidFill>
              <a:srgbClr val="FF43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texte 18"/>
          <p:cNvSpPr>
            <a:spLocks noGrp="1"/>
          </p:cNvSpPr>
          <p:nvPr>
            <p:ph type="body" sz="quarter" idx="19" hasCustomPrompt="1"/>
          </p:nvPr>
        </p:nvSpPr>
        <p:spPr>
          <a:xfrm>
            <a:off x="7104063" y="3281363"/>
            <a:ext cx="4860925" cy="7540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FF4337"/>
                </a:solidFill>
                <a:effectLst/>
                <a:uLnTx/>
                <a:uFillTx/>
                <a:latin typeface="Montserrat SemiBold" charset="0"/>
                <a:ea typeface="Montserrat SemiBold" charset="0"/>
                <a:cs typeface="Montserrat SemiBold" charset="0"/>
              </a:rPr>
              <a:t>Insert project title here</a:t>
            </a:r>
            <a:b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FF4337"/>
                </a:solidFill>
                <a:effectLst/>
                <a:uLnTx/>
                <a:uFillTx/>
                <a:latin typeface="Montserrat SemiBold" charset="0"/>
                <a:ea typeface="Montserrat SemiBold" charset="0"/>
                <a:cs typeface="Montserrat SemiBold" charset="0"/>
              </a:rPr>
            </a:br>
            <a:endParaRPr lang="en-CA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1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 Content :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703387" cy="6863984"/>
          </a:xfrm>
          <a:prstGeom prst="rect">
            <a:avLst/>
          </a:prstGeom>
          <a:gradFill flip="none" rotWithShape="1"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7013" y="225425"/>
            <a:ext cx="1404937" cy="755650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At a glance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00" y="6203551"/>
            <a:ext cx="900111" cy="429024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208213" y="1844675"/>
            <a:ext cx="9251950" cy="4356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1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 Content :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703387" cy="6863984"/>
          </a:xfrm>
          <a:prstGeom prst="rect">
            <a:avLst/>
          </a:prstGeom>
          <a:gradFill flip="none" rotWithShape="1"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7013" y="225425"/>
            <a:ext cx="1404937" cy="755650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At a glance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2208214" y="620713"/>
            <a:ext cx="9251949" cy="1152526"/>
          </a:xfrm>
        </p:spPr>
        <p:txBody>
          <a:bodyPr/>
          <a:lstStyle/>
          <a:p>
            <a:r>
              <a:rPr lang="en-CA" dirty="0"/>
              <a:t>Insert slide title here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00" y="6203551"/>
            <a:ext cx="900111" cy="429024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208213" y="1844675"/>
            <a:ext cx="4319587" cy="4356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9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7104064" y="1844675"/>
            <a:ext cx="4356100" cy="4356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cxnSp>
        <p:nvCxnSpPr>
          <p:cNvPr id="4" name="Connecteur droit 3"/>
          <p:cNvCxnSpPr>
            <a:stCxn id="13" idx="2"/>
          </p:cNvCxnSpPr>
          <p:nvPr userDrawn="1"/>
        </p:nvCxnSpPr>
        <p:spPr>
          <a:xfrm flipH="1">
            <a:off x="6790765" y="1773239"/>
            <a:ext cx="43424" cy="4427536"/>
          </a:xfrm>
          <a:prstGeom prst="line">
            <a:avLst/>
          </a:prstGeom>
          <a:ln>
            <a:solidFill>
              <a:srgbClr val="FF43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1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58C7E-D0BB-431D-8D63-5EAC1AD87F9C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73B8-E76F-4EB9-BF9D-9F2D02BDA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9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itle: Hero White logo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 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104063" cy="6858000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hero image here</a:t>
            </a:r>
          </a:p>
        </p:txBody>
      </p:sp>
      <p:sp>
        <p:nvSpPr>
          <p:cNvPr id="9" name="Espace réservé pour une image  5"/>
          <p:cNvSpPr>
            <a:spLocks noGrp="1"/>
          </p:cNvSpPr>
          <p:nvPr>
            <p:ph type="pic" sz="quarter" idx="12" hasCustomPrompt="1"/>
          </p:nvPr>
        </p:nvSpPr>
        <p:spPr>
          <a:xfrm>
            <a:off x="7104063" y="0"/>
            <a:ext cx="5087937" cy="6858000"/>
          </a:xfrm>
          <a:gradFill flip="none" rotWithShape="1"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anchor="t">
            <a:normAutofit/>
          </a:bodyPr>
          <a:lstStyle>
            <a:lvl1pPr marL="0" indent="0" algn="l">
              <a:buNone/>
              <a:defRPr sz="100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hero image here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27013" y="4168589"/>
            <a:ext cx="5832475" cy="1902698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CA" dirty="0"/>
              <a:t>Insert presentation title here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27013" y="6071286"/>
            <a:ext cx="5832475" cy="557770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="0" i="1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dirty="0"/>
              <a:t>Insert sub-title here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27013" y="22542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CA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9575" y="0"/>
            <a:ext cx="3032425" cy="594919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0995" y="2241550"/>
            <a:ext cx="5173385" cy="2460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itle: Hero Red logo + Sky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7104063" cy="6875248"/>
          </a:xfrm>
          <a:prstGeom prst="rect">
            <a:avLst/>
          </a:prstGeom>
          <a:gradFill flip="none" rotWithShape="1">
            <a:gsLst>
              <a:gs pos="0">
                <a:srgbClr val="B3D6EC"/>
              </a:gs>
              <a:gs pos="25000">
                <a:srgbClr val="D8E6F0"/>
              </a:gs>
              <a:gs pos="8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9"/>
          <a:stretch/>
        </p:blipFill>
        <p:spPr>
          <a:xfrm>
            <a:off x="0" y="1047583"/>
            <a:ext cx="3270722" cy="584320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7104063" y="0"/>
            <a:ext cx="5087938" cy="6875248"/>
          </a:xfrm>
          <a:prstGeom prst="rect">
            <a:avLst/>
          </a:prstGeom>
          <a:gradFill flip="none" rotWithShape="1"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9575" y="-6093"/>
            <a:ext cx="3032425" cy="594919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27013" y="4689475"/>
            <a:ext cx="5832475" cy="1381811"/>
          </a:xfrm>
        </p:spPr>
        <p:txBody>
          <a:bodyPr anchor="b">
            <a:normAutofit/>
          </a:bodyPr>
          <a:lstStyle>
            <a:lvl1pPr algn="l">
              <a:defRPr sz="2800" baseline="0"/>
            </a:lvl1pPr>
          </a:lstStyle>
          <a:p>
            <a:r>
              <a:rPr lang="en-CA" dirty="0"/>
              <a:t>Insert presentation title here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27013" y="6071286"/>
            <a:ext cx="5832475" cy="557770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="0" i="1" baseline="0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dirty="0"/>
              <a:t>Insert sub-title here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27013" y="22542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CA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0087" y="2250830"/>
            <a:ext cx="5127644" cy="24386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itle: Red 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  5"/>
          <p:cNvSpPr>
            <a:spLocks noGrp="1"/>
          </p:cNvSpPr>
          <p:nvPr>
            <p:ph type="pic" sz="quarter" idx="11" hasCustomPrompt="1"/>
          </p:nvPr>
        </p:nvSpPr>
        <p:spPr>
          <a:xfrm>
            <a:off x="1703388" y="0"/>
            <a:ext cx="10488612" cy="6858000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hero image here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27013" y="225426"/>
            <a:ext cx="1404937" cy="32385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CA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7339" y="-6093"/>
            <a:ext cx="3032425" cy="594919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208213" y="620713"/>
            <a:ext cx="9251950" cy="5038682"/>
          </a:xfrm>
        </p:spPr>
        <p:txBody>
          <a:bodyPr anchor="ctr">
            <a:normAutofit/>
          </a:bodyPr>
          <a:lstStyle>
            <a:lvl1pPr algn="ctr">
              <a:defRPr sz="5400" b="0" i="0"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CA" dirty="0"/>
              <a:t>Insert presentation title here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224216" y="5651157"/>
            <a:ext cx="9242854" cy="541294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0" i="1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dirty="0"/>
              <a:t>Insert sub-title here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Title: Red Text + Sky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703388" y="0"/>
            <a:ext cx="10488611" cy="6875248"/>
          </a:xfrm>
          <a:prstGeom prst="rect">
            <a:avLst/>
          </a:prstGeom>
          <a:gradFill flip="none" rotWithShape="1">
            <a:gsLst>
              <a:gs pos="0">
                <a:srgbClr val="B3D6EC"/>
              </a:gs>
              <a:gs pos="25000">
                <a:srgbClr val="D8E6F0"/>
              </a:gs>
              <a:gs pos="8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9575" y="0"/>
            <a:ext cx="3032425" cy="594919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9"/>
          <a:stretch/>
        </p:blipFill>
        <p:spPr>
          <a:xfrm>
            <a:off x="1706148" y="1052513"/>
            <a:ext cx="3267962" cy="583827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208213" y="620713"/>
            <a:ext cx="9251950" cy="5022206"/>
          </a:xfrm>
        </p:spPr>
        <p:txBody>
          <a:bodyPr anchor="ctr">
            <a:normAutofit/>
          </a:bodyPr>
          <a:lstStyle>
            <a:lvl1pPr algn="ctr">
              <a:defRPr sz="5400" b="0" i="0"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CA" dirty="0"/>
              <a:t>Insert presentation title here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224216" y="5651157"/>
            <a:ext cx="9242854" cy="541294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0" i="1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dirty="0"/>
              <a:t>Insert sub-title here</a:t>
            </a:r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27013" y="225426"/>
            <a:ext cx="1404937" cy="32385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itle: White Text + 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703388" y="0"/>
            <a:ext cx="10488611" cy="6875248"/>
          </a:xfrm>
          <a:prstGeom prst="rect">
            <a:avLst/>
          </a:prstGeom>
          <a:solidFill>
            <a:srgbClr val="FF43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FF4337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208213" y="620713"/>
            <a:ext cx="9251950" cy="5038682"/>
          </a:xfrm>
        </p:spPr>
        <p:txBody>
          <a:bodyPr anchor="ctr">
            <a:normAutofit/>
          </a:bodyPr>
          <a:lstStyle>
            <a:lvl1pPr algn="ctr">
              <a:defRPr sz="5400" b="0" i="0"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CA" dirty="0"/>
              <a:t>Insert presentation title </a:t>
            </a:r>
            <a:br>
              <a:rPr lang="en-CA" dirty="0"/>
            </a:br>
            <a:r>
              <a:rPr lang="en-CA" dirty="0"/>
              <a:t>here</a:t>
            </a:r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224216" y="5651157"/>
            <a:ext cx="9242854" cy="541294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dirty="0"/>
              <a:t>Insert sub-title here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27013" y="225426"/>
            <a:ext cx="1404937" cy="32385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Title: White Text + Ima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  5"/>
          <p:cNvSpPr>
            <a:spLocks noGrp="1"/>
          </p:cNvSpPr>
          <p:nvPr>
            <p:ph type="pic" sz="quarter" idx="11" hasCustomPrompt="1"/>
          </p:nvPr>
        </p:nvSpPr>
        <p:spPr>
          <a:xfrm>
            <a:off x="1703388" y="0"/>
            <a:ext cx="10488612" cy="6858000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hero image here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208213" y="620713"/>
            <a:ext cx="9251950" cy="5038682"/>
          </a:xfrm>
        </p:spPr>
        <p:txBody>
          <a:bodyPr anchor="ctr">
            <a:normAutofit/>
          </a:bodyPr>
          <a:lstStyle>
            <a:lvl1pPr algn="ctr">
              <a:defRPr sz="5400" b="0" i="0"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CA" dirty="0"/>
              <a:t>Insert presentation title here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27013" y="225426"/>
            <a:ext cx="1404937" cy="32385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CA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224216" y="5651157"/>
            <a:ext cx="9242854" cy="541294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dirty="0"/>
              <a:t>Insert sub-title here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Section: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7013" y="225425"/>
            <a:ext cx="1404937" cy="755650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At a glance</a:t>
            </a:r>
          </a:p>
        </p:txBody>
      </p:sp>
      <p:sp>
        <p:nvSpPr>
          <p:cNvPr id="10" name="Espace réservé pour une image  5"/>
          <p:cNvSpPr>
            <a:spLocks noGrp="1"/>
          </p:cNvSpPr>
          <p:nvPr>
            <p:ph type="pic" sz="quarter" idx="13" hasCustomPrompt="1"/>
          </p:nvPr>
        </p:nvSpPr>
        <p:spPr>
          <a:xfrm>
            <a:off x="3179763" y="0"/>
            <a:ext cx="5832475" cy="6858000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hero image here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227013" y="1052513"/>
            <a:ext cx="2376487" cy="3132137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Insert section title here</a:t>
            </a:r>
          </a:p>
        </p:txBody>
      </p:sp>
      <p:sp>
        <p:nvSpPr>
          <p:cNvPr id="14" name="Espace réservé pour une image  5"/>
          <p:cNvSpPr>
            <a:spLocks noGrp="1"/>
          </p:cNvSpPr>
          <p:nvPr>
            <p:ph type="pic" sz="quarter" idx="14" hasCustomPrompt="1"/>
          </p:nvPr>
        </p:nvSpPr>
        <p:spPr>
          <a:xfrm>
            <a:off x="9010651" y="0"/>
            <a:ext cx="3181349" cy="6858000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hero image here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9575" y="0"/>
            <a:ext cx="3032425" cy="594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241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14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Section: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7013" y="225425"/>
            <a:ext cx="1404937" cy="755650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At a glance</a:t>
            </a:r>
          </a:p>
        </p:txBody>
      </p:sp>
      <p:sp>
        <p:nvSpPr>
          <p:cNvPr id="10" name="Espace réservé pour une image  5"/>
          <p:cNvSpPr>
            <a:spLocks noGrp="1"/>
          </p:cNvSpPr>
          <p:nvPr>
            <p:ph type="pic" sz="quarter" idx="13" hasCustomPrompt="1"/>
          </p:nvPr>
        </p:nvSpPr>
        <p:spPr>
          <a:xfrm>
            <a:off x="3179763" y="0"/>
            <a:ext cx="9012237" cy="6858000"/>
          </a:xfrm>
          <a:gradFill>
            <a:gsLst>
              <a:gs pos="0">
                <a:srgbClr val="B3D6EC"/>
              </a:gs>
              <a:gs pos="39000">
                <a:srgbClr val="D8E6F0"/>
              </a:gs>
              <a:gs pos="100000">
                <a:schemeClr val="bg1"/>
              </a:gs>
            </a:gsLst>
            <a:path path="circle">
              <a:fillToRect r="100000" b="100000"/>
            </a:path>
          </a:gradFill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CA" dirty="0"/>
              <a:t>Insert hero image here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227013" y="1052513"/>
            <a:ext cx="2376487" cy="3132137"/>
          </a:xfrm>
        </p:spPr>
        <p:txBody>
          <a:bodyPr/>
          <a:lstStyle/>
          <a:p>
            <a:r>
              <a:rPr lang="en-CA" dirty="0"/>
              <a:t>Insert section title here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9575" y="0"/>
            <a:ext cx="3032425" cy="5949194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14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03388" y="2231048"/>
            <a:ext cx="9756775" cy="396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err="1"/>
              <a:t>Cliquez</a:t>
            </a:r>
            <a:r>
              <a:rPr lang="en-CA" dirty="0"/>
              <a:t> pour modifier les styles du </a:t>
            </a:r>
            <a:r>
              <a:rPr lang="en-CA" dirty="0" err="1"/>
              <a:t>texte</a:t>
            </a:r>
            <a:r>
              <a:rPr lang="en-CA" dirty="0"/>
              <a:t> du masque</a:t>
            </a:r>
          </a:p>
          <a:p>
            <a:pPr lvl="1"/>
            <a:r>
              <a:rPr lang="en-CA" dirty="0" err="1"/>
              <a:t>Deuxième</a:t>
            </a:r>
            <a:r>
              <a:rPr lang="en-CA" dirty="0"/>
              <a:t> </a:t>
            </a:r>
            <a:r>
              <a:rPr lang="en-CA" dirty="0" err="1"/>
              <a:t>niveau</a:t>
            </a:r>
            <a:endParaRPr lang="en-CA" dirty="0"/>
          </a:p>
          <a:p>
            <a:pPr lvl="2"/>
            <a:r>
              <a:rPr lang="en-CA" dirty="0" err="1"/>
              <a:t>Troisième</a:t>
            </a:r>
            <a:r>
              <a:rPr lang="en-CA" dirty="0"/>
              <a:t> </a:t>
            </a:r>
            <a:r>
              <a:rPr lang="en-CA" dirty="0" err="1"/>
              <a:t>niveau</a:t>
            </a:r>
            <a:endParaRPr lang="en-CA" dirty="0"/>
          </a:p>
          <a:p>
            <a:pPr lvl="3"/>
            <a:r>
              <a:rPr lang="en-CA" dirty="0" err="1"/>
              <a:t>Quatrième</a:t>
            </a:r>
            <a:r>
              <a:rPr lang="en-CA" dirty="0"/>
              <a:t> </a:t>
            </a:r>
            <a:r>
              <a:rPr lang="en-CA" dirty="0" err="1"/>
              <a:t>niveau</a:t>
            </a:r>
            <a:endParaRPr lang="en-CA" dirty="0"/>
          </a:p>
          <a:p>
            <a:pPr lvl="4"/>
            <a:r>
              <a:rPr lang="en-CA" dirty="0" err="1"/>
              <a:t>Cinquième</a:t>
            </a:r>
            <a:r>
              <a:rPr lang="en-CA" dirty="0"/>
              <a:t> </a:t>
            </a:r>
            <a:r>
              <a:rPr lang="en-CA" dirty="0" err="1"/>
              <a:t>niveau</a:t>
            </a:r>
            <a:endParaRPr lang="en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27014" y="3465513"/>
            <a:ext cx="1404936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fld id="{52326D77-2960-1A4A-B5CA-B95B3484A035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3"/>
          </p:nvPr>
        </p:nvSpPr>
        <p:spPr>
          <a:xfrm>
            <a:off x="227014" y="225425"/>
            <a:ext cx="1326016" cy="75564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rgbClr val="FF4337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CA" dirty="0"/>
              <a:t>At a glance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023" y="6202800"/>
            <a:ext cx="900111" cy="429024"/>
          </a:xfrm>
          <a:prstGeom prst="rect">
            <a:avLst/>
          </a:prstGeom>
        </p:spPr>
      </p:pic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1703388" y="620713"/>
            <a:ext cx="9756775" cy="11525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196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9" r:id="rId4"/>
    <p:sldLayoutId id="2147483658" r:id="rId5"/>
    <p:sldLayoutId id="2147483666" r:id="rId6"/>
    <p:sldLayoutId id="2147483661" r:id="rId7"/>
    <p:sldLayoutId id="2147483649" r:id="rId8"/>
    <p:sldLayoutId id="2147483664" r:id="rId9"/>
    <p:sldLayoutId id="2147483662" r:id="rId10"/>
    <p:sldLayoutId id="2147483663" r:id="rId11"/>
    <p:sldLayoutId id="2147483665" r:id="rId12"/>
    <p:sldLayoutId id="2147483668" r:id="rId13"/>
    <p:sldLayoutId id="2147483650" r:id="rId14"/>
    <p:sldLayoutId id="2147483660" r:id="rId15"/>
    <p:sldLayoutId id="2147483669" r:id="rId1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rgbClr val="FF4337"/>
          </a:solidFill>
          <a:latin typeface="Montserrat SemiBold" charset="0"/>
          <a:ea typeface="Montserrat SemiBold" charset="0"/>
          <a:cs typeface="Montserrat SemiBold" charset="0"/>
        </a:defRPr>
      </a:lvl1pPr>
    </p:titleStyle>
    <p:bodyStyle>
      <a:lvl1pPr marL="403225" indent="-403225" algn="l" defTabSz="914400" rtl="0" eaLnBrk="1" latinLnBrk="0" hangingPunct="1">
        <a:lnSpc>
          <a:spcPct val="90000"/>
        </a:lnSpc>
        <a:spcBef>
          <a:spcPts val="1000"/>
        </a:spcBef>
        <a:buFont typeface=".HelveticaNeueDeskInterface-Regular" charset="0"/>
        <a:buChar char="—"/>
        <a:tabLst/>
        <a:defRPr sz="2400" kern="1200">
          <a:solidFill>
            <a:srgbClr val="1E242B"/>
          </a:solidFill>
          <a:latin typeface="Montserrat" panose="00000500000000000000" pitchFamily="2" charset="0"/>
          <a:ea typeface="Montserrat" panose="00000500000000000000" pitchFamily="2" charset="0"/>
          <a:cs typeface="Montserrat" panose="00000500000000000000" pitchFamily="2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.HelveticaNeueDeskInterface-Regular" charset="0"/>
        <a:buChar char="—"/>
        <a:tabLst/>
        <a:defRPr sz="2000" b="0" i="1" kern="1200">
          <a:solidFill>
            <a:srgbClr val="1E242B"/>
          </a:solidFill>
          <a:latin typeface="Montserrat" panose="00000500000000000000" pitchFamily="2" charset="0"/>
          <a:ea typeface="Montserrat" panose="00000500000000000000" pitchFamily="2" charset="0"/>
          <a:cs typeface="Montserrat" panose="000005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.HelveticaNeueDeskInterface-Regular" charset="0"/>
        <a:buChar char="—"/>
        <a:defRPr sz="1600" b="0" i="0" kern="1200">
          <a:solidFill>
            <a:srgbClr val="1E242B"/>
          </a:solidFill>
          <a:latin typeface="Montserrat" panose="00000500000000000000" pitchFamily="2" charset="0"/>
          <a:ea typeface="Montserrat" panose="00000500000000000000" pitchFamily="2" charset="0"/>
          <a:cs typeface="Montserrat" panose="000005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.HelveticaNeueDeskInterface-Regular" charset="0"/>
        <a:buChar char="—"/>
        <a:defRPr sz="1600" b="0" i="0" kern="1200">
          <a:solidFill>
            <a:srgbClr val="1E242B"/>
          </a:solidFill>
          <a:latin typeface="Montserrat" panose="00000500000000000000" pitchFamily="2" charset="0"/>
          <a:ea typeface="Montserrat" panose="00000500000000000000" pitchFamily="2" charset="0"/>
          <a:cs typeface="Montserrat" panose="000005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.HelveticaNeueDeskInterface-Regular" charset="0"/>
        <a:buChar char="—"/>
        <a:defRPr sz="1600" b="0" i="0" kern="1200">
          <a:solidFill>
            <a:srgbClr val="1E242B"/>
          </a:solidFill>
          <a:latin typeface="Montserrat" panose="00000500000000000000" pitchFamily="2" charset="0"/>
          <a:ea typeface="Montserrat" panose="00000500000000000000" pitchFamily="2" charset="0"/>
          <a:cs typeface="Montserrat" panose="000005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3">
          <p15:clr>
            <a:srgbClr val="F26B43"/>
          </p15:clr>
        </p15:guide>
        <p15:guide id="2" pos="7537">
          <p15:clr>
            <a:srgbClr val="F26B43"/>
          </p15:clr>
        </p15:guide>
        <p15:guide id="3" pos="3863">
          <p15:clr>
            <a:srgbClr val="F26B43"/>
          </p15:clr>
        </p15:guide>
        <p15:guide id="4" pos="3817">
          <p15:clr>
            <a:srgbClr val="F26B43"/>
          </p15:clr>
        </p15:guide>
        <p15:guide id="5" pos="415">
          <p15:clr>
            <a:srgbClr val="F26B43"/>
          </p15:clr>
        </p15:guide>
        <p15:guide id="6" pos="710">
          <p15:clr>
            <a:srgbClr val="F26B43"/>
          </p15:clr>
        </p15:guide>
        <p15:guide id="7" pos="756">
          <p15:clr>
            <a:srgbClr val="F26B43"/>
          </p15:clr>
        </p15:guide>
        <p15:guide id="8" pos="461">
          <p15:clr>
            <a:srgbClr val="F26B43"/>
          </p15:clr>
        </p15:guide>
        <p15:guide id="9" pos="1028">
          <p15:clr>
            <a:srgbClr val="F26B43"/>
          </p15:clr>
        </p15:guide>
        <p15:guide id="10" pos="1073">
          <p15:clr>
            <a:srgbClr val="F26B43"/>
          </p15:clr>
        </p15:guide>
        <p15:guide id="11" pos="1345">
          <p15:clr>
            <a:srgbClr val="F26B43"/>
          </p15:clr>
        </p15:guide>
        <p15:guide id="12" pos="1391">
          <p15:clr>
            <a:srgbClr val="F26B43"/>
          </p15:clr>
        </p15:guide>
        <p15:guide id="13" pos="1640">
          <p15:clr>
            <a:srgbClr val="F26B43"/>
          </p15:clr>
        </p15:guide>
        <p15:guide id="14" pos="1685">
          <p15:clr>
            <a:srgbClr val="F26B43"/>
          </p15:clr>
        </p15:guide>
        <p15:guide id="15" pos="1958">
          <p15:clr>
            <a:srgbClr val="F26B43"/>
          </p15:clr>
        </p15:guide>
        <p15:guide id="16" pos="2003">
          <p15:clr>
            <a:srgbClr val="F26B43"/>
          </p15:clr>
        </p15:guide>
        <p15:guide id="17" pos="2275">
          <p15:clr>
            <a:srgbClr val="F26B43"/>
          </p15:clr>
        </p15:guide>
        <p15:guide id="18" pos="2320">
          <p15:clr>
            <a:srgbClr val="F26B43"/>
          </p15:clr>
        </p15:guide>
        <p15:guide id="19" pos="2570">
          <p15:clr>
            <a:srgbClr val="F26B43"/>
          </p15:clr>
        </p15:guide>
        <p15:guide id="20" pos="2615">
          <p15:clr>
            <a:srgbClr val="F26B43"/>
          </p15:clr>
        </p15:guide>
        <p15:guide id="21" pos="2865">
          <p15:clr>
            <a:srgbClr val="F26B43"/>
          </p15:clr>
        </p15:guide>
        <p15:guide id="22" pos="2933">
          <p15:clr>
            <a:srgbClr val="F26B43"/>
          </p15:clr>
        </p15:guide>
        <p15:guide id="23" pos="3205">
          <p15:clr>
            <a:srgbClr val="F26B43"/>
          </p15:clr>
        </p15:guide>
        <p15:guide id="24" pos="3250">
          <p15:clr>
            <a:srgbClr val="F26B43"/>
          </p15:clr>
        </p15:guide>
        <p15:guide id="25" pos="3500">
          <p15:clr>
            <a:srgbClr val="F26B43"/>
          </p15:clr>
        </p15:guide>
        <p15:guide id="26" pos="3545">
          <p15:clr>
            <a:srgbClr val="F26B43"/>
          </p15:clr>
        </p15:guide>
        <p15:guide id="27" pos="4112">
          <p15:clr>
            <a:srgbClr val="F26B43"/>
          </p15:clr>
        </p15:guide>
        <p15:guide id="28" pos="4158">
          <p15:clr>
            <a:srgbClr val="F26B43"/>
          </p15:clr>
        </p15:guide>
        <p15:guide id="29" pos="4430">
          <p15:clr>
            <a:srgbClr val="F26B43"/>
          </p15:clr>
        </p15:guide>
        <p15:guide id="30" pos="4475">
          <p15:clr>
            <a:srgbClr val="F26B43"/>
          </p15:clr>
        </p15:guide>
        <p15:guide id="31" pos="4747">
          <p15:clr>
            <a:srgbClr val="F26B43"/>
          </p15:clr>
        </p15:guide>
        <p15:guide id="32" pos="4793">
          <p15:clr>
            <a:srgbClr val="F26B43"/>
          </p15:clr>
        </p15:guide>
        <p15:guide id="33" pos="5042">
          <p15:clr>
            <a:srgbClr val="F26B43"/>
          </p15:clr>
        </p15:guide>
        <p15:guide id="34" pos="5087">
          <p15:clr>
            <a:srgbClr val="F26B43"/>
          </p15:clr>
        </p15:guide>
        <p15:guide id="35" pos="5360">
          <p15:clr>
            <a:srgbClr val="F26B43"/>
          </p15:clr>
        </p15:guide>
        <p15:guide id="36" pos="5677">
          <p15:clr>
            <a:srgbClr val="F26B43"/>
          </p15:clr>
        </p15:guide>
        <p15:guide id="37" pos="5722">
          <p15:clr>
            <a:srgbClr val="F26B43"/>
          </p15:clr>
        </p15:guide>
        <p15:guide id="38" pos="5405">
          <p15:clr>
            <a:srgbClr val="F26B43"/>
          </p15:clr>
        </p15:guide>
        <p15:guide id="39" pos="5972">
          <p15:clr>
            <a:srgbClr val="F26B43"/>
          </p15:clr>
        </p15:guide>
        <p15:guide id="40" pos="6017">
          <p15:clr>
            <a:srgbClr val="F26B43"/>
          </p15:clr>
        </p15:guide>
        <p15:guide id="41" pos="6289">
          <p15:clr>
            <a:srgbClr val="F26B43"/>
          </p15:clr>
        </p15:guide>
        <p15:guide id="42" pos="6335">
          <p15:clr>
            <a:srgbClr val="F26B43"/>
          </p15:clr>
        </p15:guide>
        <p15:guide id="43" pos="6607">
          <p15:clr>
            <a:srgbClr val="F26B43"/>
          </p15:clr>
        </p15:guide>
        <p15:guide id="44" pos="6652">
          <p15:clr>
            <a:srgbClr val="F26B43"/>
          </p15:clr>
        </p15:guide>
        <p15:guide id="45" pos="6902">
          <p15:clr>
            <a:srgbClr val="F26B43"/>
          </p15:clr>
        </p15:guide>
        <p15:guide id="46" pos="6947">
          <p15:clr>
            <a:srgbClr val="F26B43"/>
          </p15:clr>
        </p15:guide>
        <p15:guide id="47" pos="7219">
          <p15:clr>
            <a:srgbClr val="F26B43"/>
          </p15:clr>
        </p15:guide>
        <p15:guide id="48" pos="7265">
          <p15:clr>
            <a:srgbClr val="F26B43"/>
          </p15:clr>
        </p15:guide>
        <p15:guide id="49" orient="horz" pos="142">
          <p15:clr>
            <a:srgbClr val="F26B43"/>
          </p15:clr>
        </p15:guide>
        <p15:guide id="50" orient="horz" pos="346">
          <p15:clr>
            <a:srgbClr val="F26B43"/>
          </p15:clr>
        </p15:guide>
        <p15:guide id="51" orient="horz" pos="391">
          <p15:clr>
            <a:srgbClr val="F26B43"/>
          </p15:clr>
        </p15:guide>
        <p15:guide id="52" orient="horz" pos="618">
          <p15:clr>
            <a:srgbClr val="F26B43"/>
          </p15:clr>
        </p15:guide>
        <p15:guide id="53" orient="horz" pos="663">
          <p15:clr>
            <a:srgbClr val="F26B43"/>
          </p15:clr>
        </p15:guide>
        <p15:guide id="54" orient="horz" pos="867">
          <p15:clr>
            <a:srgbClr val="F26B43"/>
          </p15:clr>
        </p15:guide>
        <p15:guide id="55" orient="horz" pos="913">
          <p15:clr>
            <a:srgbClr val="F26B43"/>
          </p15:clr>
        </p15:guide>
        <p15:guide id="56" orient="horz" pos="1117">
          <p15:clr>
            <a:srgbClr val="F26B43"/>
          </p15:clr>
        </p15:guide>
        <p15:guide id="57" orient="horz" pos="1162">
          <p15:clr>
            <a:srgbClr val="F26B43"/>
          </p15:clr>
        </p15:guide>
        <p15:guide id="58" orient="horz" pos="1366">
          <p15:clr>
            <a:srgbClr val="F26B43"/>
          </p15:clr>
        </p15:guide>
        <p15:guide id="59" orient="horz" pos="1412">
          <p15:clr>
            <a:srgbClr val="F26B43"/>
          </p15:clr>
        </p15:guide>
        <p15:guide id="60" orient="horz" pos="1616">
          <p15:clr>
            <a:srgbClr val="F26B43"/>
          </p15:clr>
        </p15:guide>
        <p15:guide id="61" orient="horz" pos="1684">
          <p15:clr>
            <a:srgbClr val="F26B43"/>
          </p15:clr>
        </p15:guide>
        <p15:guide id="62" orient="horz" pos="1888">
          <p15:clr>
            <a:srgbClr val="F26B43"/>
          </p15:clr>
        </p15:guide>
        <p15:guide id="63" orient="horz" pos="1933">
          <p15:clr>
            <a:srgbClr val="F26B43"/>
          </p15:clr>
        </p15:guide>
        <p15:guide id="64" orient="horz" pos="2137">
          <p15:clr>
            <a:srgbClr val="F26B43"/>
          </p15:clr>
        </p15:guide>
        <p15:guide id="65" orient="horz" pos="2183">
          <p15:clr>
            <a:srgbClr val="F26B43"/>
          </p15:clr>
        </p15:guide>
        <p15:guide id="66" orient="horz" pos="2387">
          <p15:clr>
            <a:srgbClr val="F26B43"/>
          </p15:clr>
        </p15:guide>
        <p15:guide id="67" orient="horz" pos="2432">
          <p15:clr>
            <a:srgbClr val="F26B43"/>
          </p15:clr>
        </p15:guide>
        <p15:guide id="68" orient="horz" pos="2636">
          <p15:clr>
            <a:srgbClr val="F26B43"/>
          </p15:clr>
        </p15:guide>
        <p15:guide id="69" orient="horz" pos="2682">
          <p15:clr>
            <a:srgbClr val="F26B43"/>
          </p15:clr>
        </p15:guide>
        <p15:guide id="70" orient="horz" pos="2908">
          <p15:clr>
            <a:srgbClr val="F26B43"/>
          </p15:clr>
        </p15:guide>
        <p15:guide id="71" orient="horz" pos="2954">
          <p15:clr>
            <a:srgbClr val="F26B43"/>
          </p15:clr>
        </p15:guide>
        <p15:guide id="72" orient="horz" pos="3158">
          <p15:clr>
            <a:srgbClr val="F26B43"/>
          </p15:clr>
        </p15:guide>
        <p15:guide id="73" orient="horz" pos="3203">
          <p15:clr>
            <a:srgbClr val="F26B43"/>
          </p15:clr>
        </p15:guide>
        <p15:guide id="74" orient="horz" pos="3407">
          <p15:clr>
            <a:srgbClr val="F26B43"/>
          </p15:clr>
        </p15:guide>
        <p15:guide id="75" orient="horz" pos="3453">
          <p15:clr>
            <a:srgbClr val="F26B43"/>
          </p15:clr>
        </p15:guide>
        <p15:guide id="76" orient="horz" pos="3657">
          <p15:clr>
            <a:srgbClr val="F26B43"/>
          </p15:clr>
        </p15:guide>
        <p15:guide id="77" orient="horz" pos="3702">
          <p15:clr>
            <a:srgbClr val="F26B43"/>
          </p15:clr>
        </p15:guide>
        <p15:guide id="78" orient="horz" pos="3906">
          <p15:clr>
            <a:srgbClr val="F26B43"/>
          </p15:clr>
        </p15:guide>
        <p15:guide id="79" orient="horz" pos="3952">
          <p15:clr>
            <a:srgbClr val="F26B43"/>
          </p15:clr>
        </p15:guide>
        <p15:guide id="80" orient="horz" pos="417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A502A-D958-48F8-AB9B-BA1BE5443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CT-RAMP2s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0AD528-22AA-49E2-A23F-D3CFFD0097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ABM Software Refactor Considerations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03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10</a:t>
            </a:fld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741C3-BAF2-4EA3-B7CB-C69619205D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8212" y="1844675"/>
            <a:ext cx="9756774" cy="43561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SCAG model had demanding resource requirements:</a:t>
            </a:r>
          </a:p>
          <a:p>
            <a:pPr lvl="1"/>
            <a:r>
              <a:rPr lang="en-US" dirty="0"/>
              <a:t> 4+ Million households</a:t>
            </a:r>
          </a:p>
          <a:p>
            <a:pPr lvl="1"/>
            <a:r>
              <a:rPr lang="en-US" dirty="0"/>
              <a:t>11,330 TAZs (no MAZs)</a:t>
            </a:r>
          </a:p>
          <a:p>
            <a:r>
              <a:rPr lang="en-US" dirty="0"/>
              <a:t>Old common-base library would not be feasible for SCAG</a:t>
            </a:r>
          </a:p>
          <a:p>
            <a:r>
              <a:rPr lang="en-US" dirty="0"/>
              <a:t>Needed smarter data model, matrix handling, faster expression calculator</a:t>
            </a:r>
          </a:p>
          <a:p>
            <a:r>
              <a:rPr lang="en-US" dirty="0"/>
              <a:t>Used partitioning to solve ABM for smaller packets of households</a:t>
            </a:r>
          </a:p>
          <a:p>
            <a:r>
              <a:rPr lang="en-US" dirty="0"/>
              <a:t>Delivered software incrementally</a:t>
            </a:r>
          </a:p>
          <a:p>
            <a:pPr lvl="1"/>
            <a:r>
              <a:rPr lang="en-US" dirty="0"/>
              <a:t>As model components were added to the sequence</a:t>
            </a:r>
          </a:p>
          <a:p>
            <a:pPr lvl="1"/>
            <a:r>
              <a:rPr lang="en-US" dirty="0"/>
              <a:t>Increasing sample proportions – 5%, 25%, 50%, 75%, 100%</a:t>
            </a:r>
          </a:p>
          <a:p>
            <a:pPr lvl="2"/>
            <a:r>
              <a:rPr lang="en-US" dirty="0"/>
              <a:t>As memory management issues were solved</a:t>
            </a:r>
          </a:p>
          <a:p>
            <a:pPr lvl="1"/>
            <a:endParaRPr lang="en-US" dirty="0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E0106AA5-973C-4B49-8B8E-5CEA3E7A2973}"/>
              </a:ext>
            </a:extLst>
          </p:cNvPr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CT-RAMP to CT-RAMP2s Refactoring Motivation</a:t>
            </a:r>
          </a:p>
        </p:txBody>
      </p:sp>
    </p:spTree>
    <p:extLst>
      <p:ext uri="{BB962C8B-B14F-4D97-AF65-F5344CB8AC3E}">
        <p14:creationId xmlns:p14="http://schemas.microsoft.com/office/powerpoint/2010/main" val="1619503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11</a:t>
            </a:fld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741C3-BAF2-4EA3-B7CB-C69619205D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8212" y="1844675"/>
            <a:ext cx="9756774" cy="43561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Reflecting on runtime improvements</a:t>
            </a:r>
          </a:p>
          <a:p>
            <a:endParaRPr lang="en-US" dirty="0"/>
          </a:p>
          <a:p>
            <a:r>
              <a:rPr lang="en-US" dirty="0"/>
              <a:t>Used functional programming style as much as possible</a:t>
            </a:r>
          </a:p>
          <a:p>
            <a:pPr lvl="1"/>
            <a:r>
              <a:rPr lang="en-US" dirty="0"/>
              <a:t>Heavy, strategic use of:	 list . stream . parallel()</a:t>
            </a:r>
          </a:p>
          <a:p>
            <a:pPr lvl="1"/>
            <a:r>
              <a:rPr lang="en-US" dirty="0"/>
              <a:t>No distributed computing library or remote method computing</a:t>
            </a:r>
          </a:p>
          <a:p>
            <a:pPr lvl="1"/>
            <a:endParaRPr lang="en-US" dirty="0"/>
          </a:p>
          <a:p>
            <a:r>
              <a:rPr lang="en-US" dirty="0"/>
              <a:t>Developed a new solver to replace common-base UEC</a:t>
            </a:r>
          </a:p>
          <a:p>
            <a:pPr lvl="1"/>
            <a:r>
              <a:rPr lang="en-US" dirty="0"/>
              <a:t>Compiled Excel files into java code before runtime</a:t>
            </a:r>
          </a:p>
          <a:p>
            <a:pPr lvl="1"/>
            <a:r>
              <a:rPr lang="en-US" dirty="0"/>
              <a:t>Solver caching, flexible way to reference data tables</a:t>
            </a:r>
          </a:p>
          <a:p>
            <a:pPr lvl="1"/>
            <a:r>
              <a:rPr lang="en-US" dirty="0"/>
              <a:t>Optional use of .parallel() on streams (depending on length of Stream)</a:t>
            </a:r>
          </a:p>
          <a:p>
            <a:pPr lvl="1"/>
            <a:endParaRPr lang="en-US" dirty="0"/>
          </a:p>
          <a:p>
            <a:r>
              <a:rPr lang="en-US" dirty="0"/>
              <a:t>Used Reactive Streams API for Java</a:t>
            </a:r>
          </a:p>
          <a:p>
            <a:pPr lvl="1"/>
            <a:r>
              <a:rPr lang="en-US" dirty="0"/>
              <a:t>Very significant improvement in reading CSV files and parsing into model objects</a:t>
            </a:r>
          </a:p>
          <a:p>
            <a:pPr lvl="1"/>
            <a:r>
              <a:rPr lang="en-US" dirty="0"/>
              <a:t>1.5 hours standard CSV read -&gt; 10 minutes</a:t>
            </a:r>
          </a:p>
          <a:p>
            <a:pPr lvl="1"/>
            <a:r>
              <a:rPr lang="en-US" dirty="0"/>
              <a:t>Heavy programming requirement, but sometimes worth it</a:t>
            </a:r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E0106AA5-973C-4B49-8B8E-5CEA3E7A2973}"/>
              </a:ext>
            </a:extLst>
          </p:cNvPr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CT-RAMP2s Runtime Improvement</a:t>
            </a:r>
          </a:p>
        </p:txBody>
      </p:sp>
    </p:spTree>
    <p:extLst>
      <p:ext uri="{BB962C8B-B14F-4D97-AF65-F5344CB8AC3E}">
        <p14:creationId xmlns:p14="http://schemas.microsoft.com/office/powerpoint/2010/main" val="3721081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12</a:t>
            </a:fld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741C3-BAF2-4EA3-B7CB-C69619205D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8212" y="1844675"/>
            <a:ext cx="9756774" cy="4356100"/>
          </a:xfrm>
        </p:spPr>
        <p:txBody>
          <a:bodyPr>
            <a:normAutofit/>
          </a:bodyPr>
          <a:lstStyle/>
          <a:p>
            <a:r>
              <a:rPr lang="en-US" dirty="0"/>
              <a:t>Gradle Dependency Management</a:t>
            </a:r>
          </a:p>
          <a:p>
            <a:r>
              <a:rPr lang="en-US" dirty="0"/>
              <a:t>For Java, similar to Maven with some enhancements</a:t>
            </a:r>
          </a:p>
          <a:p>
            <a:r>
              <a:rPr lang="en-US" dirty="0"/>
              <a:t>Downloads dependencies from central repository if needed</a:t>
            </a:r>
          </a:p>
          <a:p>
            <a:r>
              <a:rPr lang="en-US" dirty="0"/>
              <a:t>Helps with naming and versioning</a:t>
            </a:r>
          </a:p>
          <a:p>
            <a:r>
              <a:rPr lang="en-US" dirty="0"/>
              <a:t>Runs unit tests</a:t>
            </a:r>
          </a:p>
          <a:p>
            <a:r>
              <a:rPr lang="en-US" dirty="0"/>
              <a:t>Creates jar files</a:t>
            </a:r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E0106AA5-973C-4B49-8B8E-5CEA3E7A2973}"/>
              </a:ext>
            </a:extLst>
          </p:cNvPr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CT-RAMP2s Dependency Management and Builds</a:t>
            </a:r>
          </a:p>
        </p:txBody>
      </p:sp>
    </p:spTree>
    <p:extLst>
      <p:ext uri="{BB962C8B-B14F-4D97-AF65-F5344CB8AC3E}">
        <p14:creationId xmlns:p14="http://schemas.microsoft.com/office/powerpoint/2010/main" val="4073835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13</a:t>
            </a:fld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741C3-BAF2-4EA3-B7CB-C69619205D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8212" y="1449388"/>
            <a:ext cx="9756774" cy="5092814"/>
          </a:xfrm>
        </p:spPr>
        <p:txBody>
          <a:bodyPr>
            <a:normAutofit/>
          </a:bodyPr>
          <a:lstStyle/>
          <a:p>
            <a:r>
              <a:rPr lang="en-US" dirty="0"/>
              <a:t>No big design up front</a:t>
            </a:r>
          </a:p>
          <a:p>
            <a:r>
              <a:rPr lang="en-US" dirty="0"/>
              <a:t>Initially there was a SCAG Implementation</a:t>
            </a:r>
          </a:p>
          <a:p>
            <a:r>
              <a:rPr lang="en-US" dirty="0"/>
              <a:t>We wanted to reuse SCAG implementation for York</a:t>
            </a:r>
          </a:p>
          <a:p>
            <a:r>
              <a:rPr lang="en-US" dirty="0"/>
              <a:t>Created new packages:</a:t>
            </a:r>
          </a:p>
          <a:p>
            <a:pPr lvl="1"/>
            <a:r>
              <a:rPr lang="en-US" dirty="0" err="1"/>
              <a:t>scagAbm</a:t>
            </a:r>
            <a:endParaRPr lang="en-US" dirty="0"/>
          </a:p>
          <a:p>
            <a:pPr lvl="1"/>
            <a:r>
              <a:rPr lang="en-US" dirty="0" err="1"/>
              <a:t>yorkAbm</a:t>
            </a:r>
            <a:endParaRPr lang="en-US" dirty="0"/>
          </a:p>
          <a:p>
            <a:r>
              <a:rPr lang="en-US" dirty="0"/>
              <a:t>Refactored code that required different implementations</a:t>
            </a:r>
          </a:p>
          <a:p>
            <a:pPr lvl="1"/>
            <a:r>
              <a:rPr lang="en-US" dirty="0" err="1"/>
              <a:t>TransCAD</a:t>
            </a:r>
            <a:r>
              <a:rPr lang="en-US" dirty="0"/>
              <a:t> matrix handling vs EMME matrix handling</a:t>
            </a:r>
          </a:p>
          <a:p>
            <a:pPr lvl="1"/>
            <a:r>
              <a:rPr lang="en-US" dirty="0"/>
              <a:t>Categories</a:t>
            </a:r>
          </a:p>
          <a:p>
            <a:pPr lvl="1"/>
            <a:r>
              <a:rPr lang="en-US" dirty="0"/>
              <a:t>Created Interfaces in CT-RAMP2s, implemented them in </a:t>
            </a:r>
            <a:r>
              <a:rPr lang="en-US" dirty="0" err="1"/>
              <a:t>scagAbm</a:t>
            </a:r>
            <a:r>
              <a:rPr lang="en-US" dirty="0"/>
              <a:t> and </a:t>
            </a:r>
            <a:r>
              <a:rPr lang="en-US" dirty="0" err="1"/>
              <a:t>yorkAbm</a:t>
            </a:r>
            <a:r>
              <a:rPr lang="en-US" dirty="0"/>
              <a:t>, as needed</a:t>
            </a:r>
          </a:p>
          <a:p>
            <a:r>
              <a:rPr lang="en-US" dirty="0"/>
              <a:t>Used similar methodology to share MAG model with PAG</a:t>
            </a:r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E0106AA5-973C-4B49-8B8E-5CEA3E7A2973}"/>
              </a:ext>
            </a:extLst>
          </p:cNvPr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CT-RAMP2s Library Developed over Time</a:t>
            </a:r>
          </a:p>
        </p:txBody>
      </p:sp>
    </p:spTree>
    <p:extLst>
      <p:ext uri="{BB962C8B-B14F-4D97-AF65-F5344CB8AC3E}">
        <p14:creationId xmlns:p14="http://schemas.microsoft.com/office/powerpoint/2010/main" val="3942525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FF2114D-0F53-4446-928E-38AAC6944A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dirty="0"/>
              <a:t>Questions, Comments?</a:t>
            </a:r>
            <a:br>
              <a:rPr lang="en-US" sz="4400" dirty="0"/>
            </a:br>
            <a:br>
              <a:rPr lang="en-US" dirty="0"/>
            </a:br>
            <a:r>
              <a:rPr lang="en-US" sz="3200" dirty="0"/>
              <a:t>james.hicks@wsp.com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6D0263-9BEA-4C61-BF53-F5A7E4AD3F2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3465513"/>
            <a:ext cx="1404938" cy="323850"/>
          </a:xfrm>
        </p:spPr>
        <p:txBody>
          <a:bodyPr/>
          <a:lstStyle/>
          <a:p>
            <a:fld id="{52326D77-2960-1A4A-B5CA-B95B3484A035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433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2</a:t>
            </a:fld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741C3-BAF2-4EA3-B7CB-C69619205D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AMPO </a:t>
            </a:r>
            <a:r>
              <a:rPr lang="en-US" dirty="0" err="1"/>
              <a:t>ActivitySim</a:t>
            </a:r>
            <a:r>
              <a:rPr lang="en-US" dirty="0"/>
              <a:t> Consortium considering refactoring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refactoring topics also encountered in CT-RAMP2s development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Share experiences from software version evolution</a:t>
            </a:r>
          </a:p>
          <a:p>
            <a:pPr lvl="1"/>
            <a:r>
              <a:rPr lang="en-US" dirty="0"/>
              <a:t>CT-RAMP,  CT-RAMP2,  CT-RAMP2s</a:t>
            </a:r>
          </a:p>
          <a:p>
            <a:endParaRPr lang="en-US" dirty="0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E0106AA5-973C-4B49-8B8E-5CEA3E7A2973}"/>
              </a:ext>
            </a:extLst>
          </p:cNvPr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Sharing CT-RAMP2 Refactor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94700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3</a:t>
            </a:fld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741C3-BAF2-4EA3-B7CB-C69619205D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Code Modularity and Reusability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Code Flexibility to handle different implementations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Memory and runtime performance considerations</a:t>
            </a:r>
          </a:p>
          <a:p>
            <a:endParaRPr lang="en-US" dirty="0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E0106AA5-973C-4B49-8B8E-5CEA3E7A2973}"/>
              </a:ext>
            </a:extLst>
          </p:cNvPr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Refactoring – Common Themes</a:t>
            </a:r>
          </a:p>
        </p:txBody>
      </p:sp>
    </p:spTree>
    <p:extLst>
      <p:ext uri="{BB962C8B-B14F-4D97-AF65-F5344CB8AC3E}">
        <p14:creationId xmlns:p14="http://schemas.microsoft.com/office/powerpoint/2010/main" val="228393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4</a:t>
            </a:fld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741C3-BAF2-4EA3-B7CB-C69619205D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Early CT-RAMP</a:t>
            </a:r>
          </a:p>
          <a:p>
            <a:pPr lvl="1"/>
            <a:r>
              <a:rPr lang="en-US" dirty="0"/>
              <a:t>ARC, MTC</a:t>
            </a:r>
          </a:p>
          <a:p>
            <a:pPr lvl="1"/>
            <a:r>
              <a:rPr lang="en-US" dirty="0"/>
              <a:t>SANDAG</a:t>
            </a:r>
          </a:p>
          <a:p>
            <a:pPr lvl="1"/>
            <a:r>
              <a:rPr lang="en-US" dirty="0"/>
              <a:t>CMAP, SERPM</a:t>
            </a:r>
          </a:p>
          <a:p>
            <a:pPr lvl="1"/>
            <a:r>
              <a:rPr lang="en-US" dirty="0"/>
              <a:t>Roughly similar component sequence</a:t>
            </a:r>
          </a:p>
          <a:p>
            <a:r>
              <a:rPr lang="en-US" dirty="0"/>
              <a:t>CT-RAMP2</a:t>
            </a:r>
          </a:p>
          <a:p>
            <a:pPr lvl="1"/>
            <a:r>
              <a:rPr lang="en-US" dirty="0"/>
              <a:t>MAG</a:t>
            </a:r>
          </a:p>
          <a:p>
            <a:pPr lvl="1"/>
            <a:r>
              <a:rPr lang="en-US" dirty="0"/>
              <a:t>Ohio 3C</a:t>
            </a:r>
          </a:p>
          <a:p>
            <a:pPr lvl="1"/>
            <a:r>
              <a:rPr lang="en-US" dirty="0"/>
              <a:t>PAG</a:t>
            </a:r>
          </a:p>
          <a:p>
            <a:pPr lvl="1"/>
            <a:r>
              <a:rPr lang="en-US" dirty="0"/>
              <a:t>Different ABM design</a:t>
            </a:r>
          </a:p>
          <a:p>
            <a:pPr lvl="2"/>
            <a:r>
              <a:rPr lang="en-US" dirty="0"/>
              <a:t>Day segments, tour formation, 15 or 30 minute intervals, time-space constraints</a:t>
            </a:r>
          </a:p>
          <a:p>
            <a:r>
              <a:rPr lang="en-US" dirty="0"/>
              <a:t>CT-RAMP2s</a:t>
            </a:r>
          </a:p>
          <a:p>
            <a:pPr lvl="1"/>
            <a:r>
              <a:rPr lang="en-US" dirty="0"/>
              <a:t>SCAG</a:t>
            </a:r>
          </a:p>
          <a:p>
            <a:pPr lvl="1"/>
            <a:r>
              <a:rPr lang="en-US" dirty="0"/>
              <a:t>York</a:t>
            </a:r>
          </a:p>
          <a:p>
            <a:pPr lvl="1"/>
            <a:r>
              <a:rPr lang="en-US" dirty="0"/>
              <a:t>Lima</a:t>
            </a:r>
          </a:p>
          <a:p>
            <a:pPr lvl="1"/>
            <a:r>
              <a:rPr lang="en-US" dirty="0"/>
              <a:t>Similar ABM as Ohio 3C</a:t>
            </a:r>
          </a:p>
          <a:p>
            <a:pPr lvl="2"/>
            <a:r>
              <a:rPr lang="en-US" dirty="0"/>
              <a:t>refactored for memory, runtime performance, reusability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E0106AA5-973C-4B49-8B8E-5CEA3E7A2973}"/>
              </a:ext>
            </a:extLst>
          </p:cNvPr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CT-RAMP Version Terminology</a:t>
            </a:r>
          </a:p>
        </p:txBody>
      </p:sp>
    </p:spTree>
    <p:extLst>
      <p:ext uri="{BB962C8B-B14F-4D97-AF65-F5344CB8AC3E}">
        <p14:creationId xmlns:p14="http://schemas.microsoft.com/office/powerpoint/2010/main" val="349757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5</a:t>
            </a:fld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741C3-BAF2-4EA3-B7CB-C69619205D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ABM Component sequences are somewhat varied but have some standard order</a:t>
            </a:r>
          </a:p>
          <a:p>
            <a:pPr lvl="1"/>
            <a:r>
              <a:rPr lang="en-US" dirty="0"/>
              <a:t>e.g. - </a:t>
            </a:r>
            <a:r>
              <a:rPr lang="en-US" dirty="0" err="1"/>
              <a:t>Popsyn</a:t>
            </a:r>
            <a:r>
              <a:rPr lang="en-US" dirty="0"/>
              <a:t>, mandatory locations, joint tours, individual non-mandatory tours, time-of-day, mode choice</a:t>
            </a:r>
          </a:p>
          <a:p>
            <a:pPr lvl="2"/>
            <a:endParaRPr lang="en-US" dirty="0"/>
          </a:p>
          <a:p>
            <a:r>
              <a:rPr lang="en-US" dirty="0"/>
              <a:t>We don’t need complete reshuffling:</a:t>
            </a:r>
          </a:p>
          <a:p>
            <a:pPr lvl="1"/>
            <a:r>
              <a:rPr lang="en-US" dirty="0"/>
              <a:t>A -&gt; B -&gt; C -&gt; D -&gt; E -&gt; F  and  C -&gt; B -&gt; F -&gt; D -&gt; A -&gt; E</a:t>
            </a:r>
          </a:p>
          <a:p>
            <a:pPr lvl="1"/>
            <a:endParaRPr lang="en-US" dirty="0"/>
          </a:p>
          <a:p>
            <a:r>
              <a:rPr lang="en-US" dirty="0"/>
              <a:t>We do want drop, add, or replace:</a:t>
            </a:r>
          </a:p>
          <a:p>
            <a:pPr lvl="1"/>
            <a:r>
              <a:rPr lang="en-US" dirty="0"/>
              <a:t>A -&gt; B -&gt; C -&gt; D -&gt; E -&gt; F  and  A -&gt; C -&gt; X -&gt; D -&gt; Y -&gt; F</a:t>
            </a:r>
          </a:p>
          <a:p>
            <a:endParaRPr lang="en-US" dirty="0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E0106AA5-973C-4B49-8B8E-5CEA3E7A2973}"/>
              </a:ext>
            </a:extLst>
          </p:cNvPr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CT-RAMP Modularity</a:t>
            </a:r>
          </a:p>
        </p:txBody>
      </p:sp>
    </p:spTree>
    <p:extLst>
      <p:ext uri="{BB962C8B-B14F-4D97-AF65-F5344CB8AC3E}">
        <p14:creationId xmlns:p14="http://schemas.microsoft.com/office/powerpoint/2010/main" val="393843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6</a:t>
            </a:fld>
            <a:endParaRPr lang="en-CA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4C5310FC-D786-49C7-84F4-54EF86FE2A4F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CTRAMP2s ABM Library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0C8A1C-9090-48DD-A4C5-D0EDF34B0DBF}"/>
              </a:ext>
            </a:extLst>
          </p:cNvPr>
          <p:cNvSpPr/>
          <p:nvPr/>
        </p:nvSpPr>
        <p:spPr>
          <a:xfrm>
            <a:off x="4023615" y="1427284"/>
            <a:ext cx="5017477" cy="2514600"/>
          </a:xfrm>
          <a:prstGeom prst="rect">
            <a:avLst/>
          </a:prstGeom>
          <a:solidFill>
            <a:srgbClr val="B3D6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rgbClr val="FFC00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CTRAMP2s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Data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Expression Solver, Utility Calculator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Logit Model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Location Choice Sampling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Generic Data Transformations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C000"/>
              </a:solidFill>
            </a:endParaRPr>
          </a:p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56AF91-2ABF-4B45-9659-D6A57F887733}"/>
              </a:ext>
            </a:extLst>
          </p:cNvPr>
          <p:cNvSpPr/>
          <p:nvPr/>
        </p:nvSpPr>
        <p:spPr>
          <a:xfrm>
            <a:off x="2203927" y="4480779"/>
            <a:ext cx="4196873" cy="2057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0070C0"/>
                </a:solidFill>
              </a:rPr>
              <a:t>SCAG ABM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SCAG Categories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SCAG Model Utility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SCAG Model Component Sequence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05E740-3BC2-4933-82A8-7D4FC7518990}"/>
              </a:ext>
            </a:extLst>
          </p:cNvPr>
          <p:cNvSpPr/>
          <p:nvPr/>
        </p:nvSpPr>
        <p:spPr>
          <a:xfrm>
            <a:off x="6733078" y="4471987"/>
            <a:ext cx="4079459" cy="2057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0070C0"/>
                </a:solidFill>
              </a:rPr>
              <a:t>York ABM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York Categories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York Model Utility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York Model Component Sequence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9BF44BA-56A1-4C66-815A-7C32A3B0AFA1}"/>
              </a:ext>
            </a:extLst>
          </p:cNvPr>
          <p:cNvCxnSpPr/>
          <p:nvPr/>
        </p:nvCxnSpPr>
        <p:spPr>
          <a:xfrm>
            <a:off x="4249914" y="4182208"/>
            <a:ext cx="0" cy="304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B1F632D-7AF3-4BA1-A5CA-56280B8ABFF2}"/>
              </a:ext>
            </a:extLst>
          </p:cNvPr>
          <p:cNvCxnSpPr/>
          <p:nvPr/>
        </p:nvCxnSpPr>
        <p:spPr>
          <a:xfrm>
            <a:off x="8669514" y="4182208"/>
            <a:ext cx="0" cy="304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DB2FA1-D5DD-4956-AE80-F0FDDC84177C}"/>
              </a:ext>
            </a:extLst>
          </p:cNvPr>
          <p:cNvCxnSpPr>
            <a:cxnSpLocks/>
          </p:cNvCxnSpPr>
          <p:nvPr/>
        </p:nvCxnSpPr>
        <p:spPr>
          <a:xfrm>
            <a:off x="4237565" y="4179277"/>
            <a:ext cx="4422527" cy="29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21FA061-B515-4390-9335-948900675377}"/>
              </a:ext>
            </a:extLst>
          </p:cNvPr>
          <p:cNvCxnSpPr>
            <a:cxnSpLocks/>
          </p:cNvCxnSpPr>
          <p:nvPr/>
        </p:nvCxnSpPr>
        <p:spPr>
          <a:xfrm>
            <a:off x="6532354" y="3950676"/>
            <a:ext cx="0" cy="2190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FB3FB7-213D-4EC0-8BA5-FD90FADEE01E}"/>
              </a:ext>
            </a:extLst>
          </p:cNvPr>
          <p:cNvCxnSpPr>
            <a:cxnSpLocks/>
          </p:cNvCxnSpPr>
          <p:nvPr/>
        </p:nvCxnSpPr>
        <p:spPr>
          <a:xfrm flipV="1">
            <a:off x="7924800" y="4169751"/>
            <a:ext cx="3425072" cy="1245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FDC9414-8CFE-47F4-AF96-B84434882ED5}"/>
              </a:ext>
            </a:extLst>
          </p:cNvPr>
          <p:cNvSpPr txBox="1"/>
          <p:nvPr/>
        </p:nvSpPr>
        <p:spPr>
          <a:xfrm>
            <a:off x="11480605" y="38201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95516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651" y="370208"/>
            <a:ext cx="8229600" cy="868362"/>
          </a:xfrm>
        </p:spPr>
        <p:txBody>
          <a:bodyPr/>
          <a:lstStyle/>
          <a:p>
            <a:r>
              <a:rPr lang="en-US" dirty="0"/>
              <a:t>OO Design for Worker Categories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906653"/>
            <a:ext cx="4730932" cy="1635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61126"/>
            <a:ext cx="2699990" cy="255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634906"/>
            <a:ext cx="2642527" cy="261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977" y="1659983"/>
            <a:ext cx="3002478" cy="2563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30838" y="1149126"/>
            <a:ext cx="267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CTRAMP21 Base Class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65712" y="1166467"/>
            <a:ext cx="3117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SCAG Composition Class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28116" y="118736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SCAG Interface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16307" y="4423525"/>
            <a:ext cx="411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Base Categories reads CSV 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Composed class wraps base class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Composed class implements interface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Interface defines default methods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No mutable data items after reading CSV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Robust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Heavy use of CTRAMP21 Types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732290" y="4493386"/>
            <a:ext cx="3544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CSV file: Category Definitions</a:t>
            </a:r>
          </a:p>
        </p:txBody>
      </p:sp>
    </p:spTree>
    <p:extLst>
      <p:ext uri="{BB962C8B-B14F-4D97-AF65-F5344CB8AC3E}">
        <p14:creationId xmlns:p14="http://schemas.microsoft.com/office/powerpoint/2010/main" val="40361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r>
              <a:rPr lang="en-US" dirty="0"/>
              <a:t>Implementing New ABM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029201"/>
            <a:ext cx="4730932" cy="1635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15650"/>
            <a:ext cx="2699990" cy="255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889430"/>
            <a:ext cx="2642527" cy="261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977" y="1914507"/>
            <a:ext cx="3002478" cy="2563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10885" y="1403650"/>
            <a:ext cx="3156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CTRAMP2s Base Class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9328" y="1420991"/>
            <a:ext cx="312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SCAG Composition Class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24800" y="1441884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SCAG Interface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5600" y="4800601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Typical example of customizing existing code</a:t>
            </a:r>
          </a:p>
          <a:p>
            <a:endParaRPr lang="en-US" sz="1600" dirty="0"/>
          </a:p>
          <a:p>
            <a:r>
              <a:rPr lang="en-US" sz="1600" dirty="0"/>
              <a:t>For use with a new ABM implementation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2732290" y="4615934"/>
            <a:ext cx="3544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CSV file: Category Definitions</a:t>
            </a:r>
          </a:p>
        </p:txBody>
      </p:sp>
      <p:sp>
        <p:nvSpPr>
          <p:cNvPr id="3" name="TextBox 2"/>
          <p:cNvSpPr txBox="1"/>
          <p:nvPr/>
        </p:nvSpPr>
        <p:spPr>
          <a:xfrm rot="20402714">
            <a:off x="1376259" y="2654896"/>
            <a:ext cx="3649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Stencil" panose="040409050D0802020404" pitchFamily="82" charset="0"/>
              </a:rPr>
              <a:t>No Change</a:t>
            </a:r>
          </a:p>
        </p:txBody>
      </p:sp>
      <p:sp>
        <p:nvSpPr>
          <p:cNvPr id="15" name="TextBox 14"/>
          <p:cNvSpPr txBox="1"/>
          <p:nvPr/>
        </p:nvSpPr>
        <p:spPr>
          <a:xfrm rot="20282233">
            <a:off x="5093941" y="2687872"/>
            <a:ext cx="1989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Stencil" panose="040409050D0802020404" pitchFamily="82" charset="0"/>
              </a:rPr>
              <a:t>COPY</a:t>
            </a:r>
          </a:p>
        </p:txBody>
      </p:sp>
      <p:sp>
        <p:nvSpPr>
          <p:cNvPr id="16" name="TextBox 15"/>
          <p:cNvSpPr txBox="1"/>
          <p:nvPr/>
        </p:nvSpPr>
        <p:spPr>
          <a:xfrm rot="20382984">
            <a:off x="7212733" y="2264572"/>
            <a:ext cx="3711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Stencil" panose="040409050D0802020404" pitchFamily="82" charset="0"/>
              </a:rPr>
              <a:t>EDIT IF NECESSARY</a:t>
            </a:r>
          </a:p>
        </p:txBody>
      </p:sp>
      <p:sp>
        <p:nvSpPr>
          <p:cNvPr id="17" name="TextBox 16"/>
          <p:cNvSpPr txBox="1"/>
          <p:nvPr/>
        </p:nvSpPr>
        <p:spPr>
          <a:xfrm rot="20323770">
            <a:off x="2368085" y="4897127"/>
            <a:ext cx="3711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Stencil" panose="040409050D0802020404" pitchFamily="82" charset="0"/>
              </a:rPr>
              <a:t>EDIT IF NECESSARY</a:t>
            </a:r>
          </a:p>
        </p:txBody>
      </p:sp>
    </p:spTree>
    <p:extLst>
      <p:ext uri="{BB962C8B-B14F-4D97-AF65-F5344CB8AC3E}">
        <p14:creationId xmlns:p14="http://schemas.microsoft.com/office/powerpoint/2010/main" val="304134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F6F535-EFF3-48AB-880A-076EC105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6D77-2960-1A4A-B5CA-B95B3484A035}" type="slidenum">
              <a:rPr lang="en-CA" smtClean="0"/>
              <a:t>9</a:t>
            </a:fld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741C3-BAF2-4EA3-B7CB-C69619205D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8212" y="1844675"/>
            <a:ext cx="9756774" cy="4356100"/>
          </a:xfrm>
        </p:spPr>
        <p:txBody>
          <a:bodyPr>
            <a:normAutofit/>
          </a:bodyPr>
          <a:lstStyle/>
          <a:p>
            <a:r>
              <a:rPr lang="en-US" dirty="0"/>
              <a:t>Before CT-RAMP2s:</a:t>
            </a:r>
          </a:p>
          <a:p>
            <a:pPr lvl="1"/>
            <a:r>
              <a:rPr lang="en-US" dirty="0"/>
              <a:t>Statically typed ABM elements – HHs, Person, Tours, Time Windows, etc.</a:t>
            </a:r>
          </a:p>
          <a:p>
            <a:pPr lvl="1"/>
            <a:r>
              <a:rPr lang="en-US" dirty="0"/>
              <a:t>Huge web of objects</a:t>
            </a:r>
          </a:p>
          <a:p>
            <a:pPr lvl="1"/>
            <a:r>
              <a:rPr lang="en-US" dirty="0"/>
              <a:t>Time consuming to refactor model components or change object behavior</a:t>
            </a:r>
          </a:p>
          <a:p>
            <a:pPr lvl="2"/>
            <a:endParaRPr lang="en-US" dirty="0"/>
          </a:p>
          <a:p>
            <a:r>
              <a:rPr lang="en-US" dirty="0"/>
              <a:t>CT-RAMP2s</a:t>
            </a:r>
          </a:p>
          <a:p>
            <a:pPr lvl="1"/>
            <a:r>
              <a:rPr lang="en-US" dirty="0"/>
              <a:t>Created Attributes Class (enhanced HashMap)</a:t>
            </a:r>
          </a:p>
          <a:p>
            <a:pPr lvl="1"/>
            <a:r>
              <a:rPr lang="en-US" dirty="0"/>
              <a:t>Attributes contain mixed types – numbers, Strings, Lists, Maps, etc.</a:t>
            </a:r>
          </a:p>
          <a:p>
            <a:pPr lvl="1"/>
            <a:r>
              <a:rPr lang="en-US" dirty="0"/>
              <a:t>All ABM objects represented as Attributes</a:t>
            </a:r>
          </a:p>
          <a:p>
            <a:pPr lvl="1"/>
            <a:r>
              <a:rPr lang="en-US" dirty="0"/>
              <a:t>ABM implementation handles value lookup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E0106AA5-973C-4B49-8B8E-5CEA3E7A2973}"/>
              </a:ext>
            </a:extLst>
          </p:cNvPr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FF4337"/>
                </a:solidFill>
                <a:latin typeface="Montserrat SemiBold" charset="0"/>
                <a:ea typeface="Montserrat SemiBold" charset="0"/>
                <a:cs typeface="Montserrat SemiBold" charset="0"/>
              </a:defRPr>
            </a:lvl1pPr>
          </a:lstStyle>
          <a:p>
            <a:r>
              <a:rPr lang="en-US" dirty="0"/>
              <a:t>CT-RAMP2s Namespace Flexibility</a:t>
            </a:r>
          </a:p>
        </p:txBody>
      </p:sp>
    </p:spTree>
    <p:extLst>
      <p:ext uri="{BB962C8B-B14F-4D97-AF65-F5344CB8AC3E}">
        <p14:creationId xmlns:p14="http://schemas.microsoft.com/office/powerpoint/2010/main" val="22202653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WSP Corporate">
      <a:dk1>
        <a:sysClr val="windowText" lastClr="000000"/>
      </a:dk1>
      <a:lt1>
        <a:srgbClr val="FFFFFF"/>
      </a:lt1>
      <a:dk2>
        <a:srgbClr val="F9423A"/>
      </a:dk2>
      <a:lt2>
        <a:srgbClr val="FFFFFF"/>
      </a:lt2>
      <a:accent1>
        <a:srgbClr val="F9423A"/>
      </a:accent1>
      <a:accent2>
        <a:srgbClr val="D8E6F0"/>
      </a:accent2>
      <a:accent3>
        <a:srgbClr val="1E252B"/>
      </a:accent3>
      <a:accent4>
        <a:srgbClr val="333E48"/>
      </a:accent4>
      <a:accent5>
        <a:srgbClr val="D9D9D6"/>
      </a:accent5>
      <a:accent6>
        <a:srgbClr val="EFECEA"/>
      </a:accent6>
      <a:hlink>
        <a:srgbClr val="0046AD"/>
      </a:hlink>
      <a:folHlink>
        <a:srgbClr val="0098DB"/>
      </a:folHlink>
    </a:clrScheme>
    <a:fontScheme name="Personnalisé 1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P Presentation - HD Light.potm [Read-Only]" id="{464A7E3F-EF57-4EC9-BD37-F1FCBA6AF32E}" vid="{A2A9B0E5-7CF9-435B-845B-2D5E1DF075C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13F22F024EFA44826A791B81F3079A" ma:contentTypeVersion="6" ma:contentTypeDescription="Create a new document." ma:contentTypeScope="" ma:versionID="2ecedf58ff87f17f5ff7655052ae28c3">
  <xsd:schema xmlns:xsd="http://www.w3.org/2001/XMLSchema" xmlns:xs="http://www.w3.org/2001/XMLSchema" xmlns:p="http://schemas.microsoft.com/office/2006/metadata/properties" xmlns:ns2="3b65cedd-b89c-45c3-8ddb-4ec47d4a5935" targetNamespace="http://schemas.microsoft.com/office/2006/metadata/properties" ma:root="true" ma:fieldsID="69a8700d13d8d11f5e0488911627b4e7" ns2:_="">
    <xsd:import namespace="3b65cedd-b89c-45c3-8ddb-4ec47d4a59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65cedd-b89c-45c3-8ddb-4ec47d4a59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mMjAyMGQ3ZC03N2M4LTQyOTQtYTQyNy01OTBlZThlYjMzMjgiIG9yaWdpbj0idXNlclNlbGVjdGVkIiAvPjxVc2VyTmFtZT5DT1JQXFJvYmVydHNMPC9Vc2VyTmFtZT48RGF0ZVRpbWU+MTIvOS8yMDIwIDY6MTE6NTkgUE08L0RhdGVUaW1lPjxMYWJlbFN0cmluZz5ObyBNYXJraW5nPC9MYWJlbFN0cmluZz48L2l0ZW0+PC9sYWJlbEhpc3Rvcnk+</Value>
</WrappedLabelHistory>
</file>

<file path=customXml/item4.xml><?xml version="1.0" encoding="utf-8"?>
<sisl xmlns:xsi="http://www.w3.org/2001/XMLSchema-instance" xmlns:xsd="http://www.w3.org/2001/XMLSchema" xmlns="http://www.boldonjames.com/2008/01/sie/internal/label" sislVersion="0" policy="f2020d7d-77c8-4294-a427-590ee8eb3328" origin="userSelected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4C7BB0-B218-4B09-9ECB-439E166A7F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65cedd-b89c-45c3-8ddb-4ec47d4a59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42B9AE-6C39-457D-A7E8-652A8DCF9406}">
  <ds:schemaRefs>
    <ds:schemaRef ds:uri="http://purl.org/dc/terms/"/>
    <ds:schemaRef ds:uri="http://schemas.openxmlformats.org/package/2006/metadata/core-properties"/>
    <ds:schemaRef ds:uri="7f56e5cc-c2ca-4f64-a4a1-4e234df9c2d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d082941-37ce-4107-8370-66889a26634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9F4A743-9A21-4E39-96CB-EDAAAC262B76}">
  <ds:schemaRefs>
    <ds:schemaRef ds:uri="http://www.w3.org/2001/XMLSchema"/>
    <ds:schemaRef ds:uri="http://www.boldonjames.com/2016/02/Classifier/internal/wrappedLabelHistory"/>
  </ds:schemaRefs>
</ds:datastoreItem>
</file>

<file path=customXml/itemProps4.xml><?xml version="1.0" encoding="utf-8"?>
<ds:datastoreItem xmlns:ds="http://schemas.openxmlformats.org/officeDocument/2006/customXml" ds:itemID="{6186AB10-91B4-4D2C-B51B-1BBC04E9AB20}">
  <ds:schemaRefs>
    <ds:schemaRef ds:uri="http://www.w3.org/2001/XMLSchema"/>
    <ds:schemaRef ds:uri="http://www.boldonjames.com/2008/01/sie/internal/label"/>
  </ds:schemaRefs>
</ds:datastoreItem>
</file>

<file path=customXml/itemProps5.xml><?xml version="1.0" encoding="utf-8"?>
<ds:datastoreItem xmlns:ds="http://schemas.openxmlformats.org/officeDocument/2006/customXml" ds:itemID="{22EE0D15-0C5A-4704-AFC6-EED1C09DB9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WSP Presentation - HD Light</Template>
  <TotalTime>1394</TotalTime>
  <Words>729</Words>
  <Application>Microsoft Office PowerPoint</Application>
  <PresentationFormat>Widescreen</PresentationFormat>
  <Paragraphs>154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.HelveticaNeueDeskInterface-Regular</vt:lpstr>
      <vt:lpstr>Arial</vt:lpstr>
      <vt:lpstr>Montserrat</vt:lpstr>
      <vt:lpstr>Montserrat SemiBold</vt:lpstr>
      <vt:lpstr>Stencil</vt:lpstr>
      <vt:lpstr>Thème Office</vt:lpstr>
      <vt:lpstr>CT-RAMP2s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OO Design for Worker Categories</vt:lpstr>
      <vt:lpstr>Implementing New ABM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Questions, Comments?  james.hicks@wsp.com </vt:lpstr>
    </vt:vector>
  </TitlesOfParts>
  <Company>Parsons Brinckerhoff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today imagine tomorrow create for the future</dc:title>
  <dc:creator>Grimm, Lynne</dc:creator>
  <cp:lastModifiedBy>Michelle Bina</cp:lastModifiedBy>
  <cp:revision>44</cp:revision>
  <dcterms:created xsi:type="dcterms:W3CDTF">2017-05-08T15:39:21Z</dcterms:created>
  <dcterms:modified xsi:type="dcterms:W3CDTF">2022-05-05T19:12:23Z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0x0101005613F22F024EFA44826A791B81F3079A</vt:lpwstr>
  </property>
  <property fmtid="{D5CDD505-2E9C-101B-9397-08002B2CF9AE}" pid="3" name="docIndexRef">
    <vt:lpwstr>05dd6c78-7704-4058-b1a6-45b84f0e26ba</vt:lpwstr>
  </property>
  <property fmtid="{D5CDD505-2E9C-101B-9397-08002B2CF9AE}" pid="4" name="bjDocumentSecurityLabel">
    <vt:lpwstr>No Marking</vt:lpwstr>
  </property>
  <property fmtid="{D5CDD505-2E9C-101B-9397-08002B2CF9AE}" pid="5" name="bjClsUserRVM">
    <vt:lpwstr>[]</vt:lpwstr>
  </property>
  <property fmtid="{D5CDD505-2E9C-101B-9397-08002B2CF9AE}" pid="6" name="bjSaver">
    <vt:lpwstr>xzgxeA8YYP26Km32nY6fmJwmNA1WLEsE</vt:lpwstr>
  </property>
  <property fmtid="{D5CDD505-2E9C-101B-9397-08002B2CF9AE}" pid="7" name="bjLabelHistoryID">
    <vt:lpwstr>{59F4A743-9A21-4E39-96CB-EDAAAC262B76}</vt:lpwstr>
  </property>
</Properties>
</file>