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256" r:id="rId5"/>
    <p:sldId id="362" r:id="rId6"/>
    <p:sldId id="368" r:id="rId7"/>
    <p:sldId id="305" r:id="rId8"/>
    <p:sldId id="313" r:id="rId9"/>
    <p:sldId id="314" r:id="rId10"/>
    <p:sldId id="316" r:id="rId11"/>
    <p:sldId id="319" r:id="rId12"/>
    <p:sldId id="373" r:id="rId13"/>
    <p:sldId id="374" r:id="rId14"/>
    <p:sldId id="376" r:id="rId15"/>
    <p:sldId id="357" r:id="rId16"/>
    <p:sldId id="356" r:id="rId17"/>
    <p:sldId id="358" r:id="rId18"/>
    <p:sldId id="372" r:id="rId19"/>
    <p:sldId id="332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64">
          <p15:clr>
            <a:srgbClr val="A4A3A4"/>
          </p15:clr>
        </p15:guide>
        <p15:guide id="2" pos="5457">
          <p15:clr>
            <a:srgbClr val="A4A3A4"/>
          </p15:clr>
        </p15:guide>
        <p15:guide id="3" pos="30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8437"/>
    <a:srgbClr val="262626"/>
    <a:srgbClr val="48484A"/>
    <a:srgbClr val="DCDDDE"/>
    <a:srgbClr val="B1B3B6"/>
    <a:srgbClr val="77787B"/>
    <a:srgbClr val="BA1222"/>
    <a:srgbClr val="524D85"/>
    <a:srgbClr val="FFC20E"/>
    <a:srgbClr val="63AF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84831" autoAdjust="0"/>
  </p:normalViewPr>
  <p:slideViewPr>
    <p:cSldViewPr snapToGrid="0" snapToObjects="1">
      <p:cViewPr varScale="1">
        <p:scale>
          <a:sx n="104" d="100"/>
          <a:sy n="104" d="100"/>
        </p:scale>
        <p:origin x="228" y="108"/>
      </p:cViewPr>
      <p:guideLst>
        <p:guide orient="horz" pos="4264"/>
        <p:guide pos="5457"/>
        <p:guide pos="3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8" d="100"/>
        <a:sy n="98" d="100"/>
      </p:scale>
      <p:origin x="0" y="0"/>
    </p:cViewPr>
  </p:sorterViewPr>
  <p:notesViewPr>
    <p:cSldViewPr snapToGrid="0" snapToObjects="1">
      <p:cViewPr varScale="1">
        <p:scale>
          <a:sx n="84" d="100"/>
          <a:sy n="84" d="100"/>
        </p:scale>
        <p:origin x="3828" y="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BB3D4B-E7F6-4A42-853B-40C1A88C262E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7C7C1A-D5B2-4BB7-A8A5-88681A8C6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3649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686A57-3D42-1746-A4F9-9BA3F9944E9C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46EF74-4753-DA47-9B34-F93D23E42F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006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31B1B2-DA88-4CEC-A0E0-B49DE9B0B706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/>
              <a:t>Most of the parametric variables are included through the individual utility component. Group-wise effects are currently not parameterized. The corresponding constants work as HH composition variables additionally stratified by joint DAP types (i.e. not just “presence of a preschool child” but “preschool child at home in combination with non-worker at home”, etc). This creates quite a parsimonious structure.   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_Lig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259844" y="2950340"/>
            <a:ext cx="4938712" cy="934919"/>
          </a:xfrm>
        </p:spPr>
        <p:txBody>
          <a:bodyPr anchor="b" anchorCtr="0">
            <a:noAutofit/>
          </a:bodyPr>
          <a:lstStyle>
            <a:lvl1pPr marL="0" indent="0">
              <a:lnSpc>
                <a:spcPct val="900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105823" y="2950340"/>
            <a:ext cx="0" cy="1794016"/>
          </a:xfrm>
          <a:prstGeom prst="line">
            <a:avLst/>
          </a:prstGeom>
          <a:ln w="19050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3259844" y="4372053"/>
            <a:ext cx="4938712" cy="275543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F68B1F"/>
                </a:solidFill>
              </a:defRPr>
            </a:lvl1pPr>
            <a:lvl2pPr marL="457200" indent="0">
              <a:buNone/>
              <a:defRPr sz="1200">
                <a:solidFill>
                  <a:srgbClr val="F48024"/>
                </a:solidFill>
              </a:defRPr>
            </a:lvl2pPr>
            <a:lvl3pPr marL="914400" indent="0">
              <a:buNone/>
              <a:defRPr sz="1200">
                <a:solidFill>
                  <a:srgbClr val="F48024"/>
                </a:solidFill>
              </a:defRPr>
            </a:lvl3pPr>
            <a:lvl4pPr marL="1371600" indent="0">
              <a:buNone/>
              <a:defRPr sz="1200">
                <a:solidFill>
                  <a:srgbClr val="F48024"/>
                </a:solidFill>
              </a:defRPr>
            </a:lvl4pPr>
            <a:lvl5pPr marL="1828800" indent="0">
              <a:buNone/>
              <a:defRPr sz="1200">
                <a:solidFill>
                  <a:srgbClr val="F48024"/>
                </a:solidFill>
              </a:defRPr>
            </a:lvl5pPr>
          </a:lstStyle>
          <a:p>
            <a:pPr lvl="0"/>
            <a:r>
              <a:rPr lang="en-US" dirty="0"/>
              <a:t>October 1, 2020</a:t>
            </a:r>
          </a:p>
        </p:txBody>
      </p:sp>
      <p:sp>
        <p:nvSpPr>
          <p:cNvPr id="22" name="Content Placeholder 21"/>
          <p:cNvSpPr>
            <a:spLocks noGrp="1"/>
          </p:cNvSpPr>
          <p:nvPr>
            <p:ph sz="quarter" idx="13" hasCustomPrompt="1"/>
          </p:nvPr>
        </p:nvSpPr>
        <p:spPr>
          <a:xfrm>
            <a:off x="3259138" y="4116388"/>
            <a:ext cx="4938712" cy="255587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F1E92D7-15E6-1942-8625-B18760C094D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56" y="3094355"/>
            <a:ext cx="2419518" cy="687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941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0"/>
          </p:nvPr>
        </p:nvSpPr>
        <p:spPr>
          <a:xfrm>
            <a:off x="592138" y="1420813"/>
            <a:ext cx="8094662" cy="4656137"/>
          </a:xfrm>
        </p:spPr>
        <p:txBody>
          <a:bodyPr>
            <a:noAutofit/>
          </a:bodyPr>
          <a:lstStyle>
            <a:lvl1pPr marL="344488" indent="-225425">
              <a:defRPr sz="1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962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vider_Dark-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/>
          <p:nvPr userDrawn="1"/>
        </p:nvSpPr>
        <p:spPr>
          <a:xfrm>
            <a:off x="-1" y="2833781"/>
            <a:ext cx="8111439" cy="1190437"/>
          </a:xfrm>
          <a:custGeom>
            <a:avLst/>
            <a:gdLst/>
            <a:ahLst/>
            <a:cxnLst/>
            <a:rect l="l" t="t" r="r" b="b"/>
            <a:pathLst>
              <a:path w="8206305" h="1190437">
                <a:moveTo>
                  <a:pt x="0" y="0"/>
                </a:moveTo>
                <a:lnTo>
                  <a:pt x="246790" y="0"/>
                </a:lnTo>
                <a:lnTo>
                  <a:pt x="555678" y="0"/>
                </a:lnTo>
                <a:lnTo>
                  <a:pt x="8007895" y="0"/>
                </a:lnTo>
                <a:cubicBezTo>
                  <a:pt x="8117474" y="0"/>
                  <a:pt x="8206305" y="88831"/>
                  <a:pt x="8206305" y="198410"/>
                </a:cubicBezTo>
                <a:lnTo>
                  <a:pt x="8206305" y="992027"/>
                </a:lnTo>
                <a:cubicBezTo>
                  <a:pt x="8206305" y="1101606"/>
                  <a:pt x="8117474" y="1190437"/>
                  <a:pt x="8007895" y="1190437"/>
                </a:cubicBezTo>
                <a:lnTo>
                  <a:pt x="555678" y="1190437"/>
                </a:lnTo>
                <a:lnTo>
                  <a:pt x="246790" y="1190437"/>
                </a:lnTo>
                <a:lnTo>
                  <a:pt x="0" y="119043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1512325" y="2931664"/>
            <a:ext cx="0" cy="994889"/>
          </a:xfrm>
          <a:prstGeom prst="line">
            <a:avLst/>
          </a:prstGeom>
          <a:ln w="19050" cmpd="sng">
            <a:solidFill>
              <a:srgbClr val="F4802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1609198" y="2931664"/>
            <a:ext cx="5555720" cy="100219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800" b="1">
                <a:solidFill>
                  <a:srgbClr val="FFFFFF"/>
                </a:solidFill>
              </a:defRPr>
            </a:lvl2pPr>
            <a:lvl3pPr marL="914400" indent="0">
              <a:buNone/>
              <a:defRPr sz="2800" b="1">
                <a:solidFill>
                  <a:srgbClr val="FFFFFF"/>
                </a:solidFill>
              </a:defRPr>
            </a:lvl3pPr>
            <a:lvl4pPr marL="1371600" indent="0">
              <a:buNone/>
              <a:defRPr sz="2800" b="1">
                <a:solidFill>
                  <a:srgbClr val="FFFFFF"/>
                </a:solidFill>
              </a:defRPr>
            </a:lvl4pPr>
            <a:lvl5pPr marL="1828800" indent="0">
              <a:buNone/>
              <a:defRPr sz="2800"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488"/>
          <a:stretch/>
        </p:blipFill>
        <p:spPr>
          <a:xfrm>
            <a:off x="719275" y="3142803"/>
            <a:ext cx="515262" cy="791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966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ivider_Dark-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133"/>
          <a:stretch/>
        </p:blipFill>
        <p:spPr>
          <a:xfrm>
            <a:off x="773913" y="3131031"/>
            <a:ext cx="598339" cy="802828"/>
          </a:xfrm>
          <a:prstGeom prst="rect">
            <a:avLst/>
          </a:prstGeom>
        </p:spPr>
      </p:pic>
      <p:cxnSp>
        <p:nvCxnSpPr>
          <p:cNvPr id="6" name="Straight Connector 5"/>
          <p:cNvCxnSpPr/>
          <p:nvPr userDrawn="1"/>
        </p:nvCxnSpPr>
        <p:spPr>
          <a:xfrm>
            <a:off x="1512325" y="2931664"/>
            <a:ext cx="0" cy="994889"/>
          </a:xfrm>
          <a:prstGeom prst="line">
            <a:avLst/>
          </a:prstGeom>
          <a:ln w="19050" cmpd="sng">
            <a:solidFill>
              <a:srgbClr val="F4802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1609198" y="2931664"/>
            <a:ext cx="5555720" cy="100219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800" b="1">
                <a:solidFill>
                  <a:srgbClr val="FFFFFF"/>
                </a:solidFill>
              </a:defRPr>
            </a:lvl1pPr>
            <a:lvl2pPr marL="457200" indent="0">
              <a:buNone/>
              <a:defRPr sz="2800" b="1">
                <a:solidFill>
                  <a:srgbClr val="FFFFFF"/>
                </a:solidFill>
              </a:defRPr>
            </a:lvl2pPr>
            <a:lvl3pPr marL="914400" indent="0">
              <a:buNone/>
              <a:defRPr sz="2800" b="1">
                <a:solidFill>
                  <a:srgbClr val="FFFFFF"/>
                </a:solidFill>
              </a:defRPr>
            </a:lvl3pPr>
            <a:lvl4pPr marL="1371600" indent="0">
              <a:buNone/>
              <a:defRPr sz="2800" b="1">
                <a:solidFill>
                  <a:srgbClr val="FFFFFF"/>
                </a:solidFill>
              </a:defRPr>
            </a:lvl4pPr>
            <a:lvl5pPr marL="1828800" indent="0">
              <a:buNone/>
              <a:defRPr sz="2800"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84727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Divider_Lig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1512325" y="2931664"/>
            <a:ext cx="0" cy="994889"/>
          </a:xfrm>
          <a:prstGeom prst="line">
            <a:avLst/>
          </a:prstGeom>
          <a:ln w="19050" cmpd="sng">
            <a:solidFill>
              <a:srgbClr val="F4802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1609198" y="2931664"/>
            <a:ext cx="5555720" cy="100219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800" b="1">
                <a:solidFill>
                  <a:srgbClr val="FFFFFF"/>
                </a:solidFill>
              </a:defRPr>
            </a:lvl2pPr>
            <a:lvl3pPr marL="914400" indent="0">
              <a:buNone/>
              <a:defRPr sz="2800" b="1">
                <a:solidFill>
                  <a:srgbClr val="FFFFFF"/>
                </a:solidFill>
              </a:defRPr>
            </a:lvl3pPr>
            <a:lvl4pPr marL="1371600" indent="0">
              <a:buNone/>
              <a:defRPr sz="2800" b="1">
                <a:solidFill>
                  <a:srgbClr val="FFFFFF"/>
                </a:solidFill>
              </a:defRPr>
            </a:lvl4pPr>
            <a:lvl5pPr marL="1828800" indent="0">
              <a:buNone/>
              <a:defRPr sz="2800"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488"/>
          <a:stretch/>
        </p:blipFill>
        <p:spPr>
          <a:xfrm>
            <a:off x="719275" y="3142803"/>
            <a:ext cx="515262" cy="791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8450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act_Dar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271264" y="2415272"/>
            <a:ext cx="4412720" cy="27432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000" b="1" baseline="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Project Manager Name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4271264" y="2705186"/>
            <a:ext cx="4413250" cy="27432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3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2" hasCustomPrompt="1"/>
          </p:nvPr>
        </p:nvSpPr>
        <p:spPr>
          <a:xfrm>
            <a:off x="4271264" y="3003840"/>
            <a:ext cx="4413250" cy="27432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Email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5723FD2-6D43-CB4C-A7CB-69C684CDA0CB}"/>
              </a:ext>
            </a:extLst>
          </p:cNvPr>
          <p:cNvCxnSpPr/>
          <p:nvPr userDrawn="1"/>
        </p:nvCxnSpPr>
        <p:spPr>
          <a:xfrm>
            <a:off x="3848986" y="1722474"/>
            <a:ext cx="0" cy="3721396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068D2035-7F9D-EC44-B05F-1C0658CD6E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70734" y="3841281"/>
            <a:ext cx="4412720" cy="27432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000" b="1" baseline="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Project Manager Name</a:t>
            </a:r>
          </a:p>
        </p:txBody>
      </p:sp>
      <p:sp>
        <p:nvSpPr>
          <p:cNvPr id="14" name="Text Placeholder 17">
            <a:extLst>
              <a:ext uri="{FF2B5EF4-FFF2-40B4-BE49-F238E27FC236}">
                <a16:creationId xmlns:a16="http://schemas.microsoft.com/office/drawing/2014/main" id="{C13365BF-E8C9-1B4F-AC85-910AE54047B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70734" y="4131195"/>
            <a:ext cx="4413250" cy="27432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3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5" name="Text Placeholder 19">
            <a:extLst>
              <a:ext uri="{FF2B5EF4-FFF2-40B4-BE49-F238E27FC236}">
                <a16:creationId xmlns:a16="http://schemas.microsoft.com/office/drawing/2014/main" id="{7472B294-679F-764A-B21D-7B0E0AD4071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270734" y="4429849"/>
            <a:ext cx="4413250" cy="27432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Email</a:t>
            </a:r>
          </a:p>
        </p:txBody>
      </p:sp>
      <p:pic>
        <p:nvPicPr>
          <p:cNvPr id="17" name="Picture 16" descr="A picture containing drawing&#10;&#10;Description automatically generated">
            <a:extLst>
              <a:ext uri="{FF2B5EF4-FFF2-40B4-BE49-F238E27FC236}">
                <a16:creationId xmlns:a16="http://schemas.microsoft.com/office/drawing/2014/main" id="{EB93AE51-E9C3-4246-ACF4-63A86BCB2C3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2963" y="2870791"/>
            <a:ext cx="3434822" cy="136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8219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act_Lig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5723FD2-6D43-CB4C-A7CB-69C684CDA0CB}"/>
              </a:ext>
            </a:extLst>
          </p:cNvPr>
          <p:cNvCxnSpPr/>
          <p:nvPr userDrawn="1"/>
        </p:nvCxnSpPr>
        <p:spPr>
          <a:xfrm>
            <a:off x="3848986" y="1722474"/>
            <a:ext cx="0" cy="3721396"/>
          </a:xfrm>
          <a:prstGeom prst="line">
            <a:avLst/>
          </a:prstGeom>
          <a:ln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A2F20015-BA9E-3048-9E93-A34E51B2410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55" y="3155787"/>
            <a:ext cx="2887967" cy="820790"/>
          </a:xfrm>
          <a:prstGeom prst="rect">
            <a:avLst/>
          </a:prstGeom>
        </p:spPr>
      </p:pic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664EA9D3-60ED-DE47-9D70-4A0B42C796F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71264" y="2415272"/>
            <a:ext cx="4412720" cy="27432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000" b="1" baseline="0">
                <a:solidFill>
                  <a:schemeClr val="tx2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Project Manager Name</a:t>
            </a:r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9AA88360-5EA2-7A4D-874A-C59E6062A15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71264" y="2705186"/>
            <a:ext cx="4413250" cy="27432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3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3" name="Text Placeholder 19">
            <a:extLst>
              <a:ext uri="{FF2B5EF4-FFF2-40B4-BE49-F238E27FC236}">
                <a16:creationId xmlns:a16="http://schemas.microsoft.com/office/drawing/2014/main" id="{42E3E798-00B5-AE44-A012-94522CA7F8D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71264" y="3003840"/>
            <a:ext cx="4413250" cy="27432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Email</a:t>
            </a:r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D124E19B-EECD-4847-B3CA-F0FFFF5224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70734" y="3851913"/>
            <a:ext cx="4412720" cy="27432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000" b="1" baseline="0">
                <a:solidFill>
                  <a:schemeClr val="tx2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Another Name</a:t>
            </a:r>
          </a:p>
        </p:txBody>
      </p:sp>
      <p:sp>
        <p:nvSpPr>
          <p:cNvPr id="15" name="Text Placeholder 17">
            <a:extLst>
              <a:ext uri="{FF2B5EF4-FFF2-40B4-BE49-F238E27FC236}">
                <a16:creationId xmlns:a16="http://schemas.microsoft.com/office/drawing/2014/main" id="{3E6B1AA8-75EC-1446-BAE9-3CBBDF26B62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70734" y="4152460"/>
            <a:ext cx="4413250" cy="27432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3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7" name="Text Placeholder 19">
            <a:extLst>
              <a:ext uri="{FF2B5EF4-FFF2-40B4-BE49-F238E27FC236}">
                <a16:creationId xmlns:a16="http://schemas.microsoft.com/office/drawing/2014/main" id="{5633C67D-B2C2-744F-9176-D9951DAD12E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270734" y="4451114"/>
            <a:ext cx="4413250" cy="27432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Email</a:t>
            </a:r>
          </a:p>
        </p:txBody>
      </p:sp>
    </p:spTree>
    <p:extLst>
      <p:ext uri="{BB962C8B-B14F-4D97-AF65-F5344CB8AC3E}">
        <p14:creationId xmlns:p14="http://schemas.microsoft.com/office/powerpoint/2010/main" val="32220838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ntact with Ma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B5B200B7-0EC0-B545-982E-1F56089A8B4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2963" y="2870791"/>
            <a:ext cx="3434822" cy="1360968"/>
          </a:xfrm>
          <a:prstGeom prst="rect">
            <a:avLst/>
          </a:prstGeom>
        </p:spPr>
      </p:pic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4A53C0E1-CCF4-C24E-A0FF-C24F9DBA49C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33041" y="4046678"/>
            <a:ext cx="4412720" cy="27432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000" b="1" baseline="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Project Manager Name</a:t>
            </a:r>
          </a:p>
        </p:txBody>
      </p:sp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761F9967-CE14-F746-8202-765BEAAC851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33041" y="4347225"/>
            <a:ext cx="4413250" cy="27432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3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2" name="Text Placeholder 19">
            <a:extLst>
              <a:ext uri="{FF2B5EF4-FFF2-40B4-BE49-F238E27FC236}">
                <a16:creationId xmlns:a16="http://schemas.microsoft.com/office/drawing/2014/main" id="{437B4F26-4BF5-BB4A-B0A2-96BCEF550B0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33041" y="4645879"/>
            <a:ext cx="4413250" cy="27432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Email</a:t>
            </a:r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F3452415-2FD2-B941-A0A2-772E01B3114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32511" y="5493952"/>
            <a:ext cx="4412720" cy="27432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000" b="1" baseline="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Another Name</a:t>
            </a:r>
          </a:p>
        </p:txBody>
      </p:sp>
      <p:sp>
        <p:nvSpPr>
          <p:cNvPr id="15" name="Text Placeholder 17">
            <a:extLst>
              <a:ext uri="{FF2B5EF4-FFF2-40B4-BE49-F238E27FC236}">
                <a16:creationId xmlns:a16="http://schemas.microsoft.com/office/drawing/2014/main" id="{5CE3F67E-BF1D-D941-9E60-AE95BD58433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32511" y="5794499"/>
            <a:ext cx="4413250" cy="27432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3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7" name="Text Placeholder 19">
            <a:extLst>
              <a:ext uri="{FF2B5EF4-FFF2-40B4-BE49-F238E27FC236}">
                <a16:creationId xmlns:a16="http://schemas.microsoft.com/office/drawing/2014/main" id="{2F3A7549-8177-3E49-968D-AE54A2FED17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32511" y="6082520"/>
            <a:ext cx="4413250" cy="27432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Email</a:t>
            </a:r>
          </a:p>
        </p:txBody>
      </p:sp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B175DEC0-23A3-4DE9-A75D-DE667228D33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764613" y="248462"/>
            <a:ext cx="5926346" cy="3501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6586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le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/>
              <a:t>This is the RSG Palette</a:t>
            </a:r>
          </a:p>
        </p:txBody>
      </p:sp>
      <p:sp>
        <p:nvSpPr>
          <p:cNvPr id="3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92666" y="1454150"/>
            <a:ext cx="8094134" cy="1143000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724395" y="2968830"/>
            <a:ext cx="7220198" cy="1840676"/>
            <a:chOff x="724395" y="2968830"/>
            <a:chExt cx="7220198" cy="1318161"/>
          </a:xfrm>
        </p:grpSpPr>
        <p:sp>
          <p:nvSpPr>
            <p:cNvPr id="5" name="Rectangle 4"/>
            <p:cNvSpPr/>
            <p:nvPr/>
          </p:nvSpPr>
          <p:spPr>
            <a:xfrm>
              <a:off x="724395" y="2968830"/>
              <a:ext cx="1472540" cy="131816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315689" y="2968830"/>
              <a:ext cx="1472540" cy="131816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906983" y="2968830"/>
              <a:ext cx="593765" cy="10094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595752" y="2968830"/>
              <a:ext cx="593765" cy="10094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272646" y="2968830"/>
              <a:ext cx="593765" cy="10094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961415" y="2968830"/>
              <a:ext cx="593765" cy="100940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650184" y="2968830"/>
              <a:ext cx="593765" cy="100940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350828" y="2968830"/>
              <a:ext cx="593765" cy="100940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906984" y="4085111"/>
              <a:ext cx="1282534" cy="20188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296399" y="4085111"/>
              <a:ext cx="1282534" cy="20188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650184" y="4085111"/>
              <a:ext cx="1282534" cy="20188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Box 15"/>
          <p:cNvSpPr txBox="1"/>
          <p:nvPr userDrawn="1"/>
        </p:nvSpPr>
        <p:spPr>
          <a:xfrm>
            <a:off x="629395" y="4785757"/>
            <a:ext cx="30638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</a:rPr>
              <a:t>main colors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4868884" y="2701036"/>
            <a:ext cx="30638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>
                <a:solidFill>
                  <a:schemeClr val="tx2"/>
                </a:solidFill>
              </a:rPr>
              <a:t>Pop/accent colors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4251366" y="4833257"/>
            <a:ext cx="36813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>
                <a:solidFill>
                  <a:schemeClr val="tx2"/>
                </a:solidFill>
              </a:rPr>
              <a:t>Neutrals of grey and light warm yellow</a:t>
            </a:r>
          </a:p>
        </p:txBody>
      </p:sp>
    </p:spTree>
    <p:extLst>
      <p:ext uri="{BB962C8B-B14F-4D97-AF65-F5344CB8AC3E}">
        <p14:creationId xmlns:p14="http://schemas.microsoft.com/office/powerpoint/2010/main" val="3157519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0F23861-2E85-4EEA-B91A-E9FC52AC459D}" type="datetime1">
              <a:rPr lang="en-US" smtClean="0"/>
              <a:pPr/>
              <a:t>6/8/2022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OMSC – MPC, August 31, 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5D1B276-7E5F-4D77-A196-E52A17D5077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8107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6D4B218-1E17-4A3F-AC4F-3BC0DE18C50E}" type="datetime1">
              <a:rPr lang="en-US" smtClean="0"/>
              <a:pPr/>
              <a:t>6/8/2022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OMSC – MPC, August 31, 2011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5D1B276-7E5F-4D77-A196-E52A17D5077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411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ver_Dar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0"/>
          <p:cNvSpPr/>
          <p:nvPr userDrawn="1"/>
        </p:nvSpPr>
        <p:spPr>
          <a:xfrm>
            <a:off x="-33797" y="2824744"/>
            <a:ext cx="8328398" cy="1190437"/>
          </a:xfrm>
          <a:custGeom>
            <a:avLst/>
            <a:gdLst/>
            <a:ahLst/>
            <a:cxnLst/>
            <a:rect l="l" t="t" r="r" b="b"/>
            <a:pathLst>
              <a:path w="8206305" h="1190437">
                <a:moveTo>
                  <a:pt x="0" y="0"/>
                </a:moveTo>
                <a:lnTo>
                  <a:pt x="246790" y="0"/>
                </a:lnTo>
                <a:lnTo>
                  <a:pt x="555678" y="0"/>
                </a:lnTo>
                <a:lnTo>
                  <a:pt x="8007895" y="0"/>
                </a:lnTo>
                <a:cubicBezTo>
                  <a:pt x="8117474" y="0"/>
                  <a:pt x="8206305" y="88831"/>
                  <a:pt x="8206305" y="198410"/>
                </a:cubicBezTo>
                <a:lnTo>
                  <a:pt x="8206305" y="992027"/>
                </a:lnTo>
                <a:cubicBezTo>
                  <a:pt x="8206305" y="1101606"/>
                  <a:pt x="8117474" y="1190437"/>
                  <a:pt x="8007895" y="1190437"/>
                </a:cubicBezTo>
                <a:lnTo>
                  <a:pt x="555678" y="1190437"/>
                </a:lnTo>
                <a:lnTo>
                  <a:pt x="246790" y="1190437"/>
                </a:lnTo>
                <a:lnTo>
                  <a:pt x="0" y="119043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259844" y="2950341"/>
            <a:ext cx="4938712" cy="916104"/>
          </a:xfrm>
        </p:spPr>
        <p:txBody>
          <a:bodyPr anchor="b" anchorCtr="0">
            <a:noAutofit/>
          </a:bodyPr>
          <a:lstStyle>
            <a:lvl1pPr marL="0" indent="0">
              <a:lnSpc>
                <a:spcPct val="900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105823" y="2950340"/>
            <a:ext cx="0" cy="1794016"/>
          </a:xfrm>
          <a:prstGeom prst="line">
            <a:avLst/>
          </a:prstGeom>
          <a:ln w="19050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3259844" y="4076096"/>
            <a:ext cx="4938712" cy="290286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>
                <a:solidFill>
                  <a:schemeClr val="bg2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3259844" y="4372053"/>
            <a:ext cx="4938712" cy="275543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F68B1F"/>
                </a:solidFill>
              </a:defRPr>
            </a:lvl1pPr>
            <a:lvl2pPr marL="457200" indent="0">
              <a:buNone/>
              <a:defRPr sz="1200">
                <a:solidFill>
                  <a:srgbClr val="F48024"/>
                </a:solidFill>
              </a:defRPr>
            </a:lvl2pPr>
            <a:lvl3pPr marL="914400" indent="0">
              <a:buNone/>
              <a:defRPr sz="1200">
                <a:solidFill>
                  <a:srgbClr val="F48024"/>
                </a:solidFill>
              </a:defRPr>
            </a:lvl3pPr>
            <a:lvl4pPr marL="1371600" indent="0">
              <a:buNone/>
              <a:defRPr sz="1200">
                <a:solidFill>
                  <a:srgbClr val="F48024"/>
                </a:solidFill>
              </a:defRPr>
            </a:lvl4pPr>
            <a:lvl5pPr marL="1828800" indent="0">
              <a:buNone/>
              <a:defRPr sz="1200">
                <a:solidFill>
                  <a:srgbClr val="F48024"/>
                </a:solidFill>
              </a:defRPr>
            </a:lvl5pPr>
          </a:lstStyle>
          <a:p>
            <a:pPr lvl="0"/>
            <a:r>
              <a:rPr lang="en-US" dirty="0"/>
              <a:t>October 1, 2020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5F5EB54-B298-9543-845F-98ED97C9201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56" y="3094355"/>
            <a:ext cx="2419518" cy="687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25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ver with Ph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BridgeLiftProfilePhoto.JP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633" y="-79554"/>
            <a:ext cx="9162288" cy="4482936"/>
          </a:xfrm>
          <a:prstGeom prst="rect">
            <a:avLst/>
          </a:prstGeom>
        </p:spPr>
      </p:pic>
      <p:sp>
        <p:nvSpPr>
          <p:cNvPr id="21" name="Rectangle 10"/>
          <p:cNvSpPr/>
          <p:nvPr userDrawn="1"/>
        </p:nvSpPr>
        <p:spPr>
          <a:xfrm>
            <a:off x="-10632" y="4054970"/>
            <a:ext cx="8315866" cy="1190437"/>
          </a:xfrm>
          <a:custGeom>
            <a:avLst/>
            <a:gdLst/>
            <a:ahLst/>
            <a:cxnLst/>
            <a:rect l="l" t="t" r="r" b="b"/>
            <a:pathLst>
              <a:path w="8206305" h="1190437">
                <a:moveTo>
                  <a:pt x="0" y="0"/>
                </a:moveTo>
                <a:lnTo>
                  <a:pt x="246790" y="0"/>
                </a:lnTo>
                <a:lnTo>
                  <a:pt x="555678" y="0"/>
                </a:lnTo>
                <a:lnTo>
                  <a:pt x="8007895" y="0"/>
                </a:lnTo>
                <a:cubicBezTo>
                  <a:pt x="8117474" y="0"/>
                  <a:pt x="8206305" y="88831"/>
                  <a:pt x="8206305" y="198410"/>
                </a:cubicBezTo>
                <a:lnTo>
                  <a:pt x="8206305" y="992027"/>
                </a:lnTo>
                <a:cubicBezTo>
                  <a:pt x="8206305" y="1101606"/>
                  <a:pt x="8117474" y="1190437"/>
                  <a:pt x="8007895" y="1190437"/>
                </a:cubicBezTo>
                <a:lnTo>
                  <a:pt x="555678" y="1190437"/>
                </a:lnTo>
                <a:lnTo>
                  <a:pt x="246790" y="1190437"/>
                </a:lnTo>
                <a:lnTo>
                  <a:pt x="0" y="119043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245733" y="4198682"/>
            <a:ext cx="4938712" cy="900134"/>
          </a:xfrm>
        </p:spPr>
        <p:txBody>
          <a:bodyPr anchor="b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56" y="4342697"/>
            <a:ext cx="2419518" cy="687652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3105823" y="4198682"/>
            <a:ext cx="0" cy="1794016"/>
          </a:xfrm>
          <a:prstGeom prst="line">
            <a:avLst/>
          </a:prstGeom>
          <a:ln w="19050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3245733" y="5324438"/>
            <a:ext cx="4938712" cy="290286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>
                <a:solidFill>
                  <a:schemeClr val="bg2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3245733" y="5620395"/>
            <a:ext cx="4938712" cy="275543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F68B1F"/>
                </a:solidFill>
              </a:defRPr>
            </a:lvl1pPr>
            <a:lvl2pPr marL="457200" indent="0">
              <a:buNone/>
              <a:defRPr sz="1200">
                <a:solidFill>
                  <a:srgbClr val="F48024"/>
                </a:solidFill>
              </a:defRPr>
            </a:lvl2pPr>
            <a:lvl3pPr marL="914400" indent="0">
              <a:buNone/>
              <a:defRPr sz="1200">
                <a:solidFill>
                  <a:srgbClr val="F48024"/>
                </a:solidFill>
              </a:defRPr>
            </a:lvl3pPr>
            <a:lvl4pPr marL="1371600" indent="0">
              <a:buNone/>
              <a:defRPr sz="1200">
                <a:solidFill>
                  <a:srgbClr val="F48024"/>
                </a:solidFill>
              </a:defRPr>
            </a:lvl4pPr>
            <a:lvl5pPr marL="1828800" indent="0">
              <a:buNone/>
              <a:defRPr sz="1200">
                <a:solidFill>
                  <a:srgbClr val="F48024"/>
                </a:solidFill>
              </a:defRPr>
            </a:lvl5pPr>
          </a:lstStyle>
          <a:p>
            <a:pPr lvl="0"/>
            <a:r>
              <a:rPr lang="en-US" dirty="0"/>
              <a:t>October 1, 2020</a:t>
            </a:r>
          </a:p>
        </p:txBody>
      </p:sp>
    </p:spTree>
    <p:extLst>
      <p:ext uri="{BB962C8B-B14F-4D97-AF65-F5344CB8AC3E}">
        <p14:creationId xmlns:p14="http://schemas.microsoft.com/office/powerpoint/2010/main" val="1244275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Tex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92138" y="1436688"/>
            <a:ext cx="8094662" cy="4370387"/>
          </a:xfrm>
        </p:spPr>
        <p:txBody>
          <a:bodyPr/>
          <a:lstStyle>
            <a:lvl1pPr>
              <a:defRPr sz="240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2000">
                <a:solidFill>
                  <a:schemeClr val="tx2"/>
                </a:solidFill>
              </a:defRPr>
            </a:lvl3pPr>
            <a:lvl4pPr>
              <a:defRPr sz="1800">
                <a:solidFill>
                  <a:schemeClr val="tx2"/>
                </a:solidFill>
              </a:defRPr>
            </a:lvl4pPr>
            <a:lvl5pPr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63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92666" y="1454150"/>
            <a:ext cx="8094134" cy="1143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400">
                <a:solidFill>
                  <a:schemeClr val="tx2"/>
                </a:solidFill>
              </a:defRPr>
            </a:lvl2pPr>
            <a:lvl3pPr marL="91440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3pPr>
            <a:lvl4pPr marL="137160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4pPr>
            <a:lvl5pPr marL="182880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592666" y="2724150"/>
            <a:ext cx="8094134" cy="3005138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rgbClr val="F68B1F"/>
                </a:solidFill>
              </a:defRPr>
            </a:lvl1pPr>
            <a:lvl2pPr marL="344488" indent="-225425">
              <a:buFont typeface="Arial"/>
              <a:buChar char="•"/>
              <a:defRPr sz="1800">
                <a:solidFill>
                  <a:schemeClr val="tx2"/>
                </a:solidFill>
              </a:defRPr>
            </a:lvl2pPr>
            <a:lvl3pPr marL="688975" indent="-227013">
              <a:buFont typeface="Lucida Grande"/>
              <a:buChar char="-"/>
              <a:defRPr sz="1800">
                <a:solidFill>
                  <a:schemeClr val="tx2"/>
                </a:solidFill>
              </a:defRPr>
            </a:lvl3pPr>
            <a:lvl4pPr marL="741363" indent="0">
              <a:buFontTx/>
              <a:buNone/>
              <a:defRPr sz="1800" i="1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587416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51206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592138" y="1533525"/>
            <a:ext cx="8094662" cy="1928813"/>
          </a:xfrm>
        </p:spPr>
        <p:txBody>
          <a:bodyPr>
            <a:noAutofit/>
          </a:bodyPr>
          <a:lstStyle>
            <a:lvl1pPr>
              <a:defRPr sz="1800"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5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592666" y="3636669"/>
            <a:ext cx="8094134" cy="2496961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rgbClr val="F68B1F"/>
                </a:solidFill>
              </a:defRPr>
            </a:lvl1pPr>
            <a:lvl2pPr marL="344488" indent="-225425">
              <a:buFont typeface="Arial"/>
              <a:buChar char="•"/>
              <a:defRPr sz="1800">
                <a:solidFill>
                  <a:schemeClr val="tx2"/>
                </a:solidFill>
              </a:defRPr>
            </a:lvl2pPr>
            <a:lvl3pPr marL="688975" indent="-227013">
              <a:buFont typeface="Lucida Grande"/>
              <a:buChar char="-"/>
              <a:defRPr sz="1800">
                <a:solidFill>
                  <a:schemeClr val="tx2"/>
                </a:solidFill>
              </a:defRPr>
            </a:lvl3pPr>
            <a:lvl4pPr marL="741363" indent="0">
              <a:buFontTx/>
              <a:buNone/>
              <a:defRPr sz="1800" i="1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984992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rgbClr val="F68B1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Autofit/>
          </a:bodyPr>
          <a:lstStyle>
            <a:lvl1pPr marL="231775" indent="-231775">
              <a:defRPr sz="1800"/>
            </a:lvl1pPr>
            <a:lvl2pPr marL="688975" indent="-231775"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rgbClr val="F68B1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Autofit/>
          </a:bodyPr>
          <a:lstStyle>
            <a:lvl1pPr marL="231775" indent="-231775"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8975" indent="-231775"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824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2593" y="1535113"/>
            <a:ext cx="5394207" cy="639762"/>
          </a:xfrm>
        </p:spPr>
        <p:txBody>
          <a:bodyPr anchor="t" anchorCtr="0"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rgbClr val="F68B1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292593" y="2174875"/>
            <a:ext cx="5394208" cy="3951288"/>
          </a:xfrm>
        </p:spPr>
        <p:txBody>
          <a:bodyPr>
            <a:noAutofit/>
          </a:bodyPr>
          <a:lstStyle>
            <a:lvl1pPr marL="346075" indent="-230188"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8975" indent="-231775"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592139" y="1535113"/>
            <a:ext cx="2578158" cy="4591050"/>
          </a:xfrm>
        </p:spPr>
        <p:txBody>
          <a:bodyPr>
            <a:noAutofit/>
          </a:bodyPr>
          <a:lstStyle>
            <a:lvl1pPr marL="344488" indent="-225425">
              <a:defRPr sz="1800"/>
            </a:lvl1pPr>
          </a:lstStyle>
          <a:p>
            <a:r>
              <a:rPr lang="en-US" dirty="0"/>
              <a:t>Click to add photo</a:t>
            </a:r>
          </a:p>
        </p:txBody>
      </p:sp>
    </p:spTree>
    <p:extLst>
      <p:ext uri="{BB962C8B-B14F-4D97-AF65-F5344CB8AC3E}">
        <p14:creationId xmlns:p14="http://schemas.microsoft.com/office/powerpoint/2010/main" val="202529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2666" y="274638"/>
            <a:ext cx="8094133" cy="960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77058" y="275704"/>
            <a:ext cx="0" cy="959662"/>
          </a:xfrm>
          <a:prstGeom prst="line">
            <a:avLst/>
          </a:prstGeom>
          <a:ln w="19050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439316"/>
            <a:ext cx="299283" cy="299283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" y="6222734"/>
            <a:ext cx="9143999" cy="89537"/>
            <a:chOff x="1" y="6276051"/>
            <a:chExt cx="9143999" cy="89537"/>
          </a:xfrm>
        </p:grpSpPr>
        <p:cxnSp>
          <p:nvCxnSpPr>
            <p:cNvPr id="11" name="Straight Connector 10"/>
            <p:cNvCxnSpPr/>
            <p:nvPr/>
          </p:nvCxnSpPr>
          <p:spPr>
            <a:xfrm flipH="1">
              <a:off x="1" y="6365588"/>
              <a:ext cx="8565430" cy="0"/>
            </a:xfrm>
            <a:prstGeom prst="line">
              <a:avLst/>
            </a:prstGeom>
            <a:ln w="12700" cmpd="sng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8565431" y="6276051"/>
              <a:ext cx="95250" cy="89537"/>
            </a:xfrm>
            <a:prstGeom prst="line">
              <a:avLst/>
            </a:prstGeom>
            <a:ln w="12700" cmpd="sng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8660681" y="6276051"/>
              <a:ext cx="81015" cy="89537"/>
            </a:xfrm>
            <a:prstGeom prst="line">
              <a:avLst/>
            </a:prstGeom>
            <a:ln w="12700" cmpd="sng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8741696" y="6365588"/>
              <a:ext cx="402304" cy="0"/>
            </a:xfrm>
            <a:prstGeom prst="line">
              <a:avLst/>
            </a:prstGeom>
            <a:ln w="12700" cmpd="sng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/>
          <p:cNvSpPr txBox="1"/>
          <p:nvPr/>
        </p:nvSpPr>
        <p:spPr>
          <a:xfrm>
            <a:off x="8457258" y="6396942"/>
            <a:ext cx="381000" cy="23083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r"/>
            <a:fld id="{6AFB2962-CD7A-BA4A-83EB-E335D01B9653}" type="slidenum">
              <a:rPr lang="en-US" sz="900" smtClean="0">
                <a:solidFill>
                  <a:schemeClr val="tx2"/>
                </a:solidFill>
              </a:rPr>
              <a:pPr algn="r"/>
              <a:t>‹#›</a:t>
            </a:fld>
            <a:endParaRPr lang="en-US" sz="9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58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6" r:id="rId2"/>
    <p:sldLayoutId id="2147483665" r:id="rId3"/>
    <p:sldLayoutId id="2147483674" r:id="rId4"/>
    <p:sldLayoutId id="2147483660" r:id="rId5"/>
    <p:sldLayoutId id="2147483661" r:id="rId6"/>
    <p:sldLayoutId id="2147483672" r:id="rId7"/>
    <p:sldLayoutId id="2147483653" r:id="rId8"/>
    <p:sldLayoutId id="2147483673" r:id="rId9"/>
    <p:sldLayoutId id="2147483671" r:id="rId10"/>
    <p:sldLayoutId id="2147483668" r:id="rId11"/>
    <p:sldLayoutId id="2147483667" r:id="rId12"/>
    <p:sldLayoutId id="2147483678" r:id="rId13"/>
    <p:sldLayoutId id="2147483676" r:id="rId14"/>
    <p:sldLayoutId id="2147483677" r:id="rId15"/>
    <p:sldLayoutId id="2147483669" r:id="rId16"/>
    <p:sldLayoutId id="2147483675" r:id="rId17"/>
    <p:sldLayoutId id="2147483681" r:id="rId18"/>
    <p:sldLayoutId id="2147483682" r:id="rId19"/>
  </p:sldLayoutIdLst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1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98463" indent="-2794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ECEC4D3-6CBE-AF47-856C-433E5B1DC9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CDAP</a:t>
            </a:r>
            <a:r>
              <a:rPr lang="en-US" dirty="0"/>
              <a:t> and Joint Tour Frequency Models: current and under development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37BCFF-9F2E-7F4C-B598-2D5187E6902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June 9, 2022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0F95DA-6515-F648-A9CE-AAC97323021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ActivitySim Consortium Meeting</a:t>
            </a:r>
          </a:p>
        </p:txBody>
      </p:sp>
    </p:spTree>
    <p:extLst>
      <p:ext uri="{BB962C8B-B14F-4D97-AF65-F5344CB8AC3E}">
        <p14:creationId xmlns:p14="http://schemas.microsoft.com/office/powerpoint/2010/main" val="24853027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27156-2FC4-2367-61B0-956D36A08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Implications for downstream models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30DAB6-58EA-0A28-EA59-E4C76A81A04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Joint tour indicator (0,1) is saved at the household level</a:t>
            </a:r>
          </a:p>
          <a:p>
            <a:r>
              <a:rPr lang="en-US" dirty="0"/>
              <a:t>It can be used as an explanatory variable in the following models</a:t>
            </a:r>
          </a:p>
          <a:p>
            <a:pPr lvl="1"/>
            <a:r>
              <a:rPr lang="en-US" dirty="0"/>
              <a:t>Mandatory tour gen (-)</a:t>
            </a:r>
          </a:p>
          <a:p>
            <a:pPr lvl="1"/>
            <a:r>
              <a:rPr lang="en-US" dirty="0"/>
              <a:t>Mandatory tour scheduling (- duration, - arrival time)</a:t>
            </a:r>
          </a:p>
          <a:p>
            <a:pPr lvl="1"/>
            <a:r>
              <a:rPr lang="en-US" dirty="0"/>
              <a:t>School pickup/</a:t>
            </a:r>
            <a:r>
              <a:rPr lang="en-US" dirty="0" err="1"/>
              <a:t>dropoff</a:t>
            </a:r>
            <a:r>
              <a:rPr lang="en-US" dirty="0"/>
              <a:t> (?)</a:t>
            </a:r>
          </a:p>
          <a:p>
            <a:pPr lvl="1"/>
            <a:r>
              <a:rPr lang="en-US" dirty="0"/>
              <a:t>Joint tour frequency</a:t>
            </a:r>
          </a:p>
          <a:p>
            <a:pPr lvl="2"/>
            <a:r>
              <a:rPr lang="en-US" dirty="0"/>
              <a:t>Only run for households with joint tour indicator equal to 1</a:t>
            </a:r>
          </a:p>
          <a:p>
            <a:pPr lvl="2"/>
            <a:r>
              <a:rPr lang="en-US" dirty="0"/>
              <a:t>No 0-tour alternative</a:t>
            </a:r>
          </a:p>
          <a:p>
            <a:pPr lvl="2"/>
            <a:r>
              <a:rPr lang="en-US" dirty="0"/>
              <a:t>Or make 0-tour default choice for </a:t>
            </a:r>
            <a:r>
              <a:rPr lang="en-US" dirty="0" err="1"/>
              <a:t>JTI</a:t>
            </a:r>
            <a:r>
              <a:rPr lang="en-US" dirty="0"/>
              <a:t>==0, and unavailable if </a:t>
            </a:r>
            <a:r>
              <a:rPr lang="en-US" dirty="0" err="1"/>
              <a:t>JTI</a:t>
            </a:r>
            <a:r>
              <a:rPr lang="en-US" dirty="0"/>
              <a:t>==1</a:t>
            </a:r>
          </a:p>
        </p:txBody>
      </p:sp>
    </p:spTree>
    <p:extLst>
      <p:ext uri="{BB962C8B-B14F-4D97-AF65-F5344CB8AC3E}">
        <p14:creationId xmlns:p14="http://schemas.microsoft.com/office/powerpoint/2010/main" val="26776709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DE567F-CD00-A83E-98C5-AD0037926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Joint Tour Frequency, Composition, Participation (current model)</a:t>
            </a:r>
            <a:br>
              <a:rPr lang="en-US" sz="28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en-US" dirty="0"/>
          </a:p>
        </p:txBody>
      </p:sp>
      <p:pic>
        <p:nvPicPr>
          <p:cNvPr id="1026" name="Picture 512">
            <a:extLst>
              <a:ext uri="{FF2B5EF4-FFF2-40B4-BE49-F238E27FC236}">
                <a16:creationId xmlns:a16="http://schemas.microsoft.com/office/drawing/2014/main" id="{D0B0B5B4-2C8A-E2A8-AD7F-659E8B89DD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822" y="1235366"/>
            <a:ext cx="5253179" cy="3890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AE54C31-024C-6769-EA73-5EFD3F34EBC9}"/>
              </a:ext>
            </a:extLst>
          </p:cNvPr>
          <p:cNvSpPr txBox="1"/>
          <p:nvPr/>
        </p:nvSpPr>
        <p:spPr>
          <a:xfrm>
            <a:off x="332509" y="1969654"/>
            <a:ext cx="255711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Sequential: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pPr marL="342900" indent="-342900">
              <a:buAutoNum type="arabicPeriod"/>
            </a:pPr>
            <a:r>
              <a:rPr lang="en-US" dirty="0">
                <a:solidFill>
                  <a:schemeClr val="tx2"/>
                </a:solidFill>
              </a:rPr>
              <a:t>Generate joint tours</a:t>
            </a:r>
          </a:p>
          <a:p>
            <a:pPr marL="342900" indent="-342900">
              <a:buAutoNum type="arabicPeriod"/>
            </a:pPr>
            <a:r>
              <a:rPr lang="en-US" dirty="0">
                <a:solidFill>
                  <a:schemeClr val="tx2"/>
                </a:solidFill>
              </a:rPr>
              <a:t>Model composition</a:t>
            </a:r>
          </a:p>
          <a:p>
            <a:pPr marL="342900" indent="-342900">
              <a:buAutoNum type="arabicPeriod"/>
            </a:pPr>
            <a:r>
              <a:rPr lang="en-US" dirty="0">
                <a:solidFill>
                  <a:schemeClr val="tx2"/>
                </a:solidFill>
              </a:rPr>
              <a:t>Participation</a:t>
            </a:r>
          </a:p>
        </p:txBody>
      </p:sp>
    </p:spTree>
    <p:extLst>
      <p:ext uri="{BB962C8B-B14F-4D97-AF65-F5344CB8AC3E}">
        <p14:creationId xmlns:p14="http://schemas.microsoft.com/office/powerpoint/2010/main" val="18104022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76400"/>
            <a:ext cx="8740630" cy="463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43620" y="274638"/>
            <a:ext cx="8547980" cy="86836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ts val="3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Joint Tour Frequency, Composition, Participation (under development)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" y="1295400"/>
            <a:ext cx="4162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 households with 1+ joint tours (CDAP):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8C5FF35-3241-3F0F-77B5-4FCC6BDFE06B}"/>
              </a:ext>
            </a:extLst>
          </p:cNvPr>
          <p:cNvSpPr txBox="1"/>
          <p:nvPr/>
        </p:nvSpPr>
        <p:spPr>
          <a:xfrm>
            <a:off x="6262255" y="5096798"/>
            <a:ext cx="2729345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Tour generation and composition is simultaneous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Participation still sequential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Joint Tour Frequency, Composition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4657" y="1257137"/>
            <a:ext cx="7382692" cy="4678363"/>
          </a:xfrm>
        </p:spPr>
        <p:txBody>
          <a:bodyPr/>
          <a:lstStyle/>
          <a:p>
            <a:r>
              <a:rPr lang="en-US" sz="2400" dirty="0"/>
              <a:t>Number of joint tours for household (0, 1, 2)</a:t>
            </a:r>
          </a:p>
          <a:p>
            <a:r>
              <a:rPr lang="en-US" sz="2400" dirty="0"/>
              <a:t>Composition of joint tours (adults, children, mixed)</a:t>
            </a:r>
          </a:p>
          <a:p>
            <a:r>
              <a:rPr lang="en-US" sz="2400" dirty="0"/>
              <a:t>Person level participation in joint tour</a:t>
            </a:r>
          </a:p>
          <a:p>
            <a:r>
              <a:rPr lang="en-US" sz="2400" dirty="0"/>
              <a:t>Explanatory variables</a:t>
            </a:r>
          </a:p>
          <a:p>
            <a:pPr lvl="1"/>
            <a:r>
              <a:rPr lang="en-US" sz="2000" dirty="0"/>
              <a:t>Household attributes</a:t>
            </a:r>
          </a:p>
          <a:p>
            <a:pPr lvl="1"/>
            <a:r>
              <a:rPr lang="en-US" sz="2000" dirty="0"/>
              <a:t>Accessibilities (mandatory mc </a:t>
            </a:r>
            <a:r>
              <a:rPr lang="en-US" sz="2000" dirty="0" err="1"/>
              <a:t>logsums</a:t>
            </a:r>
            <a:r>
              <a:rPr lang="en-US" sz="2000" dirty="0"/>
              <a:t>, non-mandatory dc </a:t>
            </a:r>
            <a:r>
              <a:rPr lang="en-US" sz="2000" dirty="0" err="1"/>
              <a:t>logsums</a:t>
            </a:r>
            <a:r>
              <a:rPr lang="en-US" sz="2000" dirty="0"/>
              <a:t>)</a:t>
            </a:r>
          </a:p>
          <a:p>
            <a:pPr lvl="1"/>
            <a:r>
              <a:rPr lang="en-US" sz="2000" dirty="0"/>
              <a:t>Maximum </a:t>
            </a:r>
            <a:r>
              <a:rPr lang="en-US" sz="2000" i="1" dirty="0"/>
              <a:t>residual time window </a:t>
            </a:r>
            <a:r>
              <a:rPr lang="en-US" sz="2000" dirty="0"/>
              <a:t>overlaps</a:t>
            </a:r>
          </a:p>
          <a:p>
            <a:endParaRPr lang="en-US" sz="28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marL="919163" lvl="2" indent="-173038">
              <a:buNone/>
            </a:pPr>
            <a:endParaRPr lang="en-US" dirty="0"/>
          </a:p>
          <a:p>
            <a:endParaRPr lang="en-US" sz="2800" dirty="0"/>
          </a:p>
          <a:p>
            <a:pPr lvl="1"/>
            <a:endParaRPr lang="en-US" sz="2400" dirty="0"/>
          </a:p>
          <a:p>
            <a:endParaRPr lang="en-US"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286000" y="274638"/>
            <a:ext cx="6705600" cy="86836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ts val="3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Participation Logic</a:t>
            </a: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57909" y="1226128"/>
            <a:ext cx="6553200" cy="4803775"/>
          </a:xfrm>
          <a:prstGeom prst="rect">
            <a:avLst/>
          </a:prstGeom>
          <a:noFill/>
          <a:ln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A85FFEC-B42C-BFD1-165B-99F2226AB944}"/>
              </a:ext>
            </a:extLst>
          </p:cNvPr>
          <p:cNvSpPr txBox="1"/>
          <p:nvPr/>
        </p:nvSpPr>
        <p:spPr>
          <a:xfrm>
            <a:off x="5542367" y="1674840"/>
            <a:ext cx="324372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This model is computationally naïve and hard to calibrate to observed party size.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We have been discussing structural improvements but nothing has been decided yet.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50C99-8CB3-4456-A6BE-E9D8B904C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Questions/Discussion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BFC2EC-7750-485B-B820-96EF51C37BC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Yellow question mark">
            <a:extLst>
              <a:ext uri="{FF2B5EF4-FFF2-40B4-BE49-F238E27FC236}">
                <a16:creationId xmlns:a16="http://schemas.microsoft.com/office/drawing/2014/main" id="{E76C5BDC-5F29-4311-AF08-5B92286AEE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090469"/>
            <a:ext cx="8469745" cy="5081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1922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21427C5-1C23-8C44-8A34-1EF2EFD5A6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Joel Freedman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120BE7-0C94-E34D-9495-7C6A4B6BF24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Senior Director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207EA1-3BB8-EF48-BF30-42717502519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Joel.Freedman@rsginc.com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B7FC37-5764-1348-A956-863B5085AC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28EC65F-F209-904B-88D3-E9B7A21C112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9065B39-8CF5-2549-AF26-273893B2EF3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780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07313" y="1141124"/>
            <a:ext cx="8094662" cy="4370387"/>
          </a:xfrm>
        </p:spPr>
        <p:txBody>
          <a:bodyPr/>
          <a:lstStyle/>
          <a:p>
            <a:r>
              <a:rPr lang="en-US" dirty="0"/>
              <a:t>The current ActivitySim models generate joint tours after mandatory tours have been generated and scheduled.</a:t>
            </a:r>
          </a:p>
          <a:p>
            <a:r>
              <a:rPr lang="en-US" dirty="0"/>
              <a:t>Analysis of model results indicate that this can be a problem</a:t>
            </a:r>
          </a:p>
          <a:p>
            <a:pPr lvl="1"/>
            <a:r>
              <a:rPr lang="en-US" dirty="0"/>
              <a:t>joint tours tend to be scheduled later in the day due to model structure, compared to observed data</a:t>
            </a:r>
          </a:p>
          <a:p>
            <a:r>
              <a:rPr lang="en-US" dirty="0"/>
              <a:t>Starting with SANDAG (later transferred to MTC, Oregon DOT, </a:t>
            </a:r>
            <a:r>
              <a:rPr lang="en-US" dirty="0" err="1"/>
              <a:t>SERPM</a:t>
            </a:r>
            <a:r>
              <a:rPr lang="en-US" dirty="0"/>
              <a:t>) a joint tour frequency indicator was added to the coordinated daily activity pattern model</a:t>
            </a:r>
          </a:p>
          <a:p>
            <a:r>
              <a:rPr lang="en-US" dirty="0"/>
              <a:t>This had implications for the joint tour frequency model, which was also restructured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097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7659D91-4576-49BA-AB80-2CCB7B4DB8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183" y="0"/>
            <a:ext cx="69736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671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303" y="228600"/>
            <a:ext cx="8734697" cy="609600"/>
          </a:xfrm>
        </p:spPr>
        <p:txBody>
          <a:bodyPr>
            <a:noAutofit/>
          </a:bodyPr>
          <a:lstStyle/>
          <a:p>
            <a:r>
              <a:rPr lang="en-US" i="1" dirty="0"/>
              <a:t>Coordinated</a:t>
            </a:r>
            <a:r>
              <a:rPr lang="en-US" dirty="0"/>
              <a:t> Daily Activity Pattern Model (current model)</a:t>
            </a: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2529" name="Object 1"/>
          <p:cNvGraphicFramePr>
            <a:graphicFrameLocks noChangeAspect="1"/>
          </p:cNvGraphicFramePr>
          <p:nvPr/>
        </p:nvGraphicFramePr>
        <p:xfrm>
          <a:off x="1371600" y="914400"/>
          <a:ext cx="7133775" cy="439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5321187" imgH="3283193" progId="Visio.Drawing.11">
                  <p:embed/>
                </p:oleObj>
              </mc:Choice>
              <mc:Fallback>
                <p:oleObj name="Visio" r:id="rId2" imgW="5321187" imgH="3283193" progId="Visio.Drawing.11">
                  <p:embed/>
                  <p:pic>
                    <p:nvPicPr>
                      <p:cNvPr id="22529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914400"/>
                        <a:ext cx="7133775" cy="4391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09600" y="3124200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Person 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9600" y="3886200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Person 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9600" y="4572000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Person 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90600" y="5257800"/>
            <a:ext cx="6692858" cy="1195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/>
              <a:t>M: Mandatory – At least 1 mandatory tour</a:t>
            </a:r>
          </a:p>
          <a:p>
            <a:pPr>
              <a:lnSpc>
                <a:spcPct val="150000"/>
              </a:lnSpc>
            </a:pPr>
            <a:r>
              <a:rPr lang="en-US" sz="1600" dirty="0"/>
              <a:t>N: Non-Mandatory – No mandatory tours, at least 1 non-mandatory tour</a:t>
            </a:r>
          </a:p>
          <a:p>
            <a:pPr>
              <a:lnSpc>
                <a:spcPct val="150000"/>
              </a:lnSpc>
            </a:pPr>
            <a:r>
              <a:rPr lang="en-US" sz="1600" dirty="0"/>
              <a:t>H: Home – No travel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9600" y="2057400"/>
            <a:ext cx="28857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3-person household example: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Utility Formation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219200"/>
            <a:ext cx="8001000" cy="46783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800" dirty="0"/>
              <a:t>Individual Component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Person &amp; commuting attributes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HH income &amp; car ownership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Zone area type and/or accessibility 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Pair-wise components 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8x8 person-type interactions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Three-way components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8x8x8 person-type interactions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Four-way and five-way components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Household size constants</a:t>
            </a:r>
            <a:endParaRPr lang="en-US" sz="1600" dirty="0"/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Utility Formation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1295400"/>
            <a:ext cx="838200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Example: utility for both members of a two-person household to choose a non-mandatory pattern:</a:t>
            </a:r>
          </a:p>
          <a:p>
            <a:endParaRPr lang="en-US" sz="2000" dirty="0"/>
          </a:p>
          <a:p>
            <a:pPr>
              <a:buNone/>
            </a:pPr>
            <a:r>
              <a:rPr lang="en-US" sz="2000" dirty="0"/>
              <a:t>U</a:t>
            </a:r>
            <a:r>
              <a:rPr lang="en-US" sz="2000" baseline="-25000" dirty="0"/>
              <a:t>NN</a:t>
            </a:r>
            <a:r>
              <a:rPr lang="en-US" sz="2000" dirty="0"/>
              <a:t> = U</a:t>
            </a:r>
            <a:r>
              <a:rPr lang="en-US" sz="2000" baseline="30000" dirty="0"/>
              <a:t>1</a:t>
            </a:r>
            <a:r>
              <a:rPr lang="en-US" sz="2000" baseline="-25000" dirty="0"/>
              <a:t>N</a:t>
            </a:r>
            <a:r>
              <a:rPr lang="en-US" sz="2000" dirty="0"/>
              <a:t> + U</a:t>
            </a:r>
            <a:r>
              <a:rPr lang="en-US" sz="2000" baseline="30000" dirty="0"/>
              <a:t>2</a:t>
            </a:r>
            <a:r>
              <a:rPr lang="en-US" sz="2000" baseline="-25000" dirty="0"/>
              <a:t>N</a:t>
            </a:r>
            <a:r>
              <a:rPr lang="en-US" sz="2000" dirty="0"/>
              <a:t> + U</a:t>
            </a:r>
            <a:r>
              <a:rPr lang="en-US" sz="2000" baseline="30000" dirty="0"/>
              <a:t>12</a:t>
            </a:r>
            <a:r>
              <a:rPr lang="en-US" sz="2000" baseline="-25000" dirty="0"/>
              <a:t>N</a:t>
            </a:r>
            <a:endParaRPr lang="en-US" sz="2000" dirty="0"/>
          </a:p>
          <a:p>
            <a:pPr>
              <a:buNone/>
            </a:pPr>
            <a:endParaRPr lang="en-US" sz="2000" dirty="0"/>
          </a:p>
          <a:p>
            <a:pPr>
              <a:buNone/>
            </a:pPr>
            <a:r>
              <a:rPr lang="en-US" sz="2000" dirty="0"/>
              <a:t>Where:</a:t>
            </a:r>
          </a:p>
          <a:p>
            <a:r>
              <a:rPr lang="en-US" sz="2000" dirty="0"/>
              <a:t>U</a:t>
            </a:r>
            <a:r>
              <a:rPr lang="en-US" sz="2000" baseline="-25000" dirty="0"/>
              <a:t>NN</a:t>
            </a:r>
            <a:r>
              <a:rPr lang="en-US" sz="2000" dirty="0"/>
              <a:t>  is the utility for person 1 to choose a non-mandatory pattern and for person 2 to choose a non-mandatory pattern</a:t>
            </a:r>
          </a:p>
          <a:p>
            <a:r>
              <a:rPr lang="en-US" sz="2000" dirty="0"/>
              <a:t>U</a:t>
            </a:r>
            <a:r>
              <a:rPr lang="en-US" sz="2000" baseline="30000" dirty="0"/>
              <a:t>1</a:t>
            </a:r>
            <a:r>
              <a:rPr lang="en-US" sz="2000" baseline="-25000" dirty="0"/>
              <a:t>N </a:t>
            </a:r>
            <a:r>
              <a:rPr lang="en-US" sz="2000" dirty="0"/>
              <a:t>is the utility for person 1 to choose a non-mandatory pattern </a:t>
            </a:r>
          </a:p>
          <a:p>
            <a:r>
              <a:rPr lang="en-US" sz="2000" dirty="0"/>
              <a:t>U</a:t>
            </a:r>
            <a:r>
              <a:rPr lang="en-US" sz="2000" baseline="30000" dirty="0"/>
              <a:t>2</a:t>
            </a:r>
            <a:r>
              <a:rPr lang="en-US" sz="2000" baseline="-25000" dirty="0"/>
              <a:t>N </a:t>
            </a:r>
            <a:r>
              <a:rPr lang="en-US" sz="2000" dirty="0"/>
              <a:t>is the utility for person 2 to choose a non-mandatory pattern </a:t>
            </a:r>
          </a:p>
          <a:p>
            <a:r>
              <a:rPr lang="en-US" sz="2000" dirty="0"/>
              <a:t>U</a:t>
            </a:r>
            <a:r>
              <a:rPr lang="en-US" sz="2000" baseline="30000" dirty="0"/>
              <a:t>12</a:t>
            </a:r>
            <a:r>
              <a:rPr lang="en-US" sz="2000" baseline="-25000" dirty="0"/>
              <a:t>N </a:t>
            </a:r>
            <a:r>
              <a:rPr lang="en-US" sz="2000" dirty="0"/>
              <a:t>is the interaction term for both person 1 and person 2 to choose a non-mandatory pattern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933" y="64704"/>
            <a:ext cx="8094133" cy="960728"/>
          </a:xfrm>
        </p:spPr>
        <p:txBody>
          <a:bodyPr/>
          <a:lstStyle/>
          <a:p>
            <a:r>
              <a:rPr lang="en-US" i="1" dirty="0"/>
              <a:t>Coordinated</a:t>
            </a:r>
            <a:r>
              <a:rPr lang="en-US" dirty="0"/>
              <a:t> Daily Activity Pattern Model (under development)</a:t>
            </a:r>
          </a:p>
        </p:txBody>
      </p:sp>
      <p:graphicFrame>
        <p:nvGraphicFramePr>
          <p:cNvPr id="4" name="Object 1"/>
          <p:cNvGraphicFramePr>
            <a:graphicFrameLocks noChangeAspect="1"/>
          </p:cNvGraphicFramePr>
          <p:nvPr/>
        </p:nvGraphicFramePr>
        <p:xfrm>
          <a:off x="1371600" y="685800"/>
          <a:ext cx="7133775" cy="439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5321187" imgH="3283193" progId="Visio.Drawing.11">
                  <p:embed/>
                </p:oleObj>
              </mc:Choice>
              <mc:Fallback>
                <p:oleObj name="Visio" r:id="rId2" imgW="5321187" imgH="3283193" progId="Visio.Drawing.11">
                  <p:embed/>
                  <p:pic>
                    <p:nvPicPr>
                      <p:cNvPr id="4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685800"/>
                        <a:ext cx="7133775" cy="4391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09600" y="2895600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Person 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600" y="3657600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Person 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600" y="4343400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Person 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9600" y="1828800"/>
            <a:ext cx="28857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3-person household example:</a:t>
            </a:r>
          </a:p>
        </p:txBody>
      </p:sp>
      <p:sp>
        <p:nvSpPr>
          <p:cNvPr id="10" name="Right Brace 9"/>
          <p:cNvSpPr/>
          <p:nvPr/>
        </p:nvSpPr>
        <p:spPr>
          <a:xfrm rot="5400000">
            <a:off x="2609850" y="4248150"/>
            <a:ext cx="228600" cy="17907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733800" y="6096000"/>
            <a:ext cx="9144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0 Joint Tours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029200" y="6096000"/>
            <a:ext cx="9144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1+ Joint Tours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419600" y="5562600"/>
            <a:ext cx="8382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Choice</a:t>
            </a:r>
          </a:p>
        </p:txBody>
      </p:sp>
      <p:cxnSp>
        <p:nvCxnSpPr>
          <p:cNvPr id="17" name="Elbow Connector 16"/>
          <p:cNvCxnSpPr>
            <a:stCxn id="15" idx="2"/>
            <a:endCxn id="12" idx="0"/>
          </p:cNvCxnSpPr>
          <p:nvPr/>
        </p:nvCxnSpPr>
        <p:spPr>
          <a:xfrm rot="5400000">
            <a:off x="4438650" y="5695950"/>
            <a:ext cx="152400" cy="6477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>
            <a:stCxn id="15" idx="2"/>
            <a:endCxn id="13" idx="0"/>
          </p:cNvCxnSpPr>
          <p:nvPr/>
        </p:nvCxnSpPr>
        <p:spPr>
          <a:xfrm rot="16200000" flipH="1">
            <a:off x="5086350" y="5695950"/>
            <a:ext cx="152400" cy="6477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ight Brace 23"/>
          <p:cNvSpPr/>
          <p:nvPr/>
        </p:nvSpPr>
        <p:spPr>
          <a:xfrm rot="5400000">
            <a:off x="4743450" y="4248150"/>
            <a:ext cx="228600" cy="17907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Brace 24"/>
          <p:cNvSpPr/>
          <p:nvPr/>
        </p:nvSpPr>
        <p:spPr>
          <a:xfrm rot="5400000">
            <a:off x="6115050" y="4933950"/>
            <a:ext cx="228600" cy="4191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Brace 25"/>
          <p:cNvSpPr/>
          <p:nvPr/>
        </p:nvSpPr>
        <p:spPr>
          <a:xfrm rot="5400000">
            <a:off x="6800850" y="4933950"/>
            <a:ext cx="228600" cy="4191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3581400" y="4953000"/>
            <a:ext cx="304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715000" y="4953000"/>
            <a:ext cx="304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400800" y="4953000"/>
            <a:ext cx="304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162800" y="4953000"/>
            <a:ext cx="304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391400" y="4953000"/>
            <a:ext cx="304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620000" y="4953000"/>
            <a:ext cx="304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848600" y="4953000"/>
            <a:ext cx="304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47" name="Right Brace 46"/>
          <p:cNvSpPr/>
          <p:nvPr/>
        </p:nvSpPr>
        <p:spPr>
          <a:xfrm rot="5400000">
            <a:off x="4743450" y="3105150"/>
            <a:ext cx="228600" cy="45339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2057400" y="5943600"/>
            <a:ext cx="12202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Household: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D9A481-4A81-4A15-889A-BC12BF8E00A7}"/>
              </a:ext>
            </a:extLst>
          </p:cNvPr>
          <p:cNvSpPr txBox="1"/>
          <p:nvPr/>
        </p:nvSpPr>
        <p:spPr>
          <a:xfrm>
            <a:off x="6438900" y="5743545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Note: New!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Potential Enhancement - Joint Tour Indicator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399" y="1235366"/>
            <a:ext cx="7772400" cy="4678363"/>
          </a:xfrm>
        </p:spPr>
        <p:txBody>
          <a:bodyPr/>
          <a:lstStyle/>
          <a:p>
            <a:r>
              <a:rPr lang="en-US" sz="2000" dirty="0"/>
              <a:t>Any choice where 2 or more household members are active on the simulation day (M or N pattern) is split into two choices:</a:t>
            </a:r>
          </a:p>
          <a:p>
            <a:pPr lvl="1"/>
            <a:r>
              <a:rPr lang="en-US" sz="1800" dirty="0"/>
              <a:t>No joint travel</a:t>
            </a:r>
          </a:p>
          <a:p>
            <a:pPr lvl="1"/>
            <a:r>
              <a:rPr lang="en-US" sz="1800" dirty="0"/>
              <a:t>1 or more joint tours</a:t>
            </a:r>
          </a:p>
          <a:p>
            <a:r>
              <a:rPr lang="en-US" sz="2000" dirty="0"/>
              <a:t>An indicator at the household level</a:t>
            </a:r>
          </a:p>
          <a:p>
            <a:pPr lvl="1"/>
            <a:r>
              <a:rPr lang="en-US" sz="1600" dirty="0"/>
              <a:t>Does not predict who participates</a:t>
            </a:r>
          </a:p>
          <a:p>
            <a:r>
              <a:rPr lang="en-US" sz="2000" dirty="0"/>
              <a:t>Used as an explanatory variable in mandatory tour frequency and scheduling models</a:t>
            </a:r>
          </a:p>
          <a:p>
            <a:r>
              <a:rPr lang="en-US" sz="2000" dirty="0"/>
              <a:t>Joint tours only generated for households who choose to generate joint travel in CDAP model</a:t>
            </a:r>
          </a:p>
          <a:p>
            <a:r>
              <a:rPr lang="en-US" sz="2000" dirty="0"/>
              <a:t>Why?</a:t>
            </a:r>
          </a:p>
          <a:p>
            <a:pPr lvl="1"/>
            <a:r>
              <a:rPr lang="en-US" sz="1800" dirty="0"/>
              <a:t> Workers often leave work early if they know they have household travel scheduled for later in the day</a:t>
            </a:r>
          </a:p>
          <a:p>
            <a:pPr lvl="1"/>
            <a:r>
              <a:rPr lang="en-US" sz="1800" dirty="0"/>
              <a:t>Assumption: Joint travel episodes tend to be planned and influence scheduling of mandatory travel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528D8-9807-0ECE-5EA2-0CD966ED5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Utility formation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CE2609-828D-DAC4-EB12-07D7CD3753F5}"/>
              </a:ext>
            </a:extLst>
          </p:cNvPr>
          <p:cNvSpPr txBox="1"/>
          <p:nvPr/>
        </p:nvSpPr>
        <p:spPr>
          <a:xfrm>
            <a:off x="1050636" y="1528679"/>
            <a:ext cx="45766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800" dirty="0" err="1"/>
              <a:t>U</a:t>
            </a:r>
            <a:r>
              <a:rPr lang="en-US" sz="1800" baseline="-25000" dirty="0" err="1"/>
              <a:t>NN,J</a:t>
            </a:r>
            <a:r>
              <a:rPr lang="en-US" sz="1800" dirty="0"/>
              <a:t> = U</a:t>
            </a:r>
            <a:r>
              <a:rPr lang="en-US" sz="1800" baseline="30000" dirty="0"/>
              <a:t>1</a:t>
            </a:r>
            <a:r>
              <a:rPr lang="en-US" sz="1800" baseline="-25000" dirty="0"/>
              <a:t>N</a:t>
            </a:r>
            <a:r>
              <a:rPr lang="en-US" sz="1800" dirty="0"/>
              <a:t> + U</a:t>
            </a:r>
            <a:r>
              <a:rPr lang="en-US" sz="1800" baseline="30000" dirty="0"/>
              <a:t>2</a:t>
            </a:r>
            <a:r>
              <a:rPr lang="en-US" sz="1800" baseline="-25000" dirty="0"/>
              <a:t>N</a:t>
            </a:r>
            <a:r>
              <a:rPr lang="en-US" sz="1800" dirty="0"/>
              <a:t> + U</a:t>
            </a:r>
            <a:r>
              <a:rPr lang="en-US" sz="1800" baseline="30000" dirty="0"/>
              <a:t>12</a:t>
            </a:r>
            <a:r>
              <a:rPr lang="en-US" sz="1800" baseline="-25000" dirty="0"/>
              <a:t>N </a:t>
            </a:r>
            <a:r>
              <a:rPr lang="en-US" sz="1800" dirty="0"/>
              <a:t>+ U</a:t>
            </a:r>
            <a:r>
              <a:rPr lang="en-US" sz="1800" baseline="-25000" dirty="0"/>
              <a:t>J</a:t>
            </a:r>
            <a:endParaRPr lang="en-US" sz="1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04B3E7-D9DE-0EFD-98AC-EDE9F9DD5A6F}"/>
              </a:ext>
            </a:extLst>
          </p:cNvPr>
          <p:cNvSpPr txBox="1"/>
          <p:nvPr/>
        </p:nvSpPr>
        <p:spPr>
          <a:xfrm>
            <a:off x="592666" y="2212308"/>
            <a:ext cx="7535334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800" dirty="0"/>
              <a:t>Where:</a:t>
            </a:r>
          </a:p>
          <a:p>
            <a:r>
              <a:rPr lang="en-US" sz="1800" dirty="0" err="1"/>
              <a:t>U</a:t>
            </a:r>
            <a:r>
              <a:rPr lang="en-US" sz="1800" baseline="-25000" dirty="0" err="1"/>
              <a:t>NN,J</a:t>
            </a:r>
            <a:r>
              <a:rPr lang="en-US" sz="1800" dirty="0"/>
              <a:t>  is the utility for person 1 to choose a non-mandatory pattern and for person 2 to choose a non-mandatory pattern, and for a joint tour to be generated at the household level</a:t>
            </a:r>
          </a:p>
          <a:p>
            <a:endParaRPr lang="en-US" dirty="0"/>
          </a:p>
          <a:p>
            <a:r>
              <a:rPr lang="en-US" sz="1800" dirty="0"/>
              <a:t>U</a:t>
            </a:r>
            <a:r>
              <a:rPr lang="en-US" sz="1800" baseline="-25000" dirty="0"/>
              <a:t> J </a:t>
            </a:r>
            <a:r>
              <a:rPr lang="en-US" sz="1800" dirty="0"/>
              <a:t>is the utility for a tour to be generated at the household level, which is a function of: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Household variables (Income, number of autos, household size, household accessibility)</a:t>
            </a:r>
          </a:p>
          <a:p>
            <a:pPr lvl="1"/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Person-type and day-pattern interaction terms. For example, the number of adults who have a non-mandatory pattern adds positive utility, while negative utility is added if all adults are at home	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916528210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 Presentation">
  <a:themeElements>
    <a:clrScheme name="RSG">
      <a:dk1>
        <a:srgbClr val="48484A"/>
      </a:dk1>
      <a:lt1>
        <a:sysClr val="window" lastClr="FFFFFF"/>
      </a:lt1>
      <a:dk2>
        <a:srgbClr val="262626"/>
      </a:dk2>
      <a:lt2>
        <a:srgbClr val="F68B1F"/>
      </a:lt2>
      <a:accent1>
        <a:srgbClr val="006FA1"/>
      </a:accent1>
      <a:accent2>
        <a:srgbClr val="75BEE9"/>
      </a:accent2>
      <a:accent3>
        <a:srgbClr val="63AF5E"/>
      </a:accent3>
      <a:accent4>
        <a:srgbClr val="FFC20E"/>
      </a:accent4>
      <a:accent5>
        <a:srgbClr val="524D85"/>
      </a:accent5>
      <a:accent6>
        <a:srgbClr val="BA1222"/>
      </a:accent6>
      <a:hlink>
        <a:srgbClr val="0000FF"/>
      </a:hlink>
      <a:folHlink>
        <a:srgbClr val="B1B3B5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err="1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RSG PPT Template.potx" id="{A0528EC9-2258-4581-B058-A68B49F49A43}" vid="{F31A000E-1271-497E-938C-E6540C2F57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983192E243B06448FAEAAC77255F256" ma:contentTypeVersion="14" ma:contentTypeDescription="Create a new document." ma:contentTypeScope="" ma:versionID="3c89457d14386a6aa7facf69c4262d39">
  <xsd:schema xmlns:xsd="http://www.w3.org/2001/XMLSchema" xmlns:xs="http://www.w3.org/2001/XMLSchema" xmlns:p="http://schemas.microsoft.com/office/2006/metadata/properties" xmlns:ns1="http://schemas.microsoft.com/sharepoint/v3" xmlns:ns2="3b0b7883-d909-4fd3-9b55-7b9eba4e8fcf" xmlns:ns3="c668f435-839b-411d-a3d8-c3f5a3c01a6c" targetNamespace="http://schemas.microsoft.com/office/2006/metadata/properties" ma:root="true" ma:fieldsID="c6468932c30ca8b5b1c781f3fb29e31b" ns1:_="" ns2:_="" ns3:_="">
    <xsd:import namespace="http://schemas.microsoft.com/sharepoint/v3"/>
    <xsd:import namespace="3b0b7883-d909-4fd3-9b55-7b9eba4e8fcf"/>
    <xsd:import namespace="c668f435-839b-411d-a3d8-c3f5a3c01a6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0b7883-d909-4fd3-9b55-7b9eba4e8fc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68f435-839b-411d-a3d8-c3f5a3c01a6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FBD64A70-4162-4898-AEE9-B7A7319F512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b0b7883-d909-4fd3-9b55-7b9eba4e8fcf"/>
    <ds:schemaRef ds:uri="c668f435-839b-411d-a3d8-c3f5a3c01a6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23E702B-A4A8-49D1-8100-74D24C5D8E8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AB548D2-16E5-4D59-9228-B99A31CAF826}">
  <ds:schemaRefs>
    <ds:schemaRef ds:uri="http://purl.org/dc/elements/1.1/"/>
    <ds:schemaRef ds:uri="http://schemas.microsoft.com/office/infopath/2007/PartnerControls"/>
    <ds:schemaRef ds:uri="http://purl.org/dc/terms/"/>
    <ds:schemaRef ds:uri="http://purl.org/dc/dcmitype/"/>
    <ds:schemaRef ds:uri="3b0b7883-d909-4fd3-9b55-7b9eba4e8fcf"/>
    <ds:schemaRef ds:uri="http://schemas.microsoft.com/office/2006/documentManagement/types"/>
    <ds:schemaRef ds:uri="http://schemas.microsoft.com/sharepoint/v3"/>
    <ds:schemaRef ds:uri="http://schemas.openxmlformats.org/package/2006/metadata/core-properties"/>
    <ds:schemaRef ds:uri="c668f435-839b-411d-a3d8-c3f5a3c01a6c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RSG PPT Template</Template>
  <TotalTime>501</TotalTime>
  <Words>855</Words>
  <Application>Microsoft Office PowerPoint</Application>
  <PresentationFormat>On-screen Show (4:3)</PresentationFormat>
  <Paragraphs>119</Paragraphs>
  <Slides>16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Lucida Grande</vt:lpstr>
      <vt:lpstr>PowerPoint Presentation</vt:lpstr>
      <vt:lpstr>Visio</vt:lpstr>
      <vt:lpstr>PowerPoint Presentation</vt:lpstr>
      <vt:lpstr>Introduction</vt:lpstr>
      <vt:lpstr>PowerPoint Presentation</vt:lpstr>
      <vt:lpstr>Coordinated Daily Activity Pattern Model (current model)</vt:lpstr>
      <vt:lpstr>Utility Formation</vt:lpstr>
      <vt:lpstr>Utility Formation</vt:lpstr>
      <vt:lpstr>Coordinated Daily Activity Pattern Model (under development)</vt:lpstr>
      <vt:lpstr>Potential Enhancement - Joint Tour Indicator</vt:lpstr>
      <vt:lpstr>Utility formation</vt:lpstr>
      <vt:lpstr>Implications for downstream models</vt:lpstr>
      <vt:lpstr>Joint Tour Frequency, Composition, Participation (current model) </vt:lpstr>
      <vt:lpstr>PowerPoint Presentation</vt:lpstr>
      <vt:lpstr>Joint Tour Frequency, Composition </vt:lpstr>
      <vt:lpstr>PowerPoint Presentation</vt:lpstr>
      <vt:lpstr>Questions/Discussion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Joel Freedman</dc:creator>
  <cp:lastModifiedBy>Joel Freedman</cp:lastModifiedBy>
  <cp:revision>14</cp:revision>
  <dcterms:created xsi:type="dcterms:W3CDTF">2022-03-07T02:31:44Z</dcterms:created>
  <dcterms:modified xsi:type="dcterms:W3CDTF">2022-06-08T23:28:12Z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0x010100F983192E243B06448FAEAAC77255F256</vt:lpwstr>
  </property>
</Properties>
</file>