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3471"/>
  </p:normalViewPr>
  <p:slideViewPr>
    <p:cSldViewPr snapToGrid="0" snapToObjects="1">
      <p:cViewPr varScale="1">
        <p:scale>
          <a:sx n="81" d="100"/>
          <a:sy n="81" d="100"/>
        </p:scale>
        <p:origin x="17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9FD56-7C1E-FD40-91DA-E9D0EA64324F}" type="datetimeFigureOut">
              <a:t>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316E-C953-984F-8D9B-31D0CCC6E6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0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RE:  Buttons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“Code” instead of “GitHub”?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“Implementations” instead of “Examples”?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“Join” instead of “Get Involved”?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6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See comment about maybe using “Partners” instead</a:t>
            </a:r>
          </a:p>
          <a:p>
            <a:endParaRPr lang="en-US"/>
          </a:p>
          <a:p>
            <a:r>
              <a:rPr lang="en-US"/>
              <a:t>Maybe reframe as a series of questions, as you’ve proposed for the new landing page?</a:t>
            </a:r>
          </a:p>
          <a:p>
            <a:endParaRPr lang="en-US"/>
          </a:p>
          <a:p>
            <a:r>
              <a:rPr lang="en-US"/>
              <a:t>What is the consortium?</a:t>
            </a:r>
          </a:p>
          <a:p>
            <a:r>
              <a:rPr lang="en-US"/>
              <a:t>Why was the consortium formed?</a:t>
            </a:r>
          </a:p>
          <a:p>
            <a:r>
              <a:rPr lang="en-US"/>
              <a:t>How does the consortium work?</a:t>
            </a:r>
          </a:p>
          <a:p>
            <a:r>
              <a:rPr lang="en-US"/>
              <a:t>Who are the consortium members?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06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like the idea shown here of linking to different sections of the repository.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61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Examples:</a:t>
            </a:r>
          </a:p>
          <a:p>
            <a:r>
              <a:rPr lang="en-US"/>
              <a:t>MTC</a:t>
            </a:r>
          </a:p>
          <a:p>
            <a:r>
              <a:rPr lang="en-US"/>
              <a:t>ARC</a:t>
            </a:r>
          </a:p>
          <a:p>
            <a:r>
              <a:rPr lang="en-US"/>
              <a:t>SEMCOG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4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wonder if the buttons should be consistent with other pages (rather than a new set of example buttons)?</a:t>
            </a:r>
          </a:p>
          <a:p>
            <a:r>
              <a:rPr lang="en-US"/>
              <a:t>Text might include:</a:t>
            </a:r>
          </a:p>
          <a:p>
            <a:r>
              <a:rPr lang="en-US"/>
              <a:t> - Why agency chose ActivitySim</a:t>
            </a:r>
          </a:p>
          <a:p>
            <a:r>
              <a:rPr lang="en-US"/>
              <a:t> - How agency is using ActivitySimn</a:t>
            </a:r>
          </a:p>
          <a:p>
            <a:r>
              <a:rPr lang="en-US"/>
              <a:t> - Characteristics of ActivitySim implementation (# of counties, population, unique aspects such as modes)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00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I’m not sure I’d present as options.  I think this page should simply be focused on joining the consortium!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316E-C953-984F-8D9B-31D0CCC6E692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4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FF0-357B-4BD9-AF07-A9D9CEDD7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06CDE-BA0D-42F5-A5D8-E58617DDE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9FFF3-B8EB-4692-9254-BEBDE9077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B3854-086A-4D6C-BC35-DBFEBC25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EAEA1-8146-4F03-9FB2-2020DC0D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8754-352F-4387-A5E1-16358170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C5C0B1-4DEB-4E48-8E13-B4381F4A0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04192-2EA6-47BB-B727-0726B621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CBF0-80CD-4620-9802-78540E4D7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5AE03-9E96-482D-978E-05832C79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8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5B365A-65F3-44BC-83D8-906E970B2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7721CD-E400-45B2-ADF1-2197BD1AC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23170-54CF-4AA3-8AF1-E536E0B5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ECAFD-B682-4D80-8FC9-C153A4008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6EE64-7471-45D4-90E4-1DEDA4EC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8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0424-DB7E-45D2-82A6-23DB8B93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5C4A-6CE6-46F5-B05A-10C7F9A25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6F8E5-C388-46EF-A05F-DC3A9E69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F8B69-8CD3-467B-8142-F68FB711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9B73C-053E-4CE0-9CCB-473ECDCE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3BC1-1CAA-4081-B78B-73896A9DF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BB0B5-CDD0-4BE9-AA7F-84FEEBD1A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B304B-2C52-433C-90D7-BEF4D9B4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D395B-500F-448A-BB00-A47C6D992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C0203-78D3-4EFC-888B-9459A01FC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8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27FD1-F03B-4AA0-BC4B-452248F9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F8F5F-9702-449A-B22F-D3D337064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479C-BE8A-4D73-A142-EE2334D4D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1C57E-1D95-4606-8749-8626B744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CD06ED-7050-42E4-8A8F-1C576DB9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97134-99D9-4736-9931-959BA5CD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7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B4CAA-FCB5-4E66-A313-82F20C805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44B2E-1F07-495D-92A3-0D64CB2FA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B9833-E6E8-4377-A4E6-B012F3A16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9F9C65-42ED-453B-88B4-63687A6DA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D70EE-472A-4DFD-8B22-4415A95F5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EC4762-92E0-4AE7-A0D1-8BD82AD5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07A40-6055-4983-A8CB-619138C2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85AB9-3F8B-49A9-9D7A-4B3E2BDE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26BEC-F384-4C7F-B7B5-477DF520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A963-5E4A-4581-B051-44E763308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3AECCF-D250-4C82-BF04-25E6A558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A3413-5160-4806-9B51-36E05E07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3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A6E3A-5B5D-4612-8CE7-25C2A8B9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498CE7-D2E8-4566-A844-FBB55D52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E2216-DB89-4EBF-A7BD-CD5338BD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E3DD-C684-4C59-8B1C-31BB0324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D58F-9A48-431C-A608-3500F96B5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52677-476F-4203-B776-D6F7474D1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EB7F9-17C0-404E-B3A5-670F437A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05772-3BD5-4E39-8342-4AC3E720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4DEE8-D4CD-482E-84BA-A24AF48D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8E30A-4689-4F9D-A04D-B56FC21F5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3A759-3E79-4011-A400-EAB4F678D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FFF30-46AB-4D8A-B1B4-F9184F2FF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8DE15-BB80-4870-9DB6-36EF5DF4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878AC-E587-4B57-B25D-8ED608A1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6E2E0-90C6-483A-AF3E-79ADE513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9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2DB83-CD63-407B-9089-EF8F33A6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ED067-E12D-4890-915D-727B76DF0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606B5-7F6C-43B7-B213-DC583525D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BDE0F-0DCD-4C94-B730-E27B7EB39DAA}" type="datetimeFigureOut">
              <a:rPr lang="en-US" smtClean="0"/>
              <a:t>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02CAE-21A4-49C5-BD2F-4E1045032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07A5E-259E-434D-ACC7-D352C8492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F583-5346-4481-85B0-A72C801E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github.com/ActivitySim/activitysim/wiki/Affiliated-Packag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ActivitySim/activitysim/wiki/Presentations" TargetMode="External"/><Relationship Id="rId5" Type="http://schemas.openxmlformats.org/officeDocument/2006/relationships/hyperlink" Target="https://github.com/ActivitySim/activitysim/milestones" TargetMode="External"/><Relationship Id="rId4" Type="http://schemas.openxmlformats.org/officeDocument/2006/relationships/hyperlink" Target="https://github.com/ActivitySim/activitysim/issu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Landing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30032"/>
            <a:ext cx="10282844" cy="529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75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Landing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049981" y="198369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FEF43C-27BD-48D9-9396-6066BEFA3BCD}"/>
              </a:ext>
            </a:extLst>
          </p:cNvPr>
          <p:cNvSpPr/>
          <p:nvPr/>
        </p:nvSpPr>
        <p:spPr>
          <a:xfrm>
            <a:off x="8354289" y="4483200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704B16-8749-4CC7-BE14-1D14E5F969CB}"/>
              </a:ext>
            </a:extLst>
          </p:cNvPr>
          <p:cNvSpPr/>
          <p:nvPr/>
        </p:nvSpPr>
        <p:spPr>
          <a:xfrm>
            <a:off x="838199" y="6155398"/>
            <a:ext cx="10282844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7FAFCB-57DA-4C9C-8FCB-D777A4D2C870}"/>
              </a:ext>
            </a:extLst>
          </p:cNvPr>
          <p:cNvSpPr txBox="1"/>
          <p:nvPr/>
        </p:nvSpPr>
        <p:spPr>
          <a:xfrm>
            <a:off x="4782589" y="6155398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Development Timeline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F4329-E960-406B-8D81-2A3B46571D66}"/>
              </a:ext>
            </a:extLst>
          </p:cNvPr>
          <p:cNvSpPr txBox="1"/>
          <p:nvPr/>
        </p:nvSpPr>
        <p:spPr>
          <a:xfrm>
            <a:off x="8424254" y="449151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Get Involved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The Consortium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GitHub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Examples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955963" y="2598708"/>
            <a:ext cx="7124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Explaining the “why” of the project: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DCA833-4C91-4979-9496-D05E72CE59BC}"/>
              </a:ext>
            </a:extLst>
          </p:cNvPr>
          <p:cNvSpPr txBox="1"/>
          <p:nvPr/>
        </p:nvSpPr>
        <p:spPr>
          <a:xfrm>
            <a:off x="955963" y="4092048"/>
            <a:ext cx="71240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Descriptions of the “what” of the project: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commodo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consequat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Duis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aute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irure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dolor in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reprehenderit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in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voluptate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B78303-A675-4A80-BE13-BFA4C4070CFC}"/>
              </a:ext>
            </a:extLst>
          </p:cNvPr>
          <p:cNvSpPr txBox="1"/>
          <p:nvPr/>
        </p:nvSpPr>
        <p:spPr>
          <a:xfrm>
            <a:off x="9293629" y="5636029"/>
            <a:ext cx="191192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This will just be a graphic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1AE4E8F-0F31-4886-9F95-E7F5DACE40DF}"/>
              </a:ext>
            </a:extLst>
          </p:cNvPr>
          <p:cNvCxnSpPr>
            <a:stCxn id="19" idx="1"/>
          </p:cNvCxnSpPr>
          <p:nvPr/>
        </p:nvCxnSpPr>
        <p:spPr>
          <a:xfrm flipH="1">
            <a:off x="8204662" y="5774529"/>
            <a:ext cx="1088967" cy="248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35E83EB-5962-4486-81EC-18783595AC65}"/>
              </a:ext>
            </a:extLst>
          </p:cNvPr>
          <p:cNvSpPr txBox="1"/>
          <p:nvPr/>
        </p:nvSpPr>
        <p:spPr>
          <a:xfrm>
            <a:off x="10164388" y="2068805"/>
            <a:ext cx="19119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Buttons that redirect to their own pages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D956574-5633-41E4-B6AE-0B8F0819DFD9}"/>
              </a:ext>
            </a:extLst>
          </p:cNvPr>
          <p:cNvCxnSpPr>
            <a:cxnSpLocks/>
          </p:cNvCxnSpPr>
          <p:nvPr/>
        </p:nvCxnSpPr>
        <p:spPr>
          <a:xfrm flipH="1">
            <a:off x="9725891" y="2294033"/>
            <a:ext cx="438498" cy="27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31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DF2B3E8-D465-4A9D-B337-08B156AD90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000"/>
          <a:stretch/>
        </p:blipFill>
        <p:spPr>
          <a:xfrm>
            <a:off x="4427739" y="4798534"/>
            <a:ext cx="4029075" cy="20335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Consortium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140036" y="1995055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Consortium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FEF43C-27BD-48D9-9396-6066BEFA3BCD}"/>
              </a:ext>
            </a:extLst>
          </p:cNvPr>
          <p:cNvSpPr/>
          <p:nvPr/>
        </p:nvSpPr>
        <p:spPr>
          <a:xfrm>
            <a:off x="8354289" y="4483200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F4329-E960-406B-8D81-2A3B46571D66}"/>
              </a:ext>
            </a:extLst>
          </p:cNvPr>
          <p:cNvSpPr txBox="1"/>
          <p:nvPr/>
        </p:nvSpPr>
        <p:spPr>
          <a:xfrm>
            <a:off x="8424254" y="449151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Get Involved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GitHub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Examples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764770" y="2573742"/>
            <a:ext cx="71240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Description of Consortium and Chair info</a:t>
            </a:r>
          </a:p>
          <a:p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 sz="1200" b="0" i="0">
              <a:solidFill>
                <a:srgbClr val="7B8898"/>
              </a:solidFill>
              <a:effectLst/>
              <a:latin typeface="Mercury SSm A"/>
            </a:endParaRPr>
          </a:p>
          <a:p>
            <a:endParaRPr lang="en-US" sz="1200">
              <a:solidFill>
                <a:srgbClr val="7B8898"/>
              </a:solidFill>
              <a:latin typeface="Mercury SSm A"/>
            </a:endParaRPr>
          </a:p>
          <a:p>
            <a:r>
              <a:rPr lang="en-US" sz="1200"/>
              <a:t>Who is involved</a:t>
            </a:r>
          </a:p>
          <a:p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 sz="1200" b="0" i="0">
              <a:solidFill>
                <a:srgbClr val="7B8898"/>
              </a:solidFill>
              <a:effectLst/>
              <a:latin typeface="Mercury SSm A"/>
            </a:endParaRPr>
          </a:p>
          <a:p>
            <a:endParaRPr lang="en-US" sz="1200">
              <a:solidFill>
                <a:srgbClr val="7B8898"/>
              </a:solidFill>
              <a:latin typeface="Mercury SSm A"/>
            </a:endParaRPr>
          </a:p>
          <a:p>
            <a:r>
              <a:rPr lang="en-US" sz="1200"/>
              <a:t>Explanation of Voting and Participation/Benefits of joining the Consortium</a:t>
            </a:r>
          </a:p>
          <a:p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sz="1200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sz="1200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 sz="1200"/>
          </a:p>
          <a:p>
            <a:endParaRPr lang="en-US" sz="1200"/>
          </a:p>
          <a:p>
            <a:endParaRPr lang="en-US" sz="12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B44439-0852-401F-BE4D-318075EAB9DF}"/>
              </a:ext>
            </a:extLst>
          </p:cNvPr>
          <p:cNvSpPr txBox="1"/>
          <p:nvPr/>
        </p:nvSpPr>
        <p:spPr>
          <a:xfrm>
            <a:off x="10156075" y="1977383"/>
            <a:ext cx="191192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err="1"/>
              <a:t>ActivitySim</a:t>
            </a:r>
            <a:r>
              <a:rPr lang="en-US" sz="1200"/>
              <a:t> Home redirect replaces whichever page we’re on button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6A2E3F6-2F8E-459E-B21B-B9B1103F6DC9}"/>
              </a:ext>
            </a:extLst>
          </p:cNvPr>
          <p:cNvCxnSpPr>
            <a:cxnSpLocks/>
          </p:cNvCxnSpPr>
          <p:nvPr/>
        </p:nvCxnSpPr>
        <p:spPr>
          <a:xfrm flipH="1">
            <a:off x="9725891" y="2294033"/>
            <a:ext cx="438498" cy="27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84D62A6-6A8C-4F2B-9382-37FEBDAADA37}"/>
              </a:ext>
            </a:extLst>
          </p:cNvPr>
          <p:cNvSpPr txBox="1"/>
          <p:nvPr/>
        </p:nvSpPr>
        <p:spPr>
          <a:xfrm>
            <a:off x="7274330" y="2089401"/>
            <a:ext cx="19119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Headers update to match buttons on Home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D8D2E2F-691C-4AB5-BAE8-8D4A1B8C4E46}"/>
              </a:ext>
            </a:extLst>
          </p:cNvPr>
          <p:cNvCxnSpPr>
            <a:cxnSpLocks/>
          </p:cNvCxnSpPr>
          <p:nvPr/>
        </p:nvCxnSpPr>
        <p:spPr>
          <a:xfrm flipH="1" flipV="1">
            <a:off x="6834100" y="2257168"/>
            <a:ext cx="431225" cy="39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260B0C7D-1FB3-4EE8-A1FB-EC031F790A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570372" y="4824413"/>
            <a:ext cx="4029075" cy="203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6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GitHub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049981" y="198369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GitHub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FEF43C-27BD-48D9-9396-6066BEFA3BCD}"/>
              </a:ext>
            </a:extLst>
          </p:cNvPr>
          <p:cNvSpPr/>
          <p:nvPr/>
        </p:nvSpPr>
        <p:spPr>
          <a:xfrm>
            <a:off x="8354289" y="4483200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F4329-E960-406B-8D81-2A3B46571D66}"/>
              </a:ext>
            </a:extLst>
          </p:cNvPr>
          <p:cNvSpPr txBox="1"/>
          <p:nvPr/>
        </p:nvSpPr>
        <p:spPr>
          <a:xfrm>
            <a:off x="8424254" y="449151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Get Involved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The Consortium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Examples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838200" y="2573742"/>
            <a:ext cx="712400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The mission of the </a:t>
            </a:r>
            <a:r>
              <a:rPr lang="en-US" sz="1600" b="0" i="0" err="1">
                <a:solidFill>
                  <a:srgbClr val="24292F"/>
                </a:solidFill>
                <a:effectLst/>
                <a:latin typeface="-apple-system"/>
              </a:rPr>
              <a:t>ActivitySim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 project is to create and maintain advanced, open-source, activity-based travel behavior modeling software based on best software development practices for distribution at no charge to the public.</a:t>
            </a:r>
          </a:p>
          <a:p>
            <a:pPr algn="l"/>
            <a:endParaRPr lang="en-US" sz="1600" b="0" i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The below button will redirect to you </a:t>
            </a:r>
            <a:r>
              <a:rPr lang="en-US" sz="1600" b="0" i="0" err="1">
                <a:solidFill>
                  <a:srgbClr val="24292F"/>
                </a:solidFill>
                <a:effectLst/>
                <a:latin typeface="-apple-system"/>
              </a:rPr>
              <a:t>ActivitySim's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 wiki page. The wiki is used to capture on-going work and development + decisions and conversations related to the development of </a:t>
            </a:r>
            <a:r>
              <a:rPr lang="en-US" sz="1600" b="0" i="0" err="1">
                <a:solidFill>
                  <a:srgbClr val="24292F"/>
                </a:solidFill>
                <a:effectLst/>
                <a:latin typeface="-apple-system"/>
              </a:rPr>
              <a:t>ActivitySim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. The GitHub </a:t>
            </a:r>
            <a:r>
              <a:rPr lang="en-US" sz="1600" b="0" i="0" u="none" strike="noStrike">
                <a:solidFill>
                  <a:srgbClr val="24292F"/>
                </a:solidFill>
                <a:effectLst/>
                <a:latin typeface="-apple-system"/>
                <a:hlinkClick r:id="rId4"/>
              </a:rPr>
              <a:t>issues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 and </a:t>
            </a:r>
            <a:r>
              <a:rPr lang="en-US" sz="1600" b="0" i="0" u="none" strike="noStrike">
                <a:solidFill>
                  <a:srgbClr val="24292F"/>
                </a:solidFill>
                <a:effectLst/>
                <a:latin typeface="-apple-system"/>
                <a:hlinkClick r:id="rId5"/>
              </a:rPr>
              <a:t>milestones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 are commonly tied to development work and are linked when possible to programmed work efforts.</a:t>
            </a:r>
          </a:p>
          <a:p>
            <a:pPr algn="l"/>
            <a:endParaRPr lang="en-US" sz="1600" b="0" i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Our industry </a:t>
            </a:r>
            <a:r>
              <a:rPr lang="en-US" sz="1600" b="0" i="0" u="none" strike="noStrike">
                <a:solidFill>
                  <a:srgbClr val="24292F"/>
                </a:solidFill>
                <a:effectLst/>
                <a:latin typeface="-apple-system"/>
                <a:hlinkClick r:id="rId6"/>
              </a:rPr>
              <a:t>Presentations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, as well as </a:t>
            </a:r>
            <a:r>
              <a:rPr lang="en-US" sz="1600" b="0" i="0" u="none" strike="noStrike">
                <a:solidFill>
                  <a:srgbClr val="24292F"/>
                </a:solidFill>
                <a:effectLst/>
                <a:latin typeface="-apple-system"/>
                <a:hlinkClick r:id="rId7"/>
              </a:rPr>
              <a:t>Affiliated Packages</a:t>
            </a:r>
            <a:r>
              <a:rPr lang="en-US" sz="1600" b="0" i="0">
                <a:solidFill>
                  <a:srgbClr val="24292F"/>
                </a:solidFill>
                <a:effectLst/>
                <a:latin typeface="-apple-system"/>
              </a:rPr>
              <a:t>, may also be of interest.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15452A-9575-4C09-AB79-A4D043B2B752}"/>
              </a:ext>
            </a:extLst>
          </p:cNvPr>
          <p:cNvSpPr/>
          <p:nvPr/>
        </p:nvSpPr>
        <p:spPr>
          <a:xfrm>
            <a:off x="2870660" y="5565094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71C4B0-307B-46D1-8867-233A474038BC}"/>
              </a:ext>
            </a:extLst>
          </p:cNvPr>
          <p:cNvSpPr txBox="1"/>
          <p:nvPr/>
        </p:nvSpPr>
        <p:spPr>
          <a:xfrm>
            <a:off x="2940625" y="559655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Go to </a:t>
            </a:r>
            <a:r>
              <a:rPr lang="en-US" err="1"/>
              <a:t>ActivitySim’s</a:t>
            </a:r>
            <a:r>
              <a:rPr lang="en-US"/>
              <a:t> GitHub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FBD504-B0B3-4545-AF6D-BDB13382F3E7}"/>
              </a:ext>
            </a:extLst>
          </p:cNvPr>
          <p:cNvSpPr txBox="1"/>
          <p:nvPr/>
        </p:nvSpPr>
        <p:spPr>
          <a:xfrm>
            <a:off x="6147608" y="5596559"/>
            <a:ext cx="191192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Redirects to https://github.com/ActivitySim/activitysim/wiki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D2BF119-B0CC-452F-B018-82C55456C1B6}"/>
              </a:ext>
            </a:extLst>
          </p:cNvPr>
          <p:cNvCxnSpPr>
            <a:cxnSpLocks/>
          </p:cNvCxnSpPr>
          <p:nvPr/>
        </p:nvCxnSpPr>
        <p:spPr>
          <a:xfrm flipH="1" flipV="1">
            <a:off x="5707378" y="5764326"/>
            <a:ext cx="431225" cy="39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6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0F38EF6-438B-4EC5-8C13-21F63EC1E3AC}"/>
              </a:ext>
            </a:extLst>
          </p:cNvPr>
          <p:cNvSpPr/>
          <p:nvPr/>
        </p:nvSpPr>
        <p:spPr>
          <a:xfrm>
            <a:off x="1088967" y="4323547"/>
            <a:ext cx="137991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B6476E-ACED-4D98-82F1-13161C5FE195}"/>
              </a:ext>
            </a:extLst>
          </p:cNvPr>
          <p:cNvSpPr/>
          <p:nvPr/>
        </p:nvSpPr>
        <p:spPr>
          <a:xfrm>
            <a:off x="3560617" y="4318461"/>
            <a:ext cx="137991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233349-6790-4C08-A4E5-DEDEED2E5883}"/>
              </a:ext>
            </a:extLst>
          </p:cNvPr>
          <p:cNvSpPr/>
          <p:nvPr/>
        </p:nvSpPr>
        <p:spPr>
          <a:xfrm>
            <a:off x="5896495" y="4318461"/>
            <a:ext cx="137991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023658" y="198369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Examples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FEF43C-27BD-48D9-9396-6066BEFA3BCD}"/>
              </a:ext>
            </a:extLst>
          </p:cNvPr>
          <p:cNvSpPr/>
          <p:nvPr/>
        </p:nvSpPr>
        <p:spPr>
          <a:xfrm>
            <a:off x="8354289" y="4483200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F4329-E960-406B-8D81-2A3B46571D66}"/>
              </a:ext>
            </a:extLst>
          </p:cNvPr>
          <p:cNvSpPr txBox="1"/>
          <p:nvPr/>
        </p:nvSpPr>
        <p:spPr>
          <a:xfrm>
            <a:off x="8424254" y="449151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Get Involved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The Consortium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GitHub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955963" y="2598708"/>
            <a:ext cx="7124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Description of current state of practice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8D9152-91DE-4E04-B727-12AB1CE0EA5D}"/>
              </a:ext>
            </a:extLst>
          </p:cNvPr>
          <p:cNvSpPr txBox="1"/>
          <p:nvPr/>
        </p:nvSpPr>
        <p:spPr>
          <a:xfrm>
            <a:off x="1088967" y="4318461"/>
            <a:ext cx="151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ARC Example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E6EA1A-3210-4EDA-957A-13CF4028E9F1}"/>
              </a:ext>
            </a:extLst>
          </p:cNvPr>
          <p:cNvSpPr txBox="1"/>
          <p:nvPr/>
        </p:nvSpPr>
        <p:spPr>
          <a:xfrm>
            <a:off x="3546761" y="4322887"/>
            <a:ext cx="151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??? Example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F8422D-7AA1-482C-A3CB-7E27B20EA368}"/>
              </a:ext>
            </a:extLst>
          </p:cNvPr>
          <p:cNvSpPr txBox="1"/>
          <p:nvPr/>
        </p:nvSpPr>
        <p:spPr>
          <a:xfrm>
            <a:off x="5896495" y="4318461"/>
            <a:ext cx="151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??? Example</a:t>
            </a:r>
          </a:p>
        </p:txBody>
      </p:sp>
    </p:spTree>
    <p:extLst>
      <p:ext uri="{BB962C8B-B14F-4D97-AF65-F5344CB8AC3E}">
        <p14:creationId xmlns:p14="http://schemas.microsoft.com/office/powerpoint/2010/main" val="111569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Example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023658" y="198369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ARC Example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??? Example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??? Example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955963" y="2598708"/>
            <a:ext cx="7124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Not sure what the content of these example pages would look like…?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veniam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quis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nostrud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exercitation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ullamco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laboris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nisi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aliquip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ex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0BD2-CA7A-4291-A1B6-3F68550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 Involved Page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C9908E-A577-419A-A972-7206569A31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41"/>
          <a:stretch/>
        </p:blipFill>
        <p:spPr bwMode="auto">
          <a:xfrm>
            <a:off x="838200" y="1430032"/>
            <a:ext cx="10282844" cy="11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7DE698-7D82-4533-9FF5-4D4925A0EA0F}"/>
              </a:ext>
            </a:extLst>
          </p:cNvPr>
          <p:cNvSpPr/>
          <p:nvPr/>
        </p:nvSpPr>
        <p:spPr>
          <a:xfrm>
            <a:off x="4696691" y="1995055"/>
            <a:ext cx="261850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AC079-1905-4AD7-A100-C11BE7BE0611}"/>
              </a:ext>
            </a:extLst>
          </p:cNvPr>
          <p:cNvSpPr txBox="1"/>
          <p:nvPr/>
        </p:nvSpPr>
        <p:spPr>
          <a:xfrm>
            <a:off x="5023658" y="198369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Get Involved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61FB2-77D8-4F59-8C1C-07DCD4ECB045}"/>
              </a:ext>
            </a:extLst>
          </p:cNvPr>
          <p:cNvSpPr/>
          <p:nvPr/>
        </p:nvSpPr>
        <p:spPr>
          <a:xfrm>
            <a:off x="8354291" y="2685011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8F322-4C52-45C7-94C0-1318799163A8}"/>
              </a:ext>
            </a:extLst>
          </p:cNvPr>
          <p:cNvSpPr/>
          <p:nvPr/>
        </p:nvSpPr>
        <p:spPr>
          <a:xfrm>
            <a:off x="8354290" y="3280885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C9E03A-E349-4363-9941-83276C42C6BD}"/>
              </a:ext>
            </a:extLst>
          </p:cNvPr>
          <p:cNvSpPr/>
          <p:nvPr/>
        </p:nvSpPr>
        <p:spPr>
          <a:xfrm>
            <a:off x="8354289" y="3886199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FEF43C-27BD-48D9-9396-6066BEFA3BCD}"/>
              </a:ext>
            </a:extLst>
          </p:cNvPr>
          <p:cNvSpPr/>
          <p:nvPr/>
        </p:nvSpPr>
        <p:spPr>
          <a:xfrm>
            <a:off x="8354289" y="4483200"/>
            <a:ext cx="2766753" cy="4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F4329-E960-406B-8D81-2A3B46571D66}"/>
              </a:ext>
            </a:extLst>
          </p:cNvPr>
          <p:cNvSpPr txBox="1"/>
          <p:nvPr/>
        </p:nvSpPr>
        <p:spPr>
          <a:xfrm>
            <a:off x="8424254" y="449151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err="1"/>
              <a:t>ActivitySim</a:t>
            </a:r>
            <a:r>
              <a:rPr lang="en-US"/>
              <a:t> Home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205906-1A67-495A-B1DC-CF40D6C5D472}"/>
              </a:ext>
            </a:extLst>
          </p:cNvPr>
          <p:cNvSpPr txBox="1"/>
          <p:nvPr/>
        </p:nvSpPr>
        <p:spPr>
          <a:xfrm>
            <a:off x="8412480" y="2720943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The Consortium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15066-CF66-4634-86D4-DB48346A0C2E}"/>
              </a:ext>
            </a:extLst>
          </p:cNvPr>
          <p:cNvSpPr txBox="1"/>
          <p:nvPr/>
        </p:nvSpPr>
        <p:spPr>
          <a:xfrm>
            <a:off x="8412480" y="3297511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GitHub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60C8E-D534-4910-B5D6-A638DCAB5FF1}"/>
              </a:ext>
            </a:extLst>
          </p:cNvPr>
          <p:cNvSpPr txBox="1"/>
          <p:nvPr/>
        </p:nvSpPr>
        <p:spPr>
          <a:xfrm>
            <a:off x="8431877" y="3886199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Examples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260091-C738-4358-A691-74D194835E84}"/>
              </a:ext>
            </a:extLst>
          </p:cNvPr>
          <p:cNvSpPr txBox="1"/>
          <p:nvPr/>
        </p:nvSpPr>
        <p:spPr>
          <a:xfrm>
            <a:off x="775855" y="2588301"/>
            <a:ext cx="7124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Option 1: Join the Consortium &amp; have a say in how it’s built</a:t>
            </a:r>
          </a:p>
          <a:p>
            <a:r>
              <a:rPr lang="en-US"/>
              <a:t>Include cost, fiscal year, </a:t>
            </a:r>
            <a:r>
              <a:rPr lang="en-US" err="1"/>
              <a:t>etc</a:t>
            </a:r>
            <a:endParaRPr lang="en-US"/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</a:t>
            </a: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DCA833-4C91-4979-9496-D05E72CE59BC}"/>
              </a:ext>
            </a:extLst>
          </p:cNvPr>
          <p:cNvSpPr txBox="1"/>
          <p:nvPr/>
        </p:nvSpPr>
        <p:spPr>
          <a:xfrm>
            <a:off x="775854" y="5378311"/>
            <a:ext cx="7124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AMPO contact info or contact form?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E307FA-7369-4F26-B992-0E8D07F2B843}"/>
              </a:ext>
            </a:extLst>
          </p:cNvPr>
          <p:cNvSpPr txBox="1"/>
          <p:nvPr/>
        </p:nvSpPr>
        <p:spPr>
          <a:xfrm>
            <a:off x="775856" y="3983306"/>
            <a:ext cx="7124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Option 2: Access Existing Open Source Code for Free</a:t>
            </a:r>
          </a:p>
          <a:p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Lorem ipsum dolor sit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amet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consectetur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adipiscing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elit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, sed do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eiusmod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tempor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incididunt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ut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labore et dolore magna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aliqua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. Ut </a:t>
            </a:r>
            <a:r>
              <a:rPr lang="en-US" b="0" i="0" err="1">
                <a:solidFill>
                  <a:srgbClr val="7B8898"/>
                </a:solidFill>
                <a:effectLst/>
                <a:latin typeface="Mercury SSm A"/>
              </a:rPr>
              <a:t>enim</a:t>
            </a:r>
            <a:r>
              <a:rPr lang="en-US" b="0" i="0">
                <a:solidFill>
                  <a:srgbClr val="7B8898"/>
                </a:solidFill>
                <a:effectLst/>
                <a:latin typeface="Mercury SSm A"/>
              </a:rPr>
              <a:t> ad minim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3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BF79-06A2-4E17-ABB0-E915A61AE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Pages Branching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57F0F-295C-48E2-B9AB-66E1C2A94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0695" y="2842761"/>
            <a:ext cx="1896687" cy="3190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err="1"/>
              <a:t>ActivitySim</a:t>
            </a:r>
            <a:r>
              <a:rPr lang="en-US" sz="1800"/>
              <a:t> Home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F52681-2E34-4E51-800B-16AABE93ABD0}"/>
              </a:ext>
            </a:extLst>
          </p:cNvPr>
          <p:cNvSpPr txBox="1">
            <a:spLocks/>
          </p:cNvSpPr>
          <p:nvPr/>
        </p:nvSpPr>
        <p:spPr>
          <a:xfrm>
            <a:off x="3776056" y="3705679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GitHub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109799-DBCC-4C14-81CF-B2EE4F94AF89}"/>
              </a:ext>
            </a:extLst>
          </p:cNvPr>
          <p:cNvSpPr txBox="1">
            <a:spLocks/>
          </p:cNvSpPr>
          <p:nvPr/>
        </p:nvSpPr>
        <p:spPr>
          <a:xfrm>
            <a:off x="725285" y="3705679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The Consortium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4616B9C-9481-4E7D-973A-C83F7304A7AA}"/>
              </a:ext>
            </a:extLst>
          </p:cNvPr>
          <p:cNvSpPr txBox="1">
            <a:spLocks/>
          </p:cNvSpPr>
          <p:nvPr/>
        </p:nvSpPr>
        <p:spPr>
          <a:xfrm>
            <a:off x="6406342" y="3697367"/>
            <a:ext cx="1896687" cy="3246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Examples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342D09-AE78-4CC2-987B-5F551ED5E31B}"/>
              </a:ext>
            </a:extLst>
          </p:cNvPr>
          <p:cNvSpPr txBox="1">
            <a:spLocks/>
          </p:cNvSpPr>
          <p:nvPr/>
        </p:nvSpPr>
        <p:spPr>
          <a:xfrm>
            <a:off x="9457113" y="3702912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Get Involved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B277EC-E092-47F2-BB39-B2B92A384F41}"/>
              </a:ext>
            </a:extLst>
          </p:cNvPr>
          <p:cNvSpPr txBox="1">
            <a:spLocks/>
          </p:cNvSpPr>
          <p:nvPr/>
        </p:nvSpPr>
        <p:spPr>
          <a:xfrm>
            <a:off x="5780116" y="4562105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ARC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1F32446-6EDD-446D-A5BD-98B59AF118C2}"/>
              </a:ext>
            </a:extLst>
          </p:cNvPr>
          <p:cNvSpPr txBox="1">
            <a:spLocks/>
          </p:cNvSpPr>
          <p:nvPr/>
        </p:nvSpPr>
        <p:spPr>
          <a:xfrm>
            <a:off x="6623164" y="4586855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???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C3AF033-317D-4828-BF0C-DA290D280389}"/>
              </a:ext>
            </a:extLst>
          </p:cNvPr>
          <p:cNvSpPr txBox="1">
            <a:spLocks/>
          </p:cNvSpPr>
          <p:nvPr/>
        </p:nvSpPr>
        <p:spPr>
          <a:xfrm>
            <a:off x="7409411" y="4588815"/>
            <a:ext cx="1896687" cy="319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/>
              <a:t>???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2D40957-3896-4CD1-834E-2717511FC784}"/>
              </a:ext>
            </a:extLst>
          </p:cNvPr>
          <p:cNvCxnSpPr/>
          <p:nvPr/>
        </p:nvCxnSpPr>
        <p:spPr>
          <a:xfrm>
            <a:off x="5910349" y="3195073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57C08C-34BB-4E24-9A27-325D23FEAFC9}"/>
              </a:ext>
            </a:extLst>
          </p:cNvPr>
          <p:cNvCxnSpPr/>
          <p:nvPr/>
        </p:nvCxnSpPr>
        <p:spPr>
          <a:xfrm>
            <a:off x="1673628" y="3429000"/>
            <a:ext cx="86341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F11C2-BF46-4F14-8DD5-7105A61D9485}"/>
              </a:ext>
            </a:extLst>
          </p:cNvPr>
          <p:cNvCxnSpPr/>
          <p:nvPr/>
        </p:nvCxnSpPr>
        <p:spPr>
          <a:xfrm>
            <a:off x="4225636" y="3463439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C08A15-B959-4950-B5FD-DF9577CA3810}"/>
              </a:ext>
            </a:extLst>
          </p:cNvPr>
          <p:cNvCxnSpPr/>
          <p:nvPr/>
        </p:nvCxnSpPr>
        <p:spPr>
          <a:xfrm>
            <a:off x="1701337" y="3453156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D32AD5-14EA-444E-A4E5-8111C66B632E}"/>
              </a:ext>
            </a:extLst>
          </p:cNvPr>
          <p:cNvCxnSpPr>
            <a:cxnSpLocks/>
          </p:cNvCxnSpPr>
          <p:nvPr/>
        </p:nvCxnSpPr>
        <p:spPr>
          <a:xfrm>
            <a:off x="6860771" y="3463439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4AC0E8-2238-4874-828D-783495A9E978}"/>
              </a:ext>
            </a:extLst>
          </p:cNvPr>
          <p:cNvCxnSpPr/>
          <p:nvPr/>
        </p:nvCxnSpPr>
        <p:spPr>
          <a:xfrm>
            <a:off x="10302240" y="3453156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F7ED55-6789-4FB8-A9CF-D514E5ECBEAA}"/>
              </a:ext>
            </a:extLst>
          </p:cNvPr>
          <p:cNvCxnSpPr>
            <a:cxnSpLocks/>
          </p:cNvCxnSpPr>
          <p:nvPr/>
        </p:nvCxnSpPr>
        <p:spPr>
          <a:xfrm>
            <a:off x="6860770" y="4021971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D328E7F-5674-4EDA-80A5-52CEBCFDADB1}"/>
              </a:ext>
            </a:extLst>
          </p:cNvPr>
          <p:cNvCxnSpPr/>
          <p:nvPr/>
        </p:nvCxnSpPr>
        <p:spPr>
          <a:xfrm>
            <a:off x="6070368" y="4264211"/>
            <a:ext cx="1580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834EC68-CF7E-41E6-BF9B-4122D10F4A83}"/>
              </a:ext>
            </a:extLst>
          </p:cNvPr>
          <p:cNvCxnSpPr>
            <a:cxnSpLocks/>
          </p:cNvCxnSpPr>
          <p:nvPr/>
        </p:nvCxnSpPr>
        <p:spPr>
          <a:xfrm>
            <a:off x="7143403" y="4739988"/>
            <a:ext cx="266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ED9A9EC-F383-4796-9095-A8156B1275E9}"/>
              </a:ext>
            </a:extLst>
          </p:cNvPr>
          <p:cNvCxnSpPr>
            <a:cxnSpLocks/>
          </p:cNvCxnSpPr>
          <p:nvPr/>
        </p:nvCxnSpPr>
        <p:spPr>
          <a:xfrm>
            <a:off x="6070368" y="4264211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7F895A-59AD-4C81-A110-EB2E737541C6}"/>
              </a:ext>
            </a:extLst>
          </p:cNvPr>
          <p:cNvCxnSpPr>
            <a:cxnSpLocks/>
          </p:cNvCxnSpPr>
          <p:nvPr/>
        </p:nvCxnSpPr>
        <p:spPr>
          <a:xfrm>
            <a:off x="6860770" y="4264211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A06A1E1-1A8D-4DE2-B929-EFBA5E287798}"/>
              </a:ext>
            </a:extLst>
          </p:cNvPr>
          <p:cNvCxnSpPr>
            <a:cxnSpLocks/>
          </p:cNvCxnSpPr>
          <p:nvPr/>
        </p:nvCxnSpPr>
        <p:spPr>
          <a:xfrm>
            <a:off x="6334298" y="4711241"/>
            <a:ext cx="266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80A771C-B59B-4DE5-8434-E8BC172529CC}"/>
              </a:ext>
            </a:extLst>
          </p:cNvPr>
          <p:cNvCxnSpPr>
            <a:cxnSpLocks/>
          </p:cNvCxnSpPr>
          <p:nvPr/>
        </p:nvCxnSpPr>
        <p:spPr>
          <a:xfrm>
            <a:off x="7639394" y="4264211"/>
            <a:ext cx="0" cy="24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D7C993D-651B-4409-8706-E72B6769D382}"/>
              </a:ext>
            </a:extLst>
          </p:cNvPr>
          <p:cNvCxnSpPr/>
          <p:nvPr/>
        </p:nvCxnSpPr>
        <p:spPr>
          <a:xfrm>
            <a:off x="4753495" y="3843033"/>
            <a:ext cx="1580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B0EF220-2B99-43BE-BCCC-37589C6AC874}"/>
              </a:ext>
            </a:extLst>
          </p:cNvPr>
          <p:cNvCxnSpPr/>
          <p:nvPr/>
        </p:nvCxnSpPr>
        <p:spPr>
          <a:xfrm>
            <a:off x="7676803" y="3843033"/>
            <a:ext cx="1580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0E5C52C-7166-4A7F-B433-A1F6807FD41C}"/>
              </a:ext>
            </a:extLst>
          </p:cNvPr>
          <p:cNvCxnSpPr>
            <a:cxnSpLocks/>
          </p:cNvCxnSpPr>
          <p:nvPr/>
        </p:nvCxnSpPr>
        <p:spPr>
          <a:xfrm>
            <a:off x="2621972" y="3859669"/>
            <a:ext cx="1016231" cy="2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78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13F22F024EFA44826A791B81F3079A" ma:contentTypeVersion="6" ma:contentTypeDescription="Create a new document." ma:contentTypeScope="" ma:versionID="2ecedf58ff87f17f5ff7655052ae28c3">
  <xsd:schema xmlns:xsd="http://www.w3.org/2001/XMLSchema" xmlns:xs="http://www.w3.org/2001/XMLSchema" xmlns:p="http://schemas.microsoft.com/office/2006/metadata/properties" xmlns:ns2="3b65cedd-b89c-45c3-8ddb-4ec47d4a5935" targetNamespace="http://schemas.microsoft.com/office/2006/metadata/properties" ma:root="true" ma:fieldsID="69a8700d13d8d11f5e0488911627b4e7" ns2:_="">
    <xsd:import namespace="3b65cedd-b89c-45c3-8ddb-4ec47d4a59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5cedd-b89c-45c3-8ddb-4ec47d4a59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BDD968-0A4D-48F8-8E84-06289724AE03}"/>
</file>

<file path=customXml/itemProps2.xml><?xml version="1.0" encoding="utf-8"?>
<ds:datastoreItem xmlns:ds="http://schemas.openxmlformats.org/officeDocument/2006/customXml" ds:itemID="{A32A3500-683F-4F6F-A22A-8A3619E1597D}"/>
</file>

<file path=docProps/app.xml><?xml version="1.0" encoding="utf-8"?>
<Properties xmlns="http://schemas.openxmlformats.org/officeDocument/2006/extended-properties" xmlns:vt="http://schemas.openxmlformats.org/officeDocument/2006/docPropsVTypes">
  <TotalTime>2740</TotalTime>
  <Words>856</Words>
  <Application>Microsoft Macintosh PowerPoint</Application>
  <PresentationFormat>Widescreen</PresentationFormat>
  <Paragraphs>112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-apple-system</vt:lpstr>
      <vt:lpstr>Arial</vt:lpstr>
      <vt:lpstr>Calibri</vt:lpstr>
      <vt:lpstr>Calibri Light</vt:lpstr>
      <vt:lpstr>Mercury SSm A</vt:lpstr>
      <vt:lpstr>Office Theme</vt:lpstr>
      <vt:lpstr>Current Landing</vt:lpstr>
      <vt:lpstr>New Landing Page</vt:lpstr>
      <vt:lpstr>The Consortium Page</vt:lpstr>
      <vt:lpstr>GitHub Page</vt:lpstr>
      <vt:lpstr>Examples Page</vt:lpstr>
      <vt:lpstr>Sample Example Page</vt:lpstr>
      <vt:lpstr>Get Involved Page</vt:lpstr>
      <vt:lpstr>New Pages Branching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Landing</dc:title>
  <dc:creator>Caitlin Cook</dc:creator>
  <cp:lastModifiedBy>Joe Castiglione</cp:lastModifiedBy>
  <cp:revision>13</cp:revision>
  <dcterms:created xsi:type="dcterms:W3CDTF">2021-12-10T16:54:39Z</dcterms:created>
  <dcterms:modified xsi:type="dcterms:W3CDTF">2022-01-07T16:02:15Z</dcterms:modified>
</cp:coreProperties>
</file>