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sldIdLst>
    <p:sldId id="257" r:id="rId3"/>
    <p:sldId id="258" r:id="rId4"/>
    <p:sldId id="259" r:id="rId5"/>
    <p:sldId id="473" r:id="rId6"/>
    <p:sldId id="476" r:id="rId7"/>
    <p:sldId id="475" r:id="rId8"/>
    <p:sldId id="477" r:id="rId9"/>
    <p:sldId id="261" r:id="rId10"/>
    <p:sldId id="478" r:id="rId11"/>
    <p:sldId id="461" r:id="rId12"/>
    <p:sldId id="262" r:id="rId13"/>
    <p:sldId id="264" r:id="rId14"/>
    <p:sldId id="479" r:id="rId15"/>
    <p:sldId id="263" r:id="rId16"/>
    <p:sldId id="480" r:id="rId17"/>
    <p:sldId id="482" r:id="rId18"/>
    <p:sldId id="483" r:id="rId19"/>
    <p:sldId id="485" r:id="rId20"/>
    <p:sldId id="486" r:id="rId21"/>
    <p:sldId id="489" r:id="rId22"/>
    <p:sldId id="487" r:id="rId23"/>
    <p:sldId id="488" r:id="rId24"/>
    <p:sldId id="33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C91E6-3311-46CB-87B1-7DAB952FCDDD}" v="216" dt="2022-08-25T15:48:24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Etezady" userId="7f911d0e-1461-4387-ae91-0d23c77b542f" providerId="ADAL" clId="{140C91E6-3311-46CB-87B1-7DAB952FCDDD}"/>
    <pc:docChg chg="custSel addSld modSld sldOrd">
      <pc:chgData name="Ali Etezady" userId="7f911d0e-1461-4387-ae91-0d23c77b542f" providerId="ADAL" clId="{140C91E6-3311-46CB-87B1-7DAB952FCDDD}" dt="2022-08-25T15:53:29.624" v="453" actId="14100"/>
      <pc:docMkLst>
        <pc:docMk/>
      </pc:docMkLst>
      <pc:sldChg chg="modSp">
        <pc:chgData name="Ali Etezady" userId="7f911d0e-1461-4387-ae91-0d23c77b542f" providerId="ADAL" clId="{140C91E6-3311-46CB-87B1-7DAB952FCDDD}" dt="2022-08-25T14:56:18.487" v="254" actId="20577"/>
        <pc:sldMkLst>
          <pc:docMk/>
          <pc:sldMk cId="4244367241" sldId="261"/>
        </pc:sldMkLst>
        <pc:spChg chg="mod">
          <ac:chgData name="Ali Etezady" userId="7f911d0e-1461-4387-ae91-0d23c77b542f" providerId="ADAL" clId="{140C91E6-3311-46CB-87B1-7DAB952FCDDD}" dt="2022-08-25T14:56:18.487" v="254" actId="20577"/>
          <ac:spMkLst>
            <pc:docMk/>
            <pc:sldMk cId="4244367241" sldId="261"/>
            <ac:spMk id="3" creationId="{00000000-0000-0000-0000-000000000000}"/>
          </ac:spMkLst>
        </pc:spChg>
      </pc:sldChg>
      <pc:sldChg chg="modSp mod ord">
        <pc:chgData name="Ali Etezady" userId="7f911d0e-1461-4387-ae91-0d23c77b542f" providerId="ADAL" clId="{140C91E6-3311-46CB-87B1-7DAB952FCDDD}" dt="2022-08-25T15:00:56.614" v="290" actId="20577"/>
        <pc:sldMkLst>
          <pc:docMk/>
          <pc:sldMk cId="3452336191" sldId="262"/>
        </pc:sldMkLst>
        <pc:spChg chg="mod">
          <ac:chgData name="Ali Etezady" userId="7f911d0e-1461-4387-ae91-0d23c77b542f" providerId="ADAL" clId="{140C91E6-3311-46CB-87B1-7DAB952FCDDD}" dt="2022-08-25T15:00:56.614" v="290" actId="20577"/>
          <ac:spMkLst>
            <pc:docMk/>
            <pc:sldMk cId="3452336191" sldId="262"/>
            <ac:spMk id="2" creationId="{00000000-0000-0000-0000-000000000000}"/>
          </ac:spMkLst>
        </pc:spChg>
        <pc:spChg chg="mod">
          <ac:chgData name="Ali Etezady" userId="7f911d0e-1461-4387-ae91-0d23c77b542f" providerId="ADAL" clId="{140C91E6-3311-46CB-87B1-7DAB952FCDDD}" dt="2022-08-25T13:52:03.848" v="44" actId="20577"/>
          <ac:spMkLst>
            <pc:docMk/>
            <pc:sldMk cId="3452336191" sldId="262"/>
            <ac:spMk id="3" creationId="{00000000-0000-0000-0000-000000000000}"/>
          </ac:spMkLst>
        </pc:spChg>
      </pc:sldChg>
      <pc:sldChg chg="addSp delSp modSp mod">
        <pc:chgData name="Ali Etezady" userId="7f911d0e-1461-4387-ae91-0d23c77b542f" providerId="ADAL" clId="{140C91E6-3311-46CB-87B1-7DAB952FCDDD}" dt="2022-08-25T15:10:19.730" v="317" actId="20577"/>
        <pc:sldMkLst>
          <pc:docMk/>
          <pc:sldMk cId="3526081705" sldId="264"/>
        </pc:sldMkLst>
        <pc:spChg chg="mod">
          <ac:chgData name="Ali Etezady" userId="7f911d0e-1461-4387-ae91-0d23c77b542f" providerId="ADAL" clId="{140C91E6-3311-46CB-87B1-7DAB952FCDDD}" dt="2022-08-25T15:03:44.184" v="291" actId="1076"/>
          <ac:spMkLst>
            <pc:docMk/>
            <pc:sldMk cId="3526081705" sldId="264"/>
            <ac:spMk id="8" creationId="{2E2123B2-9C91-A39E-3B47-5EF038DC9D5A}"/>
          </ac:spMkLst>
        </pc:spChg>
        <pc:spChg chg="mod">
          <ac:chgData name="Ali Etezady" userId="7f911d0e-1461-4387-ae91-0d23c77b542f" providerId="ADAL" clId="{140C91E6-3311-46CB-87B1-7DAB952FCDDD}" dt="2022-08-25T15:10:19.730" v="317" actId="20577"/>
          <ac:spMkLst>
            <pc:docMk/>
            <pc:sldMk cId="3526081705" sldId="264"/>
            <ac:spMk id="23" creationId="{3E845B1E-68C2-9580-54FE-9E2108C045E0}"/>
          </ac:spMkLst>
        </pc:spChg>
        <pc:spChg chg="mod">
          <ac:chgData name="Ali Etezady" userId="7f911d0e-1461-4387-ae91-0d23c77b542f" providerId="ADAL" clId="{140C91E6-3311-46CB-87B1-7DAB952FCDDD}" dt="2022-08-25T13:54:52.503" v="53" actId="20577"/>
          <ac:spMkLst>
            <pc:docMk/>
            <pc:sldMk cId="3526081705" sldId="264"/>
            <ac:spMk id="29" creationId="{945B902F-592B-F139-7776-087E17978C7E}"/>
          </ac:spMkLst>
        </pc:spChg>
        <pc:spChg chg="mod">
          <ac:chgData name="Ali Etezady" userId="7f911d0e-1461-4387-ae91-0d23c77b542f" providerId="ADAL" clId="{140C91E6-3311-46CB-87B1-7DAB952FCDDD}" dt="2022-08-25T15:08:57.394" v="292" actId="1076"/>
          <ac:spMkLst>
            <pc:docMk/>
            <pc:sldMk cId="3526081705" sldId="264"/>
            <ac:spMk id="55" creationId="{C22B3337-C9A0-6E59-B146-7403C961AF8E}"/>
          </ac:spMkLst>
        </pc:spChg>
        <pc:cxnChg chg="del mod">
          <ac:chgData name="Ali Etezady" userId="7f911d0e-1461-4387-ae91-0d23c77b542f" providerId="ADAL" clId="{140C91E6-3311-46CB-87B1-7DAB952FCDDD}" dt="2022-08-25T15:08:59.419" v="293" actId="478"/>
          <ac:cxnSpMkLst>
            <pc:docMk/>
            <pc:sldMk cId="3526081705" sldId="264"/>
            <ac:cxnSpMk id="25" creationId="{F0D46F18-BC1A-3FCA-6F22-837384CE14C0}"/>
          </ac:cxnSpMkLst>
        </pc:cxnChg>
        <pc:cxnChg chg="del mod">
          <ac:chgData name="Ali Etezady" userId="7f911d0e-1461-4387-ae91-0d23c77b542f" providerId="ADAL" clId="{140C91E6-3311-46CB-87B1-7DAB952FCDDD}" dt="2022-08-25T15:09:33.169" v="299" actId="478"/>
          <ac:cxnSpMkLst>
            <pc:docMk/>
            <pc:sldMk cId="3526081705" sldId="264"/>
            <ac:cxnSpMk id="75" creationId="{A7028EDA-3F92-CD56-2F58-B8B79D39EDBC}"/>
          </ac:cxnSpMkLst>
        </pc:cxnChg>
        <pc:cxnChg chg="del mod">
          <ac:chgData name="Ali Etezady" userId="7f911d0e-1461-4387-ae91-0d23c77b542f" providerId="ADAL" clId="{140C91E6-3311-46CB-87B1-7DAB952FCDDD}" dt="2022-08-25T15:09:34.929" v="300" actId="478"/>
          <ac:cxnSpMkLst>
            <pc:docMk/>
            <pc:sldMk cId="3526081705" sldId="264"/>
            <ac:cxnSpMk id="79" creationId="{A4001BC9-21B5-3EC2-24D8-45ECBFBCC1F6}"/>
          </ac:cxnSpMkLst>
        </pc:cxnChg>
        <pc:cxnChg chg="add">
          <ac:chgData name="Ali Etezady" userId="7f911d0e-1461-4387-ae91-0d23c77b542f" providerId="ADAL" clId="{140C91E6-3311-46CB-87B1-7DAB952FCDDD}" dt="2022-08-25T15:09:08.449" v="294" actId="11529"/>
          <ac:cxnSpMkLst>
            <pc:docMk/>
            <pc:sldMk cId="3526081705" sldId="264"/>
            <ac:cxnSpMk id="82" creationId="{6497978D-B62C-D320-8332-4A8B03741023}"/>
          </ac:cxnSpMkLst>
        </pc:cxnChg>
        <pc:cxnChg chg="add mod">
          <ac:chgData name="Ali Etezady" userId="7f911d0e-1461-4387-ae91-0d23c77b542f" providerId="ADAL" clId="{140C91E6-3311-46CB-87B1-7DAB952FCDDD}" dt="2022-08-25T15:09:54.232" v="305" actId="1076"/>
          <ac:cxnSpMkLst>
            <pc:docMk/>
            <pc:sldMk cId="3526081705" sldId="264"/>
            <ac:cxnSpMk id="84" creationId="{00EAC94B-2E8B-52D2-67B6-A97039356C7D}"/>
          </ac:cxnSpMkLst>
        </pc:cxnChg>
        <pc:cxnChg chg="add mod">
          <ac:chgData name="Ali Etezady" userId="7f911d0e-1461-4387-ae91-0d23c77b542f" providerId="ADAL" clId="{140C91E6-3311-46CB-87B1-7DAB952FCDDD}" dt="2022-08-25T15:09:45.860" v="303" actId="14100"/>
          <ac:cxnSpMkLst>
            <pc:docMk/>
            <pc:sldMk cId="3526081705" sldId="264"/>
            <ac:cxnSpMk id="89" creationId="{27581B91-1E75-CEA9-9C2A-957205D90805}"/>
          </ac:cxnSpMkLst>
        </pc:cxnChg>
      </pc:sldChg>
      <pc:sldChg chg="addSp modSp mod">
        <pc:chgData name="Ali Etezady" userId="7f911d0e-1461-4387-ae91-0d23c77b542f" providerId="ADAL" clId="{140C91E6-3311-46CB-87B1-7DAB952FCDDD}" dt="2022-08-25T15:00:20.302" v="289" actId="20577"/>
        <pc:sldMkLst>
          <pc:docMk/>
          <pc:sldMk cId="2081998498" sldId="478"/>
        </pc:sldMkLst>
        <pc:spChg chg="mod">
          <ac:chgData name="Ali Etezady" userId="7f911d0e-1461-4387-ae91-0d23c77b542f" providerId="ADAL" clId="{140C91E6-3311-46CB-87B1-7DAB952FCDDD}" dt="2022-08-25T15:00:20.302" v="289" actId="20577"/>
          <ac:spMkLst>
            <pc:docMk/>
            <pc:sldMk cId="2081998498" sldId="478"/>
            <ac:spMk id="3" creationId="{00000000-0000-0000-0000-000000000000}"/>
          </ac:spMkLst>
        </pc:spChg>
        <pc:spChg chg="add mod">
          <ac:chgData name="Ali Etezady" userId="7f911d0e-1461-4387-ae91-0d23c77b542f" providerId="ADAL" clId="{140C91E6-3311-46CB-87B1-7DAB952FCDDD}" dt="2022-08-25T14:33:22.563" v="208" actId="6549"/>
          <ac:spMkLst>
            <pc:docMk/>
            <pc:sldMk cId="2081998498" sldId="478"/>
            <ac:spMk id="6" creationId="{7DB89463-30E6-14E2-B10B-AB8248E46D91}"/>
          </ac:spMkLst>
        </pc:spChg>
        <pc:spChg chg="add mod">
          <ac:chgData name="Ali Etezady" userId="7f911d0e-1461-4387-ae91-0d23c77b542f" providerId="ADAL" clId="{140C91E6-3311-46CB-87B1-7DAB952FCDDD}" dt="2022-08-25T14:33:11.349" v="202"/>
          <ac:spMkLst>
            <pc:docMk/>
            <pc:sldMk cId="2081998498" sldId="478"/>
            <ac:spMk id="8" creationId="{CE3C60C3-1470-4E17-FF32-85B5794EC2CD}"/>
          </ac:spMkLst>
        </pc:spChg>
      </pc:sldChg>
      <pc:sldChg chg="addSp delSp modSp mod">
        <pc:chgData name="Ali Etezady" userId="7f911d0e-1461-4387-ae91-0d23c77b542f" providerId="ADAL" clId="{140C91E6-3311-46CB-87B1-7DAB952FCDDD}" dt="2022-08-25T15:11:27.474" v="342" actId="14100"/>
        <pc:sldMkLst>
          <pc:docMk/>
          <pc:sldMk cId="339141952" sldId="482"/>
        </pc:sldMkLst>
        <pc:spChg chg="mod">
          <ac:chgData name="Ali Etezady" userId="7f911d0e-1461-4387-ae91-0d23c77b542f" providerId="ADAL" clId="{140C91E6-3311-46CB-87B1-7DAB952FCDDD}" dt="2022-08-25T15:11:24.646" v="340" actId="1036"/>
          <ac:spMkLst>
            <pc:docMk/>
            <pc:sldMk cId="339141952" sldId="482"/>
            <ac:spMk id="12" creationId="{F87FD603-12AD-DCD3-73AE-562B43A5C7E3}"/>
          </ac:spMkLst>
        </pc:spChg>
        <pc:picChg chg="del">
          <ac:chgData name="Ali Etezady" userId="7f911d0e-1461-4387-ae91-0d23c77b542f" providerId="ADAL" clId="{140C91E6-3311-46CB-87B1-7DAB952FCDDD}" dt="2022-08-25T15:11:03.597" v="321" actId="478"/>
          <ac:picMkLst>
            <pc:docMk/>
            <pc:sldMk cId="339141952" sldId="482"/>
            <ac:picMk id="11" creationId="{3EE29A7A-9223-F864-A67A-7398E2310AAD}"/>
          </ac:picMkLst>
        </pc:picChg>
        <pc:picChg chg="mod">
          <ac:chgData name="Ali Etezady" userId="7f911d0e-1461-4387-ae91-0d23c77b542f" providerId="ADAL" clId="{140C91E6-3311-46CB-87B1-7DAB952FCDDD}" dt="2022-08-25T15:11:24.646" v="340" actId="1036"/>
          <ac:picMkLst>
            <pc:docMk/>
            <pc:sldMk cId="339141952" sldId="482"/>
            <ac:picMk id="28" creationId="{EE7B4390-D4E7-A674-8324-8EAE0B3EC564}"/>
          </ac:picMkLst>
        </pc:picChg>
        <pc:picChg chg="add mod">
          <ac:chgData name="Ali Etezady" userId="7f911d0e-1461-4387-ae91-0d23c77b542f" providerId="ADAL" clId="{140C91E6-3311-46CB-87B1-7DAB952FCDDD}" dt="2022-08-25T15:11:24.646" v="340" actId="1036"/>
          <ac:picMkLst>
            <pc:docMk/>
            <pc:sldMk cId="339141952" sldId="482"/>
            <ac:picMk id="32" creationId="{23F6E29F-B32E-BA79-AF33-69E595713070}"/>
          </ac:picMkLst>
        </pc:picChg>
        <pc:cxnChg chg="mod">
          <ac:chgData name="Ali Etezady" userId="7f911d0e-1461-4387-ae91-0d23c77b542f" providerId="ADAL" clId="{140C91E6-3311-46CB-87B1-7DAB952FCDDD}" dt="2022-08-25T15:11:27.474" v="342" actId="14100"/>
          <ac:cxnSpMkLst>
            <pc:docMk/>
            <pc:sldMk cId="339141952" sldId="482"/>
            <ac:cxnSpMk id="19" creationId="{DE28E9A4-21CE-9C1F-D6A1-02F5B83DA510}"/>
          </ac:cxnSpMkLst>
        </pc:cxnChg>
      </pc:sldChg>
      <pc:sldChg chg="addSp delSp modSp mod">
        <pc:chgData name="Ali Etezady" userId="7f911d0e-1461-4387-ae91-0d23c77b542f" providerId="ADAL" clId="{140C91E6-3311-46CB-87B1-7DAB952FCDDD}" dt="2022-08-25T15:12:13.535" v="357" actId="1036"/>
        <pc:sldMkLst>
          <pc:docMk/>
          <pc:sldMk cId="1179746810" sldId="483"/>
        </pc:sldMkLst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17" creationId="{8459ADCD-CD4A-EB15-33AE-1C0929EE08C7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20" creationId="{3DA48A6C-B311-7B68-CE0B-8F6348DD9683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22" creationId="{70CB34AA-D5D7-F644-518B-CE1CEA3F81F9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23" creationId="{FBF926D7-61C6-F695-9746-F5422C452ECA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26" creationId="{2E02480F-D27B-F011-DC0F-C95EDB36E562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29" creationId="{8BB953B5-2FD1-00EE-639A-1FDE710032EE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30" creationId="{A061F39F-7EF1-C0BC-FC60-C448028F241D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32" creationId="{5574ED24-5FE1-61B2-AB78-494FD859BC4E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33" creationId="{BFCE3493-9A43-53EE-917A-81D6620A5A45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34" creationId="{2CA559B6-2E02-268E-FFD3-BBBBB782433C}"/>
          </ac:spMkLst>
        </pc:spChg>
        <pc:spChg chg="add del mod">
          <ac:chgData name="Ali Etezady" userId="7f911d0e-1461-4387-ae91-0d23c77b542f" providerId="ADAL" clId="{140C91E6-3311-46CB-87B1-7DAB952FCDDD}" dt="2022-08-25T15:11:43.042" v="345" actId="478"/>
          <ac:spMkLst>
            <pc:docMk/>
            <pc:sldMk cId="1179746810" sldId="483"/>
            <ac:spMk id="35" creationId="{4893C7AD-245F-D1F3-C77C-898399AD9DDC}"/>
          </ac:spMkLst>
        </pc:spChg>
        <pc:picChg chg="del">
          <ac:chgData name="Ali Etezady" userId="7f911d0e-1461-4387-ae91-0d23c77b542f" providerId="ADAL" clId="{140C91E6-3311-46CB-87B1-7DAB952FCDDD}" dt="2022-08-25T15:11:39.397" v="343" actId="478"/>
          <ac:picMkLst>
            <pc:docMk/>
            <pc:sldMk cId="1179746810" sldId="483"/>
            <ac:picMk id="11" creationId="{3EE29A7A-9223-F864-A67A-7398E2310AAD}"/>
          </ac:picMkLst>
        </pc:picChg>
        <pc:picChg chg="add mod">
          <ac:chgData name="Ali Etezady" userId="7f911d0e-1461-4387-ae91-0d23c77b542f" providerId="ADAL" clId="{140C91E6-3311-46CB-87B1-7DAB952FCDDD}" dt="2022-08-25T15:12:13.535" v="357" actId="1036"/>
          <ac:picMkLst>
            <pc:docMk/>
            <pc:sldMk cId="1179746810" sldId="483"/>
            <ac:picMk id="42" creationId="{0994F065-CC93-9428-E6EB-F888C2BB377D}"/>
          </ac:picMkLst>
        </pc:pic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18" creationId="{F2A5CE83-688F-36C4-73A0-24912E4F5BDD}"/>
          </ac:cxnSpMkLst>
        </pc:cxn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24" creationId="{F08F7D78-A9E0-2DAC-283B-88790A69C90C}"/>
          </ac:cxnSpMkLst>
        </pc:cxn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25" creationId="{B4794579-C95A-8E2F-AF47-98CB92C3429E}"/>
          </ac:cxnSpMkLst>
        </pc:cxn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27" creationId="{29BB832B-F087-C22A-FDB1-051A7CCA55B3}"/>
          </ac:cxnSpMkLst>
        </pc:cxn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36" creationId="{B8925E30-B05E-53F5-16FB-CDED91675AA1}"/>
          </ac:cxnSpMkLst>
        </pc:cxn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37" creationId="{DC22370E-CDCE-278F-5946-90362581BC96}"/>
          </ac:cxnSpMkLst>
        </pc:cxn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38" creationId="{2B95CE6F-38C0-4B94-6E8D-D531801FE8CA}"/>
          </ac:cxnSpMkLst>
        </pc:cxn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39" creationId="{B2D9B6F7-BE17-1687-A67F-5D494662EA8A}"/>
          </ac:cxnSpMkLst>
        </pc:cxn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40" creationId="{6CDBBC23-1EB4-916C-29A0-B39D3250B17B}"/>
          </ac:cxnSpMkLst>
        </pc:cxnChg>
        <pc:cxnChg chg="add del mod">
          <ac:chgData name="Ali Etezady" userId="7f911d0e-1461-4387-ae91-0d23c77b542f" providerId="ADAL" clId="{140C91E6-3311-46CB-87B1-7DAB952FCDDD}" dt="2022-08-25T15:11:43.042" v="345" actId="478"/>
          <ac:cxnSpMkLst>
            <pc:docMk/>
            <pc:sldMk cId="1179746810" sldId="483"/>
            <ac:cxnSpMk id="41" creationId="{95A2BF0D-DB90-6024-9AFC-43B437A6B6F5}"/>
          </ac:cxnSpMkLst>
        </pc:cxnChg>
      </pc:sldChg>
      <pc:sldChg chg="modSp mod">
        <pc:chgData name="Ali Etezady" userId="7f911d0e-1461-4387-ae91-0d23c77b542f" providerId="ADAL" clId="{140C91E6-3311-46CB-87B1-7DAB952FCDDD}" dt="2022-08-25T15:50:33.543" v="442" actId="21"/>
        <pc:sldMkLst>
          <pc:docMk/>
          <pc:sldMk cId="4025489390" sldId="487"/>
        </pc:sldMkLst>
        <pc:spChg chg="mod">
          <ac:chgData name="Ali Etezady" userId="7f911d0e-1461-4387-ae91-0d23c77b542f" providerId="ADAL" clId="{140C91E6-3311-46CB-87B1-7DAB952FCDDD}" dt="2022-08-25T15:50:33.543" v="442" actId="21"/>
          <ac:spMkLst>
            <pc:docMk/>
            <pc:sldMk cId="4025489390" sldId="487"/>
            <ac:spMk id="3" creationId="{4961A4D0-A5B7-087E-CBE6-69EB8FC593F0}"/>
          </ac:spMkLst>
        </pc:spChg>
      </pc:sldChg>
      <pc:sldChg chg="addSp delSp modSp add mod modAnim">
        <pc:chgData name="Ali Etezady" userId="7f911d0e-1461-4387-ae91-0d23c77b542f" providerId="ADAL" clId="{140C91E6-3311-46CB-87B1-7DAB952FCDDD}" dt="2022-08-25T15:53:29.624" v="453" actId="14100"/>
        <pc:sldMkLst>
          <pc:docMk/>
          <pc:sldMk cId="2017609638" sldId="489"/>
        </pc:sldMkLst>
        <pc:spChg chg="del">
          <ac:chgData name="Ali Etezady" userId="7f911d0e-1461-4387-ae91-0d23c77b542f" providerId="ADAL" clId="{140C91E6-3311-46CB-87B1-7DAB952FCDDD}" dt="2022-08-25T15:44:54.862" v="361" actId="478"/>
          <ac:spMkLst>
            <pc:docMk/>
            <pc:sldMk cId="2017609638" sldId="489"/>
            <ac:spMk id="6" creationId="{30321B41-4A0D-D39E-A485-47DF03187FD9}"/>
          </ac:spMkLst>
        </pc:spChg>
        <pc:spChg chg="add mod">
          <ac:chgData name="Ali Etezady" userId="7f911d0e-1461-4387-ae91-0d23c77b542f" providerId="ADAL" clId="{140C91E6-3311-46CB-87B1-7DAB952FCDDD}" dt="2022-08-25T15:53:29.624" v="453" actId="14100"/>
          <ac:spMkLst>
            <pc:docMk/>
            <pc:sldMk cId="2017609638" sldId="489"/>
            <ac:spMk id="7" creationId="{E6C28F43-1A04-AAAD-3871-A87E2E25E7DE}"/>
          </ac:spMkLst>
        </pc:spChg>
        <pc:spChg chg="add mod">
          <ac:chgData name="Ali Etezady" userId="7f911d0e-1461-4387-ae91-0d23c77b542f" providerId="ADAL" clId="{140C91E6-3311-46CB-87B1-7DAB952FCDDD}" dt="2022-08-25T15:51:09.820" v="451" actId="1076"/>
          <ac:spMkLst>
            <pc:docMk/>
            <pc:sldMk cId="2017609638" sldId="489"/>
            <ac:spMk id="9" creationId="{3CD90413-826E-BF4B-18F2-2AAF4B11DA4E}"/>
          </ac:spMkLst>
        </pc:spChg>
        <pc:graphicFrameChg chg="del modGraphic">
          <ac:chgData name="Ali Etezady" userId="7f911d0e-1461-4387-ae91-0d23c77b542f" providerId="ADAL" clId="{140C91E6-3311-46CB-87B1-7DAB952FCDDD}" dt="2022-08-25T15:44:52.510" v="360" actId="478"/>
          <ac:graphicFrameMkLst>
            <pc:docMk/>
            <pc:sldMk cId="2017609638" sldId="489"/>
            <ac:graphicFrameMk id="5" creationId="{E707DA31-2F2D-38B9-19C4-95216B256EBE}"/>
          </ac:graphicFrameMkLst>
        </pc:graphicFrameChg>
        <pc:picChg chg="add mod modCrop">
          <ac:chgData name="Ali Etezady" userId="7f911d0e-1461-4387-ae91-0d23c77b542f" providerId="ADAL" clId="{140C91E6-3311-46CB-87B1-7DAB952FCDDD}" dt="2022-08-25T15:50:54.880" v="447" actId="1076"/>
          <ac:picMkLst>
            <pc:docMk/>
            <pc:sldMk cId="2017609638" sldId="489"/>
            <ac:picMk id="4" creationId="{DB8F1EBA-40AC-48F5-30B0-D0562EFB57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17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91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2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24749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6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" y="2833782"/>
            <a:ext cx="10815252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1031885" y="3131031"/>
            <a:ext cx="797785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448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695019" y="2415272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695019" y="2705186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695019" y="300384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5131981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8D2035-7F9D-EC44-B05F-1C0658CD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312" y="3841281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13365BF-E8C9-1B4F-AC85-910AE5404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4312" y="4131195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472B294-679F-764A-B21D-7B0E0AD407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4312" y="4429849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93AE51-E9C3-4246-ACF4-63A86BCB2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951" y="2870791"/>
            <a:ext cx="4579763" cy="13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1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5131981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F20015-BA9E-3048-9E93-A34E51B24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7" y="3155787"/>
            <a:ext cx="3850623" cy="82079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64EA9D3-60ED-DE47-9D70-4A0B42C79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019" y="2415272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AA88360-5EA2-7A4D-874A-C59E6062A1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5019" y="2705186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E3E798-00B5-AE44-A012-94522CA7F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5019" y="300384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124E19B-EECD-4847-B3CA-F0FFFF522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312" y="3851913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6B1AA8-75EC-1446-BAE9-3CBBDF26B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4312" y="415246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633C67D-B2C2-744F-9176-D9951DAD1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4312" y="4451114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45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E92D7-15E6-1942-8625-B18760C09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B200B7-0EC0-B545-982E-1F56089A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951" y="2870791"/>
            <a:ext cx="4579763" cy="1360968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53C0E1-CCF4-C24E-A0FF-C24F9DBA4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0721" y="4046678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1F9967-CE14-F746-8202-765BEAAC8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0722" y="4347225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37B4F26-4BF5-BB4A-B0A2-96BCEF550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0722" y="4645879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3452415-2FD2-B941-A0A2-772E01B31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0015" y="5493952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CE3F67E-BF1D-D941-9E60-AE95BD584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0015" y="5794499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3A7549-8177-3E49-968D-AE54A2FED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0015" y="608252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175DEC0-23A3-4DE9-A75D-DE667228D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6151" y="248462"/>
            <a:ext cx="7901795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6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137489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13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AF8034-2543-4D73-9A98-23E1E160E4F8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SANDAG ABM Project Workshop March 18-19,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D1B276-7E5F-4D77-A196-E52A17D50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_Dar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" y="2833782"/>
            <a:ext cx="10815252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E92D7-15E6-1942-8625-B18760C09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1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-45063" y="2824745"/>
            <a:ext cx="11104531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5EB54-B298-9543-845F-98ED97C9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77" y="-79554"/>
            <a:ext cx="12216384" cy="4482936"/>
          </a:xfrm>
          <a:prstGeom prst="rect">
            <a:avLst/>
          </a:prstGeom>
        </p:spPr>
      </p:pic>
      <p:sp>
        <p:nvSpPr>
          <p:cNvPr id="21" name="Rectangle 10"/>
          <p:cNvSpPr/>
          <p:nvPr userDrawn="1"/>
        </p:nvSpPr>
        <p:spPr>
          <a:xfrm>
            <a:off x="-14176" y="4054971"/>
            <a:ext cx="11087821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4342697"/>
            <a:ext cx="3226024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278938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4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97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439317"/>
            <a:ext cx="399044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" y="622273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96942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76" r:id="rId4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439317"/>
            <a:ext cx="399044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" y="622273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96942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2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EC4D3-6CBE-AF47-856C-433E5B1DC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Revised Shadow Pricing Mechanism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BCFF-9F2E-7F4C-B598-2D5187E69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25,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95DA-6515-F648-A9CE-AAC973230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ActivitySim Consortium Meeting</a:t>
            </a:r>
          </a:p>
        </p:txBody>
      </p:sp>
    </p:spTree>
    <p:extLst>
      <p:ext uri="{BB962C8B-B14F-4D97-AF65-F5344CB8AC3E}">
        <p14:creationId xmlns:p14="http://schemas.microsoft.com/office/powerpoint/2010/main" val="24853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Proposed Revised Approach</a:t>
            </a:r>
          </a:p>
        </p:txBody>
      </p:sp>
    </p:spTree>
    <p:extLst>
      <p:ext uri="{BB962C8B-B14F-4D97-AF65-F5344CB8AC3E}">
        <p14:creationId xmlns:p14="http://schemas.microsoft.com/office/powerpoint/2010/main" val="98812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method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359" y="1436689"/>
            <a:ext cx="10933039" cy="4370387"/>
          </a:xfrm>
        </p:spPr>
        <p:txBody>
          <a:bodyPr/>
          <a:lstStyle/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Calculate prices as additive terms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Easier to interpret than multiplicative terms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Can be calculated at different geography than zone (at TAZ level instead of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MAZ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level in 2-zone and 3-zone models)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Use (scaled) total employment/enrollment as target for work/school location choice instead of scaled size term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Desired constraint is total employment/enrollment not relative size of zone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Scaling still required to account for differences between total workers and total employment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Change iteration mechanism</a:t>
            </a:r>
          </a:p>
          <a:p>
            <a:pPr marL="914400" lvl="1" indent="-457200">
              <a:spcBef>
                <a:spcPct val="200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To decrease runtime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3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62" y="286707"/>
            <a:ext cx="10792177" cy="960728"/>
          </a:xfrm>
        </p:spPr>
        <p:txBody>
          <a:bodyPr/>
          <a:lstStyle/>
          <a:p>
            <a:r>
              <a:rPr lang="en-US" dirty="0"/>
              <a:t>Revised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65AE4-A741-0F15-1B2F-44C2AC63FA41}"/>
              </a:ext>
            </a:extLst>
          </p:cNvPr>
          <p:cNvSpPr txBox="1"/>
          <p:nvPr/>
        </p:nvSpPr>
        <p:spPr>
          <a:xfrm>
            <a:off x="5316528" y="1341662"/>
            <a:ext cx="274042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Run model with all </a:t>
            </a:r>
            <a:r>
              <a:rPr lang="en-US" i="1" dirty="0" err="1">
                <a:solidFill>
                  <a:schemeClr val="tx1">
                    <a:lumMod val="50000"/>
                  </a:schemeClr>
                </a:solidFill>
              </a:rPr>
              <a:t>workers_to_simulate</a:t>
            </a: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4338B5-A608-A6CA-BCEC-C8B49711F7CA}"/>
              </a:ext>
            </a:extLst>
          </p:cNvPr>
          <p:cNvCxnSpPr>
            <a:cxnSpLocks/>
          </p:cNvCxnSpPr>
          <p:nvPr/>
        </p:nvCxnSpPr>
        <p:spPr>
          <a:xfrm flipH="1">
            <a:off x="6680454" y="1072750"/>
            <a:ext cx="1" cy="2678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96AAE7-F682-0B67-A42B-4173C0DCAF38}"/>
              </a:ext>
            </a:extLst>
          </p:cNvPr>
          <p:cNvSpPr txBox="1"/>
          <p:nvPr/>
        </p:nvSpPr>
        <p:spPr>
          <a:xfrm>
            <a:off x="5316528" y="2270424"/>
            <a:ext cx="274042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Calculate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baseline="-25000" dirty="0" err="1">
                <a:solidFill>
                  <a:schemeClr val="tx1">
                    <a:lumMod val="50000"/>
                  </a:schemeClr>
                </a:solidFill>
              </a:rPr>
              <a:t>j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each zone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2E2123B2-9C91-A39E-3B47-5EF038DC9D5A}"/>
                  </a:ext>
                </a:extLst>
              </p:cNvPr>
              <p:cNvSpPr txBox="1"/>
              <p:nvPr/>
            </p:nvSpPr>
            <p:spPr bwMode="auto">
              <a:xfrm>
                <a:off x="8288599" y="2111040"/>
                <a:ext cx="4223348" cy="74700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𝐸𝑚𝑝𝑙𝑜𝑦𝑚𝑒𝑛𝑡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ahoma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ahoma" pitchFamily="34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𝐸𝑚𝑝𝑙𝑜𝑦𝑚𝑒𝑛𝑡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Tahoma" pitchFamily="34" charset="0"/>
                                </a:rPr>
                                <m:t>j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𝑊𝑜𝑟𝑘𝑒𝑟𝑠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ahoma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ahoma" pitchFamily="34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dirty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Tahoma" pitchFamily="34" charset="0"/>
                                </a:rPr>
                                <m:t>j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2E2123B2-9C91-A39E-3B47-5EF038DC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8599" y="2111040"/>
                <a:ext cx="4223348" cy="747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iamond 9">
            <a:extLst>
              <a:ext uri="{FF2B5EF4-FFF2-40B4-BE49-F238E27FC236}">
                <a16:creationId xmlns:a16="http://schemas.microsoft.com/office/drawing/2014/main" id="{3C6427B4-EA5C-6C09-C968-89985B73C4F0}"/>
              </a:ext>
            </a:extLst>
          </p:cNvPr>
          <p:cNvSpPr/>
          <p:nvPr/>
        </p:nvSpPr>
        <p:spPr>
          <a:xfrm>
            <a:off x="6062005" y="4391393"/>
            <a:ext cx="1273474" cy="1249301"/>
          </a:xfrm>
          <a:prstGeom prst="diamond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2"/>
                </a:solidFill>
              </a:rPr>
              <a:t>C</a:t>
            </a:r>
            <a:r>
              <a:rPr lang="en-US" sz="1400" baseline="-25000" dirty="0" err="1">
                <a:solidFill>
                  <a:schemeClr val="tx2"/>
                </a:solidFill>
              </a:rPr>
              <a:t>j</a:t>
            </a:r>
            <a:r>
              <a:rPr lang="en-US" sz="1400" baseline="-250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&lt;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2DEF6-24FE-1E5C-472E-F5F0D4654672}"/>
              </a:ext>
            </a:extLst>
          </p:cNvPr>
          <p:cNvSpPr txBox="1"/>
          <p:nvPr/>
        </p:nvSpPr>
        <p:spPr>
          <a:xfrm>
            <a:off x="5316528" y="426419"/>
            <a:ext cx="274043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Set </a:t>
            </a:r>
            <a:r>
              <a:rPr lang="en-US" i="1" dirty="0" err="1">
                <a:solidFill>
                  <a:schemeClr val="tx1">
                    <a:lumMod val="50000"/>
                  </a:schemeClr>
                </a:solidFill>
              </a:rPr>
              <a:t>workers_to_simulate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= ALL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430279-D5DE-8CC5-450B-84BAD8C55786}"/>
              </a:ext>
            </a:extLst>
          </p:cNvPr>
          <p:cNvCxnSpPr>
            <a:cxnSpLocks/>
          </p:cNvCxnSpPr>
          <p:nvPr/>
        </p:nvCxnSpPr>
        <p:spPr>
          <a:xfrm flipH="1">
            <a:off x="6695470" y="1989084"/>
            <a:ext cx="1" cy="2678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F81CB6-7CE1-A10B-4A2D-DB01A3DF09A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335479" y="5016044"/>
            <a:ext cx="3667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DF5F41-946A-72B6-34CA-1F08DA585BBC}"/>
              </a:ext>
            </a:extLst>
          </p:cNvPr>
          <p:cNvSpPr txBox="1"/>
          <p:nvPr/>
        </p:nvSpPr>
        <p:spPr>
          <a:xfrm>
            <a:off x="7702256" y="4421045"/>
            <a:ext cx="2912883" cy="98488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Set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</a:rPr>
              <a:t>Shadow_price</a:t>
            </a:r>
            <a:r>
              <a:rPr lang="en-US" sz="1600" i="1" baseline="-25000" dirty="0" err="1">
                <a:solidFill>
                  <a:schemeClr val="tx1">
                    <a:lumMod val="50000"/>
                  </a:schemeClr>
                </a:solidFill>
              </a:rPr>
              <a:t>j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US" sz="1600" u="sng" dirty="0">
                <a:solidFill>
                  <a:schemeClr val="tx1">
                    <a:lumMod val="50000"/>
                  </a:schemeClr>
                </a:solidFill>
              </a:rPr>
              <a:t>-999</a:t>
            </a:r>
          </a:p>
          <a:p>
            <a:pPr algn="ctr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Set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en-US" sz="1600" i="1" baseline="-25000" dirty="0" err="1">
                <a:solidFill>
                  <a:schemeClr val="tx1">
                    <a:lumMod val="50000"/>
                  </a:schemeClr>
                </a:solidFill>
              </a:rPr>
              <a:t>j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1600" i="1" u="sng" dirty="0">
                <a:solidFill>
                  <a:schemeClr val="tx1">
                    <a:lumMod val="50000"/>
                  </a:schemeClr>
                </a:solidFill>
              </a:rPr>
              <a:t>extra number /share of workers from each zone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8C60AB-7C03-4161-87F3-3F2802B84FE8}"/>
              </a:ext>
            </a:extLst>
          </p:cNvPr>
          <p:cNvCxnSpPr>
            <a:stCxn id="10" idx="1"/>
          </p:cNvCxnSpPr>
          <p:nvPr/>
        </p:nvCxnSpPr>
        <p:spPr>
          <a:xfrm flipH="1">
            <a:off x="5769761" y="5016044"/>
            <a:ext cx="2922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E845B1E-68C2-9580-54FE-9E2108C045E0}"/>
              </a:ext>
            </a:extLst>
          </p:cNvPr>
          <p:cNvSpPr txBox="1"/>
          <p:nvPr/>
        </p:nvSpPr>
        <p:spPr>
          <a:xfrm>
            <a:off x="2856877" y="4651747"/>
            <a:ext cx="291288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Set </a:t>
            </a:r>
            <a:r>
              <a:rPr lang="en-US" i="1" dirty="0" err="1">
                <a:solidFill>
                  <a:schemeClr val="tx1">
                    <a:lumMod val="50000"/>
                  </a:schemeClr>
                </a:solidFill>
              </a:rPr>
              <a:t>Shadow_price</a:t>
            </a:r>
            <a:r>
              <a:rPr lang="en-US" i="1" baseline="-25000" dirty="0" err="1">
                <a:solidFill>
                  <a:schemeClr val="tx1">
                    <a:lumMod val="50000"/>
                  </a:schemeClr>
                </a:solidFill>
              </a:rPr>
              <a:t>j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= 0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Set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1">
                    <a:lumMod val="50000"/>
                  </a:schemeClr>
                </a:solidFill>
              </a:rPr>
              <a:t>j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= 0</a:t>
            </a: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945B902F-592B-F139-7776-087E17978C7E}"/>
              </a:ext>
            </a:extLst>
          </p:cNvPr>
          <p:cNvSpPr/>
          <p:nvPr/>
        </p:nvSpPr>
        <p:spPr>
          <a:xfrm>
            <a:off x="5898905" y="2896516"/>
            <a:ext cx="1593130" cy="1249301"/>
          </a:xfrm>
          <a:prstGeom prst="diamond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All </a:t>
            </a:r>
            <a:r>
              <a:rPr lang="en-US" sz="1400" dirty="0" err="1">
                <a:solidFill>
                  <a:schemeClr val="tx2"/>
                </a:solidFill>
              </a:rPr>
              <a:t>C</a:t>
            </a:r>
            <a:r>
              <a:rPr lang="en-US" sz="1400" baseline="-25000" dirty="0" err="1">
                <a:solidFill>
                  <a:schemeClr val="tx2"/>
                </a:solidFill>
              </a:rPr>
              <a:t>j</a:t>
            </a:r>
            <a:r>
              <a:rPr lang="en-US" sz="1400" dirty="0">
                <a:solidFill>
                  <a:schemeClr val="tx2"/>
                </a:solidFill>
              </a:rPr>
              <a:t> = 1+ </a:t>
            </a:r>
            <a:r>
              <a:rPr lang="en-US" sz="1400" dirty="0" err="1">
                <a:solidFill>
                  <a:schemeClr val="tx2"/>
                </a:solidFill>
              </a:rPr>
              <a:t>tol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D78298-DE28-80A3-0138-8C142B2CF55E}"/>
              </a:ext>
            </a:extLst>
          </p:cNvPr>
          <p:cNvSpPr txBox="1"/>
          <p:nvPr/>
        </p:nvSpPr>
        <p:spPr>
          <a:xfrm>
            <a:off x="7105224" y="4617309"/>
            <a:ext cx="597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6B48E-83E3-414E-24F7-FE7B35189EB4}"/>
              </a:ext>
            </a:extLst>
          </p:cNvPr>
          <p:cNvSpPr txBox="1"/>
          <p:nvPr/>
        </p:nvSpPr>
        <p:spPr>
          <a:xfrm>
            <a:off x="5695228" y="4651747"/>
            <a:ext cx="597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547D512-5108-5B28-FAFD-43A5D61431AA}"/>
              </a:ext>
            </a:extLst>
          </p:cNvPr>
          <p:cNvSpPr/>
          <p:nvPr/>
        </p:nvSpPr>
        <p:spPr>
          <a:xfrm>
            <a:off x="9365828" y="3187879"/>
            <a:ext cx="903818" cy="669704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Quit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2B3337-C9A0-6E59-B146-7403C961AF8E}"/>
              </a:ext>
            </a:extLst>
          </p:cNvPr>
          <p:cNvSpPr txBox="1"/>
          <p:nvPr/>
        </p:nvSpPr>
        <p:spPr>
          <a:xfrm>
            <a:off x="5375716" y="5709460"/>
            <a:ext cx="2912883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Sample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1">
                    <a:lumMod val="50000"/>
                  </a:schemeClr>
                </a:solidFill>
              </a:rPr>
              <a:t>j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from each zone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Set </a:t>
            </a:r>
            <a:r>
              <a:rPr lang="en-US" i="1" dirty="0" err="1">
                <a:solidFill>
                  <a:schemeClr val="tx1">
                    <a:lumMod val="50000"/>
                  </a:schemeClr>
                </a:solidFill>
              </a:rPr>
              <a:t>workers_to_simulate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 = 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C7A235C-B9F0-DE8C-3A9C-76B298871490}"/>
              </a:ext>
            </a:extLst>
          </p:cNvPr>
          <p:cNvCxnSpPr>
            <a:cxnSpLocks/>
          </p:cNvCxnSpPr>
          <p:nvPr/>
        </p:nvCxnSpPr>
        <p:spPr>
          <a:xfrm flipH="1">
            <a:off x="6695469" y="2650940"/>
            <a:ext cx="1" cy="2678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B094978-40EC-89D5-687D-2A8808565ECB}"/>
              </a:ext>
            </a:extLst>
          </p:cNvPr>
          <p:cNvCxnSpPr>
            <a:stCxn id="29" idx="3"/>
            <a:endCxn id="50" idx="2"/>
          </p:cNvCxnSpPr>
          <p:nvPr/>
        </p:nvCxnSpPr>
        <p:spPr>
          <a:xfrm>
            <a:off x="7492035" y="3521167"/>
            <a:ext cx="1873793" cy="1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FBF65A1-896C-C57E-FB2A-2B855EA66929}"/>
              </a:ext>
            </a:extLst>
          </p:cNvPr>
          <p:cNvCxnSpPr>
            <a:cxnSpLocks/>
          </p:cNvCxnSpPr>
          <p:nvPr/>
        </p:nvCxnSpPr>
        <p:spPr>
          <a:xfrm flipH="1">
            <a:off x="6695469" y="4139667"/>
            <a:ext cx="1" cy="2678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497978D-B62C-D320-8332-4A8B03741023}"/>
              </a:ext>
            </a:extLst>
          </p:cNvPr>
          <p:cNvCxnSpPr>
            <a:stCxn id="20" idx="2"/>
            <a:endCxn id="55" idx="3"/>
          </p:cNvCxnSpPr>
          <p:nvPr/>
        </p:nvCxnSpPr>
        <p:spPr>
          <a:xfrm rot="5400000">
            <a:off x="8341052" y="5353478"/>
            <a:ext cx="765195" cy="87009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00EAC94B-2E8B-52D2-67B6-A97039356C7D}"/>
              </a:ext>
            </a:extLst>
          </p:cNvPr>
          <p:cNvCxnSpPr>
            <a:stCxn id="23" idx="2"/>
            <a:endCxn id="55" idx="1"/>
          </p:cNvCxnSpPr>
          <p:nvPr/>
        </p:nvCxnSpPr>
        <p:spPr>
          <a:xfrm rot="16200000" flipH="1">
            <a:off x="4407994" y="5203402"/>
            <a:ext cx="873047" cy="1062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27581B91-1E75-CEA9-9C2A-957205D90805}"/>
              </a:ext>
            </a:extLst>
          </p:cNvPr>
          <p:cNvCxnSpPr>
            <a:stCxn id="55" idx="2"/>
            <a:endCxn id="4" idx="1"/>
          </p:cNvCxnSpPr>
          <p:nvPr/>
        </p:nvCxnSpPr>
        <p:spPr>
          <a:xfrm rot="5400000" flipH="1">
            <a:off x="3590362" y="3390994"/>
            <a:ext cx="4967962" cy="1515630"/>
          </a:xfrm>
          <a:prstGeom prst="bentConnector4">
            <a:avLst>
              <a:gd name="adj1" fmla="val -2492"/>
              <a:gd name="adj2" fmla="val 28539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8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Implementation &amp; progress</a:t>
            </a:r>
          </a:p>
        </p:txBody>
      </p:sp>
    </p:spTree>
    <p:extLst>
      <p:ext uri="{BB962C8B-B14F-4D97-AF65-F5344CB8AC3E}">
        <p14:creationId xmlns:p14="http://schemas.microsoft.com/office/powerpoint/2010/main" val="246439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&amp;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360" y="1436689"/>
            <a:ext cx="6373610" cy="4370387"/>
          </a:xfrm>
        </p:spPr>
        <p:txBody>
          <a:bodyPr/>
          <a:lstStyle/>
          <a:p>
            <a:r>
              <a:rPr lang="en-US" dirty="0"/>
              <a:t>How is shadow pricing method set?</a:t>
            </a:r>
          </a:p>
          <a:p>
            <a:pPr lvl="1"/>
            <a:r>
              <a:rPr lang="en-US" dirty="0" err="1"/>
              <a:t>Shadow_pricing.yaml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Land use field names for total employment and total students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4C67086-229E-54BE-7A18-D6527B95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8797" r="58634" b="16976"/>
          <a:stretch/>
        </p:blipFill>
        <p:spPr>
          <a:xfrm>
            <a:off x="7202077" y="1076644"/>
            <a:ext cx="4609707" cy="50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5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&amp;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359" y="1436689"/>
            <a:ext cx="10792177" cy="4370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Two script files need to be edited.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Shadow_pricing.py</a:t>
            </a:r>
          </a:p>
          <a:p>
            <a:pPr marL="1200150" lvl="2" indent="-342900">
              <a:spcAft>
                <a:spcPts val="1200"/>
              </a:spcAft>
            </a:pPr>
            <a:r>
              <a:rPr lang="en-US" sz="2400" dirty="0"/>
              <a:t>Shadow prices are calculated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Location_choice.py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Shadow prices are read in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workplace/school location model are run</a:t>
            </a:r>
          </a:p>
          <a:p>
            <a:pPr lvl="2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351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62" y="286707"/>
            <a:ext cx="10792177" cy="960728"/>
          </a:xfrm>
        </p:spPr>
        <p:txBody>
          <a:bodyPr/>
          <a:lstStyle/>
          <a:p>
            <a:r>
              <a:rPr lang="en-US" dirty="0"/>
              <a:t>Implementation &amp; progress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7FD603-12AD-DCD3-73AE-562B43A5C7E3}"/>
              </a:ext>
            </a:extLst>
          </p:cNvPr>
          <p:cNvSpPr/>
          <p:nvPr/>
        </p:nvSpPr>
        <p:spPr>
          <a:xfrm>
            <a:off x="5841242" y="3128891"/>
            <a:ext cx="5909480" cy="209080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28E9A4-21CE-9C1F-D6A1-02F5B83DA510}"/>
              </a:ext>
            </a:extLst>
          </p:cNvPr>
          <p:cNvCxnSpPr>
            <a:cxnSpLocks/>
          </p:cNvCxnSpPr>
          <p:nvPr/>
        </p:nvCxnSpPr>
        <p:spPr>
          <a:xfrm flipH="1">
            <a:off x="4885899" y="4193346"/>
            <a:ext cx="95534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118356-5E6F-5327-3C87-543991D01081}"/>
              </a:ext>
            </a:extLst>
          </p:cNvPr>
          <p:cNvSpPr txBox="1"/>
          <p:nvPr/>
        </p:nvSpPr>
        <p:spPr>
          <a:xfrm>
            <a:off x="441278" y="2578584"/>
            <a:ext cx="435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Implemented in shadow_pricing.py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E7B4390-D4E7-A674-8324-8EAE0B3EC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89" y="3606164"/>
            <a:ext cx="7621" cy="7621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9DAA358A-ED65-A8C2-99F9-E53915634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" y="3111625"/>
            <a:ext cx="4501882" cy="30994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F6E29F-B32E-BA79-AF33-69E59571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62" y="2091046"/>
            <a:ext cx="4879871" cy="3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62" y="286707"/>
            <a:ext cx="10792177" cy="960728"/>
          </a:xfrm>
        </p:spPr>
        <p:txBody>
          <a:bodyPr/>
          <a:lstStyle/>
          <a:p>
            <a:r>
              <a:rPr lang="en-US" dirty="0"/>
              <a:t>Implementation &amp; progress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7FD603-12AD-DCD3-73AE-562B43A5C7E3}"/>
              </a:ext>
            </a:extLst>
          </p:cNvPr>
          <p:cNvSpPr/>
          <p:nvPr/>
        </p:nvSpPr>
        <p:spPr>
          <a:xfrm>
            <a:off x="5750257" y="5113217"/>
            <a:ext cx="5909480" cy="78371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118356-5E6F-5327-3C87-543991D01081}"/>
              </a:ext>
            </a:extLst>
          </p:cNvPr>
          <p:cNvSpPr txBox="1"/>
          <p:nvPr/>
        </p:nvSpPr>
        <p:spPr>
          <a:xfrm>
            <a:off x="441278" y="2578584"/>
            <a:ext cx="435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Implemented in location_choice.py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E7B4390-D4E7-A674-8324-8EAE0B3EC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D628B50-0F99-7DE4-AE3A-AEB2A27F6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0"/>
          <a:stretch/>
        </p:blipFill>
        <p:spPr>
          <a:xfrm>
            <a:off x="602777" y="3115801"/>
            <a:ext cx="4192137" cy="2497977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F31161E-70FE-677B-9982-B6A3378ACBEE}"/>
              </a:ext>
            </a:extLst>
          </p:cNvPr>
          <p:cNvCxnSpPr>
            <a:cxnSpLocks/>
            <a:stCxn id="12" idx="1"/>
            <a:endCxn id="21" idx="3"/>
          </p:cNvCxnSpPr>
          <p:nvPr/>
        </p:nvCxnSpPr>
        <p:spPr>
          <a:xfrm rot="10800000">
            <a:off x="4794915" y="2763250"/>
            <a:ext cx="955343" cy="2741822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0994F065-CC93-9428-E6EB-F888C2BB3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256" y="1474560"/>
            <a:ext cx="5695180" cy="44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4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62" y="286707"/>
            <a:ext cx="10792177" cy="960728"/>
          </a:xfrm>
        </p:spPr>
        <p:txBody>
          <a:bodyPr/>
          <a:lstStyle/>
          <a:p>
            <a:r>
              <a:rPr lang="en-US" dirty="0"/>
              <a:t>Implementation &amp;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1A4D0-A5B7-087E-CBE6-69EB8FC593F0}"/>
              </a:ext>
            </a:extLst>
          </p:cNvPr>
          <p:cNvSpPr txBox="1"/>
          <p:nvPr/>
        </p:nvSpPr>
        <p:spPr>
          <a:xfrm>
            <a:off x="628650" y="1600200"/>
            <a:ext cx="107921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Testing is done with a limited sample in a 2-zone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100 TAZs (787 </a:t>
            </a:r>
            <a:r>
              <a:rPr lang="en-US" sz="2200" dirty="0" err="1">
                <a:solidFill>
                  <a:schemeClr val="tx2"/>
                </a:solidFill>
              </a:rPr>
              <a:t>MAZs</a:t>
            </a:r>
            <a:r>
              <a:rPr lang="en-US" sz="2200" dirty="0">
                <a:solidFill>
                  <a:schemeClr val="tx2"/>
                </a:solidFill>
              </a:rPr>
              <a:t>).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60K HH, 159K persons, 59K workers.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Testing currently done on workplace location choice model.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Shadow pricing method set to “method3”, and a maximum of 10 shadow pricing iterations are run.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Main checks at this stage: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Is the script running error free?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Is the number of workers shrinking at each iteration?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How fast this shrinking is happening?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When do we reach convergence?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1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62" y="286707"/>
            <a:ext cx="10792177" cy="960728"/>
          </a:xfrm>
        </p:spPr>
        <p:txBody>
          <a:bodyPr/>
          <a:lstStyle/>
          <a:p>
            <a:r>
              <a:rPr lang="en-US" dirty="0"/>
              <a:t>Implementation &amp; progress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707DA31-2F2D-38B9-19C4-95216B256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33895"/>
              </p:ext>
            </p:extLst>
          </p:nvPr>
        </p:nvGraphicFramePr>
        <p:xfrm>
          <a:off x="830762" y="2600960"/>
          <a:ext cx="10161094" cy="1407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88738">
                  <a:extLst>
                    <a:ext uri="{9D8B030D-6E8A-4147-A177-3AD203B41FA5}">
                      <a16:colId xmlns:a16="http://schemas.microsoft.com/office/drawing/2014/main" val="939538686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3685765224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130779794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307964637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1860317122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1879447572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34538227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rgbClr val="F68B1F"/>
                          </a:solidFill>
                          <a:latin typeface="Arial Body"/>
                          <a:ea typeface="+mn-ea"/>
                          <a:cs typeface="+mn-cs"/>
                        </a:rPr>
                        <a:t>Iterations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678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140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rgbClr val="F68B1F"/>
                          </a:solidFill>
                          <a:latin typeface="Arial Body"/>
                          <a:ea typeface="+mn-ea"/>
                          <a:cs typeface="+mn-cs"/>
                        </a:rPr>
                        <a:t>Workers_to_simulate</a:t>
                      </a:r>
                      <a:r>
                        <a:rPr lang="en-US" sz="1800" b="0" i="0" kern="1200" dirty="0">
                          <a:solidFill>
                            <a:srgbClr val="F68B1F"/>
                          </a:solidFill>
                          <a:latin typeface="Arial Body"/>
                          <a:ea typeface="+mn-ea"/>
                          <a:cs typeface="+mn-cs"/>
                        </a:rPr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2461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321B41-4A0D-D39E-A485-47DF03187FD9}"/>
              </a:ext>
            </a:extLst>
          </p:cNvPr>
          <p:cNvSpPr txBox="1"/>
          <p:nvPr/>
        </p:nvSpPr>
        <p:spPr>
          <a:xfrm>
            <a:off x="971550" y="4743450"/>
            <a:ext cx="78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Workers to simulate shrinkage plateaus after iteration 5.</a:t>
            </a:r>
          </a:p>
        </p:txBody>
      </p:sp>
    </p:spTree>
    <p:extLst>
      <p:ext uri="{BB962C8B-B14F-4D97-AF65-F5344CB8AC3E}">
        <p14:creationId xmlns:p14="http://schemas.microsoft.com/office/powerpoint/2010/main" val="411769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359" y="1436689"/>
            <a:ext cx="10933039" cy="4370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Shadow prices and their role in destination choice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Current shadow pricing methods in ActivitySim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Proposed shadow pricing method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Implementation and progress</a:t>
            </a:r>
          </a:p>
        </p:txBody>
      </p:sp>
    </p:spTree>
    <p:extLst>
      <p:ext uri="{BB962C8B-B14F-4D97-AF65-F5344CB8AC3E}">
        <p14:creationId xmlns:p14="http://schemas.microsoft.com/office/powerpoint/2010/main" val="35040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62" y="286707"/>
            <a:ext cx="10792177" cy="960728"/>
          </a:xfrm>
        </p:spPr>
        <p:txBody>
          <a:bodyPr/>
          <a:lstStyle/>
          <a:p>
            <a:r>
              <a:rPr lang="en-US" dirty="0"/>
              <a:t>Implementation &amp; progress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B8F1EBA-40AC-48F5-30B0-D0562EFB5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27083" r="49659" b="5313"/>
          <a:stretch/>
        </p:blipFill>
        <p:spPr>
          <a:xfrm>
            <a:off x="5591175" y="1227552"/>
            <a:ext cx="6448425" cy="490625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C28F43-1A04-AAAD-3871-A87E2E25E7DE}"/>
              </a:ext>
            </a:extLst>
          </p:cNvPr>
          <p:cNvSpPr/>
          <p:nvPr/>
        </p:nvSpPr>
        <p:spPr>
          <a:xfrm>
            <a:off x="5819775" y="3333750"/>
            <a:ext cx="6372225" cy="46095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90413-826E-BF4B-18F2-2AAF4B11DA4E}"/>
              </a:ext>
            </a:extLst>
          </p:cNvPr>
          <p:cNvSpPr txBox="1"/>
          <p:nvPr/>
        </p:nvSpPr>
        <p:spPr>
          <a:xfrm>
            <a:off x="427288" y="1936296"/>
            <a:ext cx="55673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The main reason appears to be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multiprocessing in location_choice.py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small zones</a:t>
            </a:r>
          </a:p>
        </p:txBody>
      </p:sp>
    </p:spTree>
    <p:extLst>
      <p:ext uri="{BB962C8B-B14F-4D97-AF65-F5344CB8AC3E}">
        <p14:creationId xmlns:p14="http://schemas.microsoft.com/office/powerpoint/2010/main" val="20176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62" y="286707"/>
            <a:ext cx="10792177" cy="960728"/>
          </a:xfrm>
        </p:spPr>
        <p:txBody>
          <a:bodyPr/>
          <a:lstStyle/>
          <a:p>
            <a:r>
              <a:rPr lang="en-US" dirty="0"/>
              <a:t>Implementation &amp;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1A4D0-A5B7-087E-CBE6-69EB8FC593F0}"/>
              </a:ext>
            </a:extLst>
          </p:cNvPr>
          <p:cNvSpPr txBox="1"/>
          <p:nvPr/>
        </p:nvSpPr>
        <p:spPr>
          <a:xfrm>
            <a:off x="628650" y="1600200"/>
            <a:ext cx="1079217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Example: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MAZ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 has 20 workers to simulate, overpredicted by 20% (sample rate of 0.2), and </a:t>
            </a:r>
            <a:r>
              <a:rPr lang="en-US" sz="2400" dirty="0" err="1">
                <a:solidFill>
                  <a:schemeClr val="tx2"/>
                </a:solidFill>
              </a:rPr>
              <a:t>num_processes</a:t>
            </a:r>
            <a:r>
              <a:rPr lang="en-US" sz="2400" dirty="0">
                <a:solidFill>
                  <a:schemeClr val="tx2"/>
                </a:solidFill>
              </a:rPr>
              <a:t> = 20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Each process receives (on average) 1 worker under </a:t>
            </a:r>
            <a:r>
              <a:rPr lang="en-US" sz="2400" dirty="0" err="1">
                <a:solidFill>
                  <a:schemeClr val="tx2"/>
                </a:solidFill>
              </a:rPr>
              <a:t>MAZ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When sampling, no worker will be sampled from </a:t>
            </a:r>
            <a:r>
              <a:rPr lang="en-US" sz="2400" dirty="0" err="1">
                <a:solidFill>
                  <a:schemeClr val="tx2"/>
                </a:solidFill>
              </a:rPr>
              <a:t>MAZ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, since 0.2 of 1 worker will be zero worker.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89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62" y="286707"/>
            <a:ext cx="10792177" cy="960728"/>
          </a:xfrm>
        </p:spPr>
        <p:txBody>
          <a:bodyPr/>
          <a:lstStyle/>
          <a:p>
            <a:r>
              <a:rPr lang="en-US" dirty="0"/>
              <a:t>Implementation &amp;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1A4D0-A5B7-087E-CBE6-69EB8FC593F0}"/>
              </a:ext>
            </a:extLst>
          </p:cNvPr>
          <p:cNvSpPr txBox="1"/>
          <p:nvPr/>
        </p:nvSpPr>
        <p:spPr>
          <a:xfrm>
            <a:off x="628650" y="1600200"/>
            <a:ext cx="1079217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What is the solution?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 the sampling without multiprocessing.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It can be done in shadow_pricing.py, where a series of function aggregate </a:t>
            </a:r>
            <a:r>
              <a:rPr lang="en-US" sz="2400" dirty="0" err="1">
                <a:solidFill>
                  <a:schemeClr val="tx2"/>
                </a:solidFill>
              </a:rPr>
              <a:t>modeled_size</a:t>
            </a:r>
            <a:r>
              <a:rPr lang="en-US" sz="2400" dirty="0">
                <a:solidFill>
                  <a:schemeClr val="tx2"/>
                </a:solidFill>
              </a:rPr>
              <a:t> over all processes and then compute shadow prices.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Currently working on implementing the same structure to do the sampling.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Ali Etezady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Senior Analyst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ali.etezady@rsginc.com</a:t>
            </a:r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Shadow prices and their role in destination choice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359" y="1436689"/>
            <a:ext cx="10933039" cy="2198461"/>
          </a:xfr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In destination (location) choice, the shadow price is a constant that is added to each destination alternative utility in order to ‘doubly constrain’ the model.</a:t>
            </a:r>
          </a:p>
          <a:p>
            <a:pPr marL="630237" lvl="1">
              <a:buFont typeface="Arial" pitchFamily="34" charset="0"/>
              <a:buChar char="•"/>
            </a:pPr>
            <a:r>
              <a:rPr lang="en-US" sz="2400" u="sng" dirty="0">
                <a:solidFill>
                  <a:srgbClr val="202122"/>
                </a:solidFill>
                <a:latin typeface="Arial" panose="020B0604020202020204" pitchFamily="34" charset="0"/>
              </a:rPr>
              <a:t>Doubly constrained location choice model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: the output of the model matches both </a:t>
            </a: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origin constraints 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(e.g. workers),</a:t>
            </a:r>
          </a:p>
          <a:p>
            <a:pPr marL="344487" lvl="1" indent="0">
              <a:buNone/>
            </a:pP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		and </a:t>
            </a: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destination constraints 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(e.g. employment)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400" kern="0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870781F1-81B9-4CBD-A50D-A356ABEEFCD1}"/>
                  </a:ext>
                </a:extLst>
              </p:cNvPr>
              <p:cNvSpPr txBox="1"/>
              <p:nvPr/>
            </p:nvSpPr>
            <p:spPr>
              <a:xfrm>
                <a:off x="3816463" y="4604665"/>
                <a:ext cx="3243901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err="1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870781F1-81B9-4CBD-A50D-A356ABEEF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63" y="4604665"/>
                <a:ext cx="3243901" cy="7035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0">
                <a:extLst>
                  <a:ext uri="{FF2B5EF4-FFF2-40B4-BE49-F238E27FC236}">
                    <a16:creationId xmlns:a16="http://schemas.microsoft.com/office/drawing/2014/main" id="{203A6331-B848-4E75-B428-295CD91271AA}"/>
                  </a:ext>
                </a:extLst>
              </p:cNvPr>
              <p:cNvSpPr txBox="1"/>
              <p:nvPr/>
            </p:nvSpPr>
            <p:spPr>
              <a:xfrm>
                <a:off x="3816463" y="5609297"/>
                <a:ext cx="3661323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𝐸𝑚𝑝𝑙𝑜𝑦𝑚𝑒𝑛𝑡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err="1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10">
                <a:extLst>
                  <a:ext uri="{FF2B5EF4-FFF2-40B4-BE49-F238E27FC236}">
                    <a16:creationId xmlns:a16="http://schemas.microsoft.com/office/drawing/2014/main" id="{203A6331-B848-4E75-B428-295CD9127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63" y="5609297"/>
                <a:ext cx="3661323" cy="672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1">
            <a:extLst>
              <a:ext uri="{FF2B5EF4-FFF2-40B4-BE49-F238E27FC236}">
                <a16:creationId xmlns:a16="http://schemas.microsoft.com/office/drawing/2014/main" id="{89932CBC-B928-45DB-939C-A84B849717EF}"/>
              </a:ext>
            </a:extLst>
          </p:cNvPr>
          <p:cNvSpPr txBox="1"/>
          <p:nvPr/>
        </p:nvSpPr>
        <p:spPr>
          <a:xfrm>
            <a:off x="1613717" y="4722586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Origin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constraint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875D84-2122-4988-B9A8-C53D19B5EA18}"/>
              </a:ext>
            </a:extLst>
          </p:cNvPr>
          <p:cNvGrpSpPr/>
          <p:nvPr/>
        </p:nvGrpSpPr>
        <p:grpSpPr>
          <a:xfrm>
            <a:off x="7133855" y="4694393"/>
            <a:ext cx="3258565" cy="414590"/>
            <a:chOff x="4839240" y="5029082"/>
            <a:chExt cx="3258565" cy="400944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C60264B5-FB1C-432E-BB55-FAC14ED95741}"/>
                </a:ext>
              </a:extLst>
            </p:cNvPr>
            <p:cNvSpPr txBox="1"/>
            <p:nvPr/>
          </p:nvSpPr>
          <p:spPr>
            <a:xfrm>
              <a:off x="4839240" y="5034706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tx2"/>
                  </a:solidFill>
                </a:rPr>
                <a:t>(given, because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2150DC17-6520-4FDE-89E3-33EA880054F5}"/>
                    </a:ext>
                  </a:extLst>
                </p:cNvPr>
                <p:cNvSpPr txBox="1"/>
                <p:nvPr/>
              </p:nvSpPr>
              <p:spPr>
                <a:xfrm>
                  <a:off x="6570663" y="5029082"/>
                  <a:ext cx="1527142" cy="4009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2150DC17-6520-4FDE-89E3-33EA88005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663" y="5029082"/>
                  <a:ext cx="1527142" cy="400944"/>
                </a:xfrm>
                <a:prstGeom prst="rect">
                  <a:avLst/>
                </a:prstGeom>
                <a:blipFill>
                  <a:blip r:embed="rId4"/>
                  <a:stretch>
                    <a:fillRect l="-21912" t="-105882" r="-398" b="-1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16">
            <a:extLst>
              <a:ext uri="{FF2B5EF4-FFF2-40B4-BE49-F238E27FC236}">
                <a16:creationId xmlns:a16="http://schemas.microsoft.com/office/drawing/2014/main" id="{EF294A89-37AB-4F31-AA25-D1C365C77B8D}"/>
              </a:ext>
            </a:extLst>
          </p:cNvPr>
          <p:cNvSpPr txBox="1"/>
          <p:nvPr/>
        </p:nvSpPr>
        <p:spPr>
          <a:xfrm>
            <a:off x="1028620" y="5736468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Destination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constraint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D319C4C1-5871-40C6-B34C-60D7D5362293}"/>
              </a:ext>
            </a:extLst>
          </p:cNvPr>
          <p:cNvSpPr txBox="1"/>
          <p:nvPr/>
        </p:nvSpPr>
        <p:spPr>
          <a:xfrm>
            <a:off x="7679565" y="57364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(requires shadow price)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id="{8C7D0B4C-4581-45E3-8F84-41F6D288A5BC}"/>
                  </a:ext>
                </a:extLst>
              </p:cNvPr>
              <p:cNvSpPr txBox="1"/>
              <p:nvPr/>
            </p:nvSpPr>
            <p:spPr bwMode="auto">
              <a:xfrm>
                <a:off x="4634842" y="3635150"/>
                <a:ext cx="2771487" cy="85739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id="{8C7D0B4C-4581-45E3-8F84-41F6D288A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4842" y="3635150"/>
                <a:ext cx="2771487" cy="857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4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93423" y="504518"/>
            <a:ext cx="6311247" cy="42703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Calculation of shadow prices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3423" y="1520761"/>
            <a:ext cx="8229600" cy="40687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Shadow prices are calculated in one of two ways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Additional alternative-specific constant for each destination zone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Multiplier on size term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kern="0" dirty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258B9-3B77-431C-BFC9-A837F8B20FA5}"/>
              </a:ext>
            </a:extLst>
          </p:cNvPr>
          <p:cNvSpPr txBox="1"/>
          <p:nvPr/>
        </p:nvSpPr>
        <p:spPr>
          <a:xfrm>
            <a:off x="961469" y="5152393"/>
            <a:ext cx="144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where: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/>
              <p:nvPr/>
            </p:nvSpPr>
            <p:spPr bwMode="auto">
              <a:xfrm>
                <a:off x="2120965" y="5497708"/>
                <a:ext cx="2967872" cy="681021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1" i="1">
                          <a:solidFill>
                            <a:srgbClr val="F68B1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1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68B1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rgbClr val="F68B1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𝐸𝑚𝑝𝑙𝑜𝑦𝑚𝑒𝑛𝑡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i="1" dirty="0">
                                      <a:solidFill>
                                        <a:srgbClr val="F68B1F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F68B1F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𝑊𝑜𝑟𝑘𝑒𝑟𝑠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i="1" dirty="0">
                                      <a:solidFill>
                                        <a:srgbClr val="F68B1F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1" i="1" dirty="0">
                  <a:solidFill>
                    <a:srgbClr val="F68B1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965" y="5497708"/>
                <a:ext cx="2967872" cy="681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CC411D3F-8C17-45C4-8545-C2EB5BFB6608}"/>
                  </a:ext>
                </a:extLst>
              </p:cNvPr>
              <p:cNvSpPr txBox="1"/>
              <p:nvPr/>
            </p:nvSpPr>
            <p:spPr bwMode="auto">
              <a:xfrm>
                <a:off x="4469023" y="2571608"/>
                <a:ext cx="2771487" cy="85739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CC411D3F-8C17-45C4-8545-C2EB5BFB6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9023" y="2571608"/>
                <a:ext cx="2771487" cy="857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C6FD4815-B832-4B31-B51C-C73BA19EC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1469" y="3393400"/>
                <a:ext cx="7169150" cy="181139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ahoma" pitchFamily="34" charset="0"/>
                  </a:rPr>
                  <a:t>Sample Utility Equation:</a:t>
                </a:r>
              </a:p>
              <a:p>
                <a:endParaRPr lang="en-US" dirty="0">
                  <a:latin typeface="Tahoma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 err="1">
                    <a:latin typeface="Tahoma" pitchFamily="34" charset="0"/>
                  </a:rPr>
                  <a:t>U</a:t>
                </a:r>
                <a:r>
                  <a:rPr lang="en-US" baseline="-25000" dirty="0" err="1">
                    <a:latin typeface="Tahoma" pitchFamily="34" charset="0"/>
                  </a:rPr>
                  <a:t>j</a:t>
                </a:r>
                <a:r>
                  <a:rPr lang="en-US" dirty="0">
                    <a:latin typeface="Tahoma" pitchFamily="34" charset="0"/>
                  </a:rPr>
                  <a:t> =    </a:t>
                </a:r>
                <a:r>
                  <a:rPr lang="el-GR" dirty="0">
                    <a:cs typeface="Arial" pitchFamily="34" charset="0"/>
                  </a:rPr>
                  <a:t>β</a:t>
                </a:r>
                <a:r>
                  <a:rPr lang="en-US" baseline="-25000" dirty="0">
                    <a:cs typeface="Arial" pitchFamily="34" charset="0"/>
                  </a:rPr>
                  <a:t>logsum</a:t>
                </a:r>
                <a:r>
                  <a:rPr lang="en-US" dirty="0">
                    <a:cs typeface="Arial" pitchFamily="34" charset="0"/>
                  </a:rPr>
                  <a:t> * </a:t>
                </a:r>
                <a:r>
                  <a:rPr lang="en-US" dirty="0" err="1">
                    <a:cs typeface="Arial" pitchFamily="34" charset="0"/>
                  </a:rPr>
                  <a:t>logsum</a:t>
                </a:r>
                <a:r>
                  <a:rPr lang="en-US" baseline="-25000" dirty="0" err="1">
                    <a:cs typeface="Arial" pitchFamily="34" charset="0"/>
                  </a:rPr>
                  <a:t>ij</a:t>
                </a:r>
                <a:r>
                  <a:rPr lang="en-US" dirty="0">
                    <a:cs typeface="Arial" pitchFamily="34" charset="0"/>
                  </a:rPr>
                  <a:t> + </a:t>
                </a:r>
                <a:r>
                  <a:rPr lang="el-GR" dirty="0">
                    <a:latin typeface="Tahoma" pitchFamily="34" charset="0"/>
                  </a:rPr>
                  <a:t>β</a:t>
                </a:r>
                <a:r>
                  <a:rPr lang="en-US" baseline="-25000" dirty="0" err="1">
                    <a:latin typeface="Tahoma" pitchFamily="34" charset="0"/>
                  </a:rPr>
                  <a:t>dist</a:t>
                </a:r>
                <a:r>
                  <a:rPr lang="en-US" dirty="0">
                    <a:latin typeface="Tahoma" pitchFamily="34" charset="0"/>
                  </a:rPr>
                  <a:t> * </a:t>
                </a:r>
                <a:r>
                  <a:rPr lang="en-US" dirty="0" err="1">
                    <a:latin typeface="Tahoma" pitchFamily="34" charset="0"/>
                  </a:rPr>
                  <a:t>dist</a:t>
                </a:r>
                <a:r>
                  <a:rPr lang="en-US" baseline="-25000" dirty="0" err="1">
                    <a:latin typeface="Tahoma" pitchFamily="34" charset="0"/>
                  </a:rPr>
                  <a:t>ij</a:t>
                </a:r>
                <a:endParaRPr lang="en-US" dirty="0">
                  <a:cs typeface="Arial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cs typeface="Arial" pitchFamily="34" charset="0"/>
                  </a:rPr>
                  <a:t>        + ln(</a:t>
                </a:r>
                <a:r>
                  <a:rPr lang="en-US" dirty="0" err="1">
                    <a:cs typeface="Arial" pitchFamily="34" charset="0"/>
                  </a:rPr>
                  <a:t>retail_emp</a:t>
                </a:r>
                <a:r>
                  <a:rPr lang="en-US" baseline="-25000" dirty="0" err="1">
                    <a:latin typeface="Tahoma" pitchFamily="34" charset="0"/>
                  </a:rPr>
                  <a:t>j</a:t>
                </a:r>
                <a:r>
                  <a:rPr lang="en-US" dirty="0">
                    <a:cs typeface="Arial" pitchFamily="34" charset="0"/>
                  </a:rPr>
                  <a:t> +  </a:t>
                </a:r>
                <a:r>
                  <a:rPr lang="el-GR" dirty="0">
                    <a:cs typeface="Arial" pitchFamily="34" charset="0"/>
                  </a:rPr>
                  <a:t>θ</a:t>
                </a:r>
                <a:r>
                  <a:rPr lang="en-US" baseline="-25000" dirty="0" err="1">
                    <a:cs typeface="Arial" pitchFamily="34" charset="0"/>
                  </a:rPr>
                  <a:t>service_emp</a:t>
                </a:r>
                <a:r>
                  <a:rPr lang="en-US" dirty="0">
                    <a:cs typeface="Arial" pitchFamily="34" charset="0"/>
                  </a:rPr>
                  <a:t> * </a:t>
                </a:r>
                <a:r>
                  <a:rPr lang="en-US" dirty="0" err="1">
                    <a:cs typeface="Arial" pitchFamily="34" charset="0"/>
                  </a:rPr>
                  <a:t>service_emp</a:t>
                </a:r>
                <a:r>
                  <a:rPr lang="en-US" baseline="-25000" dirty="0" err="1">
                    <a:latin typeface="Tahoma" pitchFamily="34" charset="0"/>
                  </a:rPr>
                  <a:t>j</a:t>
                </a:r>
                <a:r>
                  <a:rPr lang="en-US" dirty="0">
                    <a:cs typeface="Arial" pitchFamily="34" charset="0"/>
                  </a:rPr>
                  <a:t>)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cs typeface="Arial" pitchFamily="34" charset="0"/>
                  </a:rPr>
                  <a:t>        </a:t>
                </a:r>
                <a:r>
                  <a:rPr lang="en-US" dirty="0">
                    <a:solidFill>
                      <a:srgbClr val="F68B1F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68B1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68B1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68B1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68B1F"/>
                    </a:solidFill>
                  </a:rPr>
                  <a:t> </a:t>
                </a:r>
                <a:endParaRPr lang="en-US" sz="2000" b="1" dirty="0">
                  <a:solidFill>
                    <a:srgbClr val="F68B1F"/>
                  </a:solidFill>
                </a:endParaRPr>
              </a:p>
            </p:txBody>
          </p:sp>
        </mc:Choice>
        <mc:Fallback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C6FD4815-B832-4B31-B51C-C73BA19EC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469" y="3393400"/>
                <a:ext cx="7169150" cy="1811393"/>
              </a:xfrm>
              <a:prstGeom prst="rect">
                <a:avLst/>
              </a:prstGeom>
              <a:blipFill>
                <a:blip r:embed="rId4"/>
                <a:stretch>
                  <a:fillRect l="-765" t="-2020" b="-3030"/>
                </a:stretch>
              </a:blipFill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F3AEAD-1A35-4BCE-A856-BA49AD7C344C}"/>
              </a:ext>
            </a:extLst>
          </p:cNvPr>
          <p:cNvSpPr txBox="1"/>
          <p:nvPr/>
        </p:nvSpPr>
        <p:spPr>
          <a:xfrm>
            <a:off x="6524855" y="3871314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(quality variables)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937340-D5C5-4962-B59E-27F6AE25EA7A}"/>
              </a:ext>
            </a:extLst>
          </p:cNvPr>
          <p:cNvSpPr txBox="1"/>
          <p:nvPr/>
        </p:nvSpPr>
        <p:spPr>
          <a:xfrm>
            <a:off x="6524855" y="4167664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(quantity variable - size)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57DA9A-81B0-4E0C-AAF6-1847CF7DC13C}"/>
              </a:ext>
            </a:extLst>
          </p:cNvPr>
          <p:cNvSpPr txBox="1"/>
          <p:nvPr/>
        </p:nvSpPr>
        <p:spPr>
          <a:xfrm>
            <a:off x="6524855" y="4783061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68B1F"/>
                </a:solidFill>
                <a:latin typeface="Cambria Math" panose="02040503050406030204" pitchFamily="18" charset="0"/>
              </a:rPr>
              <a:t>(shadow price)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10FEE-5558-4040-98E8-36434F865648}"/>
              </a:ext>
            </a:extLst>
          </p:cNvPr>
          <p:cNvSpPr txBox="1"/>
          <p:nvPr/>
        </p:nvSpPr>
        <p:spPr>
          <a:xfrm>
            <a:off x="6440832" y="5585848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(requires iteration)</a:t>
            </a:r>
          </a:p>
        </p:txBody>
      </p:sp>
    </p:spTree>
    <p:extLst>
      <p:ext uri="{BB962C8B-B14F-4D97-AF65-F5344CB8AC3E}">
        <p14:creationId xmlns:p14="http://schemas.microsoft.com/office/powerpoint/2010/main" val="8362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1801" y="504518"/>
            <a:ext cx="8394071" cy="42703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Calculation of shadow prices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3423" y="1520761"/>
            <a:ext cx="8229600" cy="40687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Shadow prices are calculated in one of two ways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Additional alternative-specific constant for each destination zone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Multiplier on size term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kern="0" dirty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258B9-3B77-431C-BFC9-A837F8B20FA5}"/>
              </a:ext>
            </a:extLst>
          </p:cNvPr>
          <p:cNvSpPr txBox="1"/>
          <p:nvPr/>
        </p:nvSpPr>
        <p:spPr>
          <a:xfrm>
            <a:off x="961469" y="5152393"/>
            <a:ext cx="144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where: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/>
              <p:nvPr/>
            </p:nvSpPr>
            <p:spPr bwMode="auto">
              <a:xfrm>
                <a:off x="2120965" y="5497708"/>
                <a:ext cx="2967872" cy="68102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1" i="1">
                          <a:solidFill>
                            <a:srgbClr val="F68B1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𝐸𝑚𝑝𝑙𝑜𝑦𝑚𝑒𝑛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𝑊𝑜𝑟𝑘𝑒𝑟</m:t>
                          </m:r>
                          <m:r>
                            <m:rPr>
                              <m:nor/>
                            </m:rPr>
                            <a:rPr lang="en-US" i="1" smtClean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0" i="1" smtClean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F68B1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965" y="5497708"/>
                <a:ext cx="2967872" cy="681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CC411D3F-8C17-45C4-8545-C2EB5BFB6608}"/>
                  </a:ext>
                </a:extLst>
              </p:cNvPr>
              <p:cNvSpPr txBox="1"/>
              <p:nvPr/>
            </p:nvSpPr>
            <p:spPr bwMode="auto">
              <a:xfrm>
                <a:off x="4469023" y="2571608"/>
                <a:ext cx="2771487" cy="85739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CC411D3F-8C17-45C4-8545-C2EB5BFB6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9023" y="2571608"/>
                <a:ext cx="2771487" cy="857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C6FD4815-B832-4B31-B51C-C73BA19EC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1469" y="3393400"/>
                <a:ext cx="7169150" cy="181139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ahoma" pitchFamily="34" charset="0"/>
                  </a:rPr>
                  <a:t>Sample Utility Equation:</a:t>
                </a:r>
              </a:p>
              <a:p>
                <a:endParaRPr lang="en-US" dirty="0">
                  <a:latin typeface="Tahoma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 err="1">
                    <a:latin typeface="Tahoma" pitchFamily="34" charset="0"/>
                  </a:rPr>
                  <a:t>U</a:t>
                </a:r>
                <a:r>
                  <a:rPr lang="en-US" baseline="-25000" dirty="0" err="1">
                    <a:latin typeface="Tahoma" pitchFamily="34" charset="0"/>
                  </a:rPr>
                  <a:t>j</a:t>
                </a:r>
                <a:r>
                  <a:rPr lang="en-US" dirty="0">
                    <a:latin typeface="Tahoma" pitchFamily="34" charset="0"/>
                  </a:rPr>
                  <a:t> =    </a:t>
                </a:r>
                <a:r>
                  <a:rPr lang="el-GR" dirty="0">
                    <a:cs typeface="Arial" pitchFamily="34" charset="0"/>
                  </a:rPr>
                  <a:t>β</a:t>
                </a:r>
                <a:r>
                  <a:rPr lang="en-US" baseline="-25000" dirty="0">
                    <a:cs typeface="Arial" pitchFamily="34" charset="0"/>
                  </a:rPr>
                  <a:t>logsum</a:t>
                </a:r>
                <a:r>
                  <a:rPr lang="en-US" dirty="0">
                    <a:cs typeface="Arial" pitchFamily="34" charset="0"/>
                  </a:rPr>
                  <a:t> * </a:t>
                </a:r>
                <a:r>
                  <a:rPr lang="en-US" dirty="0" err="1">
                    <a:cs typeface="Arial" pitchFamily="34" charset="0"/>
                  </a:rPr>
                  <a:t>logsum</a:t>
                </a:r>
                <a:r>
                  <a:rPr lang="en-US" baseline="-25000" dirty="0" err="1">
                    <a:cs typeface="Arial" pitchFamily="34" charset="0"/>
                  </a:rPr>
                  <a:t>ij</a:t>
                </a:r>
                <a:r>
                  <a:rPr lang="en-US" dirty="0">
                    <a:cs typeface="Arial" pitchFamily="34" charset="0"/>
                  </a:rPr>
                  <a:t> + </a:t>
                </a:r>
                <a:r>
                  <a:rPr lang="el-GR" dirty="0">
                    <a:latin typeface="Tahoma" pitchFamily="34" charset="0"/>
                  </a:rPr>
                  <a:t>β</a:t>
                </a:r>
                <a:r>
                  <a:rPr lang="en-US" baseline="-25000" dirty="0" err="1">
                    <a:latin typeface="Tahoma" pitchFamily="34" charset="0"/>
                  </a:rPr>
                  <a:t>dist</a:t>
                </a:r>
                <a:r>
                  <a:rPr lang="en-US" dirty="0">
                    <a:latin typeface="Tahoma" pitchFamily="34" charset="0"/>
                  </a:rPr>
                  <a:t> * </a:t>
                </a:r>
                <a:r>
                  <a:rPr lang="en-US" dirty="0" err="1">
                    <a:latin typeface="Tahoma" pitchFamily="34" charset="0"/>
                  </a:rPr>
                  <a:t>dist</a:t>
                </a:r>
                <a:r>
                  <a:rPr lang="en-US" baseline="-25000" dirty="0" err="1">
                    <a:latin typeface="Tahoma" pitchFamily="34" charset="0"/>
                  </a:rPr>
                  <a:t>ij</a:t>
                </a:r>
                <a:endParaRPr lang="en-US" dirty="0">
                  <a:cs typeface="Arial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cs typeface="Arial" pitchFamily="34" charset="0"/>
                  </a:rPr>
                  <a:t>        + ln(</a:t>
                </a:r>
                <a:r>
                  <a:rPr lang="en-US" dirty="0" err="1">
                    <a:cs typeface="Arial" pitchFamily="34" charset="0"/>
                  </a:rPr>
                  <a:t>retail_emp</a:t>
                </a:r>
                <a:r>
                  <a:rPr lang="en-US" baseline="-25000" dirty="0" err="1">
                    <a:latin typeface="Tahoma" pitchFamily="34" charset="0"/>
                  </a:rPr>
                  <a:t>j</a:t>
                </a:r>
                <a:r>
                  <a:rPr lang="en-US" dirty="0">
                    <a:cs typeface="Arial" pitchFamily="34" charset="0"/>
                  </a:rPr>
                  <a:t> +  </a:t>
                </a:r>
                <a:r>
                  <a:rPr lang="el-GR" dirty="0">
                    <a:cs typeface="Arial" pitchFamily="34" charset="0"/>
                  </a:rPr>
                  <a:t>θ</a:t>
                </a:r>
                <a:r>
                  <a:rPr lang="en-US" baseline="-25000" dirty="0" err="1">
                    <a:cs typeface="Arial" pitchFamily="34" charset="0"/>
                  </a:rPr>
                  <a:t>service_emp</a:t>
                </a:r>
                <a:r>
                  <a:rPr lang="en-US" dirty="0">
                    <a:cs typeface="Arial" pitchFamily="34" charset="0"/>
                  </a:rPr>
                  <a:t> * </a:t>
                </a:r>
                <a:r>
                  <a:rPr lang="en-US" dirty="0" err="1">
                    <a:cs typeface="Arial" pitchFamily="34" charset="0"/>
                  </a:rPr>
                  <a:t>service_emp</a:t>
                </a:r>
                <a:r>
                  <a:rPr lang="en-US" baseline="-25000" dirty="0" err="1">
                    <a:latin typeface="Tahoma" pitchFamily="34" charset="0"/>
                  </a:rPr>
                  <a:t>j</a:t>
                </a:r>
                <a:r>
                  <a:rPr lang="en-US" dirty="0">
                    <a:cs typeface="Arial" pitchFamily="34" charset="0"/>
                  </a:rPr>
                  <a:t>)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cs typeface="Arial" pitchFamily="34" charset="0"/>
                  </a:rPr>
                  <a:t>        </a:t>
                </a:r>
                <a:r>
                  <a:rPr lang="en-US" dirty="0">
                    <a:solidFill>
                      <a:srgbClr val="F68B1F"/>
                    </a:solidFill>
                  </a:rPr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68B1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68B1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68B1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68B1F"/>
                    </a:solidFill>
                  </a:rPr>
                  <a:t> </a:t>
                </a:r>
                <a:endParaRPr lang="en-US" sz="2000" b="1" dirty="0">
                  <a:solidFill>
                    <a:srgbClr val="F68B1F"/>
                  </a:solidFill>
                </a:endParaRPr>
              </a:p>
            </p:txBody>
          </p:sp>
        </mc:Choice>
        <mc:Fallback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C6FD4815-B832-4B31-B51C-C73BA19EC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469" y="3393400"/>
                <a:ext cx="7169150" cy="1811393"/>
              </a:xfrm>
              <a:prstGeom prst="rect">
                <a:avLst/>
              </a:prstGeom>
              <a:blipFill>
                <a:blip r:embed="rId4"/>
                <a:stretch>
                  <a:fillRect l="-765" t="-2020" b="-3030"/>
                </a:stretch>
              </a:blipFill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F3AEAD-1A35-4BCE-A856-BA49AD7C344C}"/>
              </a:ext>
            </a:extLst>
          </p:cNvPr>
          <p:cNvSpPr txBox="1"/>
          <p:nvPr/>
        </p:nvSpPr>
        <p:spPr>
          <a:xfrm>
            <a:off x="6524855" y="3871314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(quality variables)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937340-D5C5-4962-B59E-27F6AE25EA7A}"/>
              </a:ext>
            </a:extLst>
          </p:cNvPr>
          <p:cNvSpPr txBox="1"/>
          <p:nvPr/>
        </p:nvSpPr>
        <p:spPr>
          <a:xfrm>
            <a:off x="6524855" y="4167664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(quantity variable - size)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57DA9A-81B0-4E0C-AAF6-1847CF7DC13C}"/>
              </a:ext>
            </a:extLst>
          </p:cNvPr>
          <p:cNvSpPr txBox="1"/>
          <p:nvPr/>
        </p:nvSpPr>
        <p:spPr>
          <a:xfrm>
            <a:off x="6524855" y="4783061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68B1F"/>
                </a:solidFill>
                <a:latin typeface="Cambria Math" panose="02040503050406030204" pitchFamily="18" charset="0"/>
              </a:rPr>
              <a:t>(shadow price)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10FEE-5558-4040-98E8-36434F865648}"/>
              </a:ext>
            </a:extLst>
          </p:cNvPr>
          <p:cNvSpPr txBox="1"/>
          <p:nvPr/>
        </p:nvSpPr>
        <p:spPr>
          <a:xfrm>
            <a:off x="6440832" y="5585848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(requires iteration)</a:t>
            </a:r>
          </a:p>
        </p:txBody>
      </p:sp>
    </p:spTree>
    <p:extLst>
      <p:ext uri="{BB962C8B-B14F-4D97-AF65-F5344CB8AC3E}">
        <p14:creationId xmlns:p14="http://schemas.microsoft.com/office/powerpoint/2010/main" val="82031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1328" y="406890"/>
            <a:ext cx="8394071" cy="427038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Calculation of shadow prices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9411" y="1738493"/>
            <a:ext cx="10169950" cy="40687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Total workers typically not equal to total employment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In and out-commuting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Workers who work more than one job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Differences in sources of data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Worker totals from 5-year ACS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Employment totals often count all jobs in a given year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Therefore, scaling is used: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kern="0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/>
              <p:nvPr/>
            </p:nvSpPr>
            <p:spPr bwMode="auto">
              <a:xfrm>
                <a:off x="2980912" y="4817514"/>
                <a:ext cx="4223348" cy="98974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F68B1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𝐸𝑚𝑝𝑙𝑜𝑦𝑚𝑒𝑛𝑡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𝐸𝑚𝑝𝑙𝑜𝑦𝑚𝑒𝑛𝑡</m:t>
                              </m:r>
                              <m:r>
                                <m:rPr>
                                  <m:nor/>
                                </m:r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</m:nary>
                        </m:num>
                        <m:den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𝑊𝑜𝑟𝑘𝑒𝑟𝑠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  <m:r>
                                <m:rPr>
                                  <m:nor/>
                                </m:r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F68B1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0912" y="4817514"/>
                <a:ext cx="4223348" cy="989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92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Shadow prices in ActivitySim</a:t>
            </a:r>
          </a:p>
        </p:txBody>
      </p:sp>
    </p:spTree>
    <p:extLst>
      <p:ext uri="{BB962C8B-B14F-4D97-AF65-F5344CB8AC3E}">
        <p14:creationId xmlns:p14="http://schemas.microsoft.com/office/powerpoint/2010/main" val="123885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prices in ActivitySim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359" y="1436689"/>
            <a:ext cx="10933039" cy="4370387"/>
          </a:xfrm>
        </p:spPr>
        <p:txBody>
          <a:bodyPr/>
          <a:lstStyle/>
          <a:p>
            <a:r>
              <a:rPr lang="en-US" dirty="0"/>
              <a:t>In ActivitySim,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he shadow prices are </a:t>
            </a:r>
            <a:r>
              <a:rPr lang="en-US" sz="2400" i="1" dirty="0">
                <a:solidFill>
                  <a:srgbClr val="202122"/>
                </a:solidFill>
                <a:latin typeface="Arial" panose="020B0604020202020204" pitchFamily="34" charset="0"/>
              </a:rPr>
              <a:t>segmented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by income group/student level, and </a:t>
            </a:r>
            <a:r>
              <a:rPr lang="en-US" sz="2400" i="1" dirty="0">
                <a:solidFill>
                  <a:srgbClr val="202122"/>
                </a:solidFill>
                <a:latin typeface="Arial" panose="020B0604020202020204" pitchFamily="34" charset="0"/>
              </a:rPr>
              <a:t>size terms 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are used instead of employment/enrollment as targets: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CA35E295-E120-F4D4-6746-735126D8F698}"/>
                  </a:ext>
                </a:extLst>
              </p:cNvPr>
              <p:cNvSpPr txBox="1"/>
              <p:nvPr/>
            </p:nvSpPr>
            <p:spPr bwMode="auto">
              <a:xfrm>
                <a:off x="3310850" y="2430817"/>
                <a:ext cx="4223348" cy="98974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F68B1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𝐸𝑚𝑝𝑙𝑜𝑦𝑚𝑒𝑛𝑡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𝐸𝑚𝑝𝑙𝑜𝑦𝑚𝑒𝑛𝑡</m:t>
                              </m:r>
                              <m:r>
                                <m:rPr>
                                  <m:nor/>
                                </m:r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</m:nary>
                        </m:num>
                        <m:den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𝑊𝑜𝑟𝑘𝑒𝑟𝑠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  <m:r>
                                <m:rPr>
                                  <m:nor/>
                                </m:r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F68B1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CA35E295-E120-F4D4-6746-735126D8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0850" y="2430817"/>
                <a:ext cx="4223348" cy="989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E74E82BA-F1B1-F657-E125-F42BB5016144}"/>
                  </a:ext>
                </a:extLst>
              </p:cNvPr>
              <p:cNvSpPr txBox="1"/>
              <p:nvPr/>
            </p:nvSpPr>
            <p:spPr bwMode="auto">
              <a:xfrm>
                <a:off x="2588369" y="2431820"/>
                <a:ext cx="5159264" cy="98974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sub>
                      </m:sSub>
                      <m:r>
                        <a:rPr lang="en-US" sz="2000" i="1">
                          <a:solidFill>
                            <a:srgbClr val="F68B1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𝑆𝑖𝑧𝑒</m:t>
                          </m:r>
                          <m:r>
                            <m:rPr>
                              <m:nor/>
                            </m:rPr>
                            <a:rPr lang="en-US" sz="2000" i="1" baseline="-25000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000" i="1" baseline="-25000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000" i="1" baseline="-25000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income</m:t>
                          </m:r>
                          <m:r>
                            <m:rPr>
                              <m:nor/>
                            </m:rPr>
                            <a:rPr lang="en-US" sz="2000" i="1" baseline="-25000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 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𝑆𝑖𝑧𝑒</m:t>
                              </m:r>
                              <m:r>
                                <m:rPr>
                                  <m:nor/>
                                </m:rPr>
                                <a:rPr lang="en-US" sz="2000" i="1" baseline="-25000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sz="2000" i="1" baseline="-25000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 baseline="-25000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𝑖𝑛𝑐𝑜𝑚𝑒</m:t>
                              </m:r>
                            </m:e>
                          </m:nary>
                        </m:num>
                        <m:den>
                          <m:r>
                            <a:rPr lang="en-US" sz="2000" i="1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𝑊𝑜𝑟𝑘𝑒𝑟𝑠</m:t>
                          </m:r>
                          <m:r>
                            <m:rPr>
                              <m:nor/>
                            </m:rPr>
                            <a:rPr lang="en-US" sz="2000" i="1" baseline="-25000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000" i="1" baseline="-25000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 i="1" baseline="-25000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income</m:t>
                          </m:r>
                          <m:r>
                            <m:rPr>
                              <m:nor/>
                            </m:rPr>
                            <a:rPr lang="en-US" sz="2000" i="1" baseline="-25000" dirty="0">
                              <a:solidFill>
                                <a:srgbClr val="F68B1F"/>
                              </a:solidFill>
                              <a:latin typeface="Cambria Math" panose="02040503050406030204" pitchFamily="18" charset="0"/>
                            </a:rPr>
                            <m:t> 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  <m:r>
                                <m:rPr>
                                  <m:nor/>
                                </m:rPr>
                                <a:rPr lang="en-US" sz="2000" i="1" baseline="-25000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en-US" sz="2000" i="1" baseline="-25000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baseline="-25000" dirty="0">
                                  <a:solidFill>
                                    <a:srgbClr val="F68B1F"/>
                                  </a:solidFill>
                                  <a:latin typeface="Cambria Math" panose="02040503050406030204" pitchFamily="18" charset="0"/>
                                </a:rPr>
                                <m:t>𝑖𝑛𝑐𝑜𝑚𝑒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F68B1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E74E82BA-F1B1-F657-E125-F42BB5016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8369" y="2431820"/>
                <a:ext cx="5159264" cy="989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545CE75-46F5-1BD5-5F44-34370ED98211}"/>
              </a:ext>
            </a:extLst>
          </p:cNvPr>
          <p:cNvSpPr txBox="1"/>
          <p:nvPr/>
        </p:nvSpPr>
        <p:spPr>
          <a:xfrm>
            <a:off x="790222" y="3643819"/>
            <a:ext cx="10323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Because prices converge to size term rather than employment, there is no guarantee of matching total jobs by zone.</a:t>
            </a:r>
          </a:p>
        </p:txBody>
      </p:sp>
    </p:spTree>
    <p:extLst>
      <p:ext uri="{BB962C8B-B14F-4D97-AF65-F5344CB8AC3E}">
        <p14:creationId xmlns:p14="http://schemas.microsoft.com/office/powerpoint/2010/main" val="424436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prices in ActivitySim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49359" y="1436689"/>
                <a:ext cx="10933039" cy="4370387"/>
              </a:xfrm>
            </p:spPr>
            <p:txBody>
              <a:bodyPr/>
              <a:lstStyle/>
              <a:p>
                <a:r>
                  <a:rPr lang="en-US" dirty="0"/>
                  <a:t>Currently two shadow pricing methods are implemented in ActivitySim: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CT-RAMP: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𝑖𝑡𝑒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𝑡𝑎𝑟𝑔𝑒𝑡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𝑠𝑖𝑧𝑒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𝑚𝑜𝑑𝑒𝑙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𝑠𝑖𝑧𝑒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𝑑𝑎𝑚𝑝𝑖𝑛𝑔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𝑓𝑎𝑐𝑡𝑜𝑟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 err="1"/>
                  <a:t>DAYSIM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𝑠h𝑎𝑜𝑑𝑤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𝑠h𝑎𝑑𝑜𝑤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log(max(target size, 0.01) / max(model size, 0.01))</a:t>
                </a:r>
              </a:p>
              <a:p>
                <a:pPr marL="457200" lvl="1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Every workers is re-simulated in every iteration, even workers who work in zones where modeled = target!</a:t>
                </a:r>
                <a:endParaRPr lang="en-US" kern="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49359" y="1436689"/>
                <a:ext cx="10933039" cy="4370387"/>
              </a:xfrm>
              <a:blipFill>
                <a:blip r:embed="rId2"/>
                <a:stretch>
                  <a:fillRect t="-976" b="-1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B89463-30E6-14E2-B10B-AB8248E46D91}"/>
                  </a:ext>
                </a:extLst>
              </p:cNvPr>
              <p:cNvSpPr txBox="1"/>
              <p:nvPr/>
            </p:nvSpPr>
            <p:spPr>
              <a:xfrm>
                <a:off x="1540503" y="3468020"/>
                <a:ext cx="9537071" cy="45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𝑠h𝑎𝑑𝑜𝑤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𝑠h𝑎𝑑𝑜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𝑝𝑟𝑖𝑐𝑒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𝑖𝑛𝑐𝑜𝑚𝑒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𝑖𝑡𝑒𝑟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B89463-30E6-14E2-B10B-AB8248E46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03" y="3468020"/>
                <a:ext cx="9537071" cy="459678"/>
              </a:xfrm>
              <a:prstGeom prst="rect">
                <a:avLst/>
              </a:prstGeom>
              <a:blipFill>
                <a:blip r:embed="rId3"/>
                <a:stretch>
                  <a:fillRect t="-8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3C60C3-1470-4E17-FF32-85B5794EC2CD}"/>
                  </a:ext>
                </a:extLst>
              </p:cNvPr>
              <p:cNvSpPr txBox="1"/>
              <p:nvPr/>
            </p:nvSpPr>
            <p:spPr>
              <a:xfrm>
                <a:off x="8497667" y="2813361"/>
                <a:ext cx="3435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where: 0 &lt;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𝑑𝑎𝑚𝑝𝑖𝑛𝑔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𝑓𝑎𝑐𝑡𝑜𝑟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&lt; 1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3C60C3-1470-4E17-FF32-85B5794EC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667" y="2813361"/>
                <a:ext cx="3435749" cy="369332"/>
              </a:xfrm>
              <a:prstGeom prst="rect">
                <a:avLst/>
              </a:prstGeom>
              <a:blipFill>
                <a:blip r:embed="rId4"/>
                <a:stretch>
                  <a:fillRect l="-1596" t="-11667" r="-35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99849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.potx" id="{A0528EC9-2258-4581-B058-A68B49F49A43}" vid="{F31A000E-1271-497E-938C-E6540C2F574A}"/>
    </a:ext>
  </a:extLst>
</a:theme>
</file>

<file path=ppt/theme/theme2.xml><?xml version="1.0" encoding="utf-8"?>
<a:theme xmlns:a="http://schemas.openxmlformats.org/drawingml/2006/main" name="1_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.potx" id="{A0528EC9-2258-4581-B058-A68B49F49A43}" vid="{F31A000E-1271-497E-938C-E6540C2F57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3F22F024EFA44826A791B81F3079A" ma:contentTypeVersion="6" ma:contentTypeDescription="Create a new document." ma:contentTypeScope="" ma:versionID="2ecedf58ff87f17f5ff7655052ae28c3">
  <xsd:schema xmlns:xsd="http://www.w3.org/2001/XMLSchema" xmlns:xs="http://www.w3.org/2001/XMLSchema" xmlns:p="http://schemas.microsoft.com/office/2006/metadata/properties" xmlns:ns2="3b65cedd-b89c-45c3-8ddb-4ec47d4a5935" targetNamespace="http://schemas.microsoft.com/office/2006/metadata/properties" ma:root="true" ma:fieldsID="69a8700d13d8d11f5e0488911627b4e7" ns2:_="">
    <xsd:import namespace="3b65cedd-b89c-45c3-8ddb-4ec47d4a59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5cedd-b89c-45c3-8ddb-4ec47d4a5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0FD0CA-6EAE-4A63-9CA3-2D94729405C3}"/>
</file>

<file path=customXml/itemProps2.xml><?xml version="1.0" encoding="utf-8"?>
<ds:datastoreItem xmlns:ds="http://schemas.openxmlformats.org/officeDocument/2006/customXml" ds:itemID="{8E617BF2-83F2-4CAF-A299-82CBD4E71DE4}"/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1051</Words>
  <Application>Microsoft Office PowerPoint</Application>
  <PresentationFormat>Widescreen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Body</vt:lpstr>
      <vt:lpstr>Cambria Math</vt:lpstr>
      <vt:lpstr>Lucida Grande</vt:lpstr>
      <vt:lpstr>Tahoma</vt:lpstr>
      <vt:lpstr>PowerPoint Presentation</vt:lpstr>
      <vt:lpstr>1_PowerPoint Presentation</vt:lpstr>
      <vt:lpstr>PowerPoint Presentation</vt:lpstr>
      <vt:lpstr>Agenda</vt:lpstr>
      <vt:lpstr>Shadow prices and their role in destination choice</vt:lpstr>
      <vt:lpstr>PowerPoint Presentation</vt:lpstr>
      <vt:lpstr>PowerPoint Presentation</vt:lpstr>
      <vt:lpstr>PowerPoint Presentation</vt:lpstr>
      <vt:lpstr>PowerPoint Presentation</vt:lpstr>
      <vt:lpstr>Shadow prices in ActivitySim</vt:lpstr>
      <vt:lpstr>Shadow prices in ActivitySim</vt:lpstr>
      <vt:lpstr>PowerPoint Presentation</vt:lpstr>
      <vt:lpstr>Revised method</vt:lpstr>
      <vt:lpstr>Revised Approach</vt:lpstr>
      <vt:lpstr>PowerPoint Presentation</vt:lpstr>
      <vt:lpstr>Implementation &amp; progress</vt:lpstr>
      <vt:lpstr>Implementation &amp; progress</vt:lpstr>
      <vt:lpstr>Implementation &amp; progress</vt:lpstr>
      <vt:lpstr>Implementation &amp; progress</vt:lpstr>
      <vt:lpstr>Implementation &amp; progress</vt:lpstr>
      <vt:lpstr>Implementation &amp; progress</vt:lpstr>
      <vt:lpstr>Implementation &amp; progress</vt:lpstr>
      <vt:lpstr>Implementation &amp; progress</vt:lpstr>
      <vt:lpstr>Implementation &amp; progress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Etezady</dc:creator>
  <cp:lastModifiedBy>Ali Etezady</cp:lastModifiedBy>
  <cp:revision>1</cp:revision>
  <dcterms:created xsi:type="dcterms:W3CDTF">2022-08-24T15:37:55Z</dcterms:created>
  <dcterms:modified xsi:type="dcterms:W3CDTF">2022-08-25T15:53:40Z</dcterms:modified>
</cp:coreProperties>
</file>