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8" r:id="rId5"/>
  </p:sldIdLst>
  <p:sldSz cx="51206400" cy="32918400"/>
  <p:notesSz cx="6858000" cy="92662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500" kern="1200">
        <a:solidFill>
          <a:schemeClr val="tx1"/>
        </a:solidFill>
        <a:latin typeface="Helvetica" charset="0"/>
        <a:ea typeface="+mn-ea"/>
        <a:cs typeface="+mn-cs"/>
      </a:defRPr>
    </a:lvl1pPr>
    <a:lvl2pPr marL="498952" indent="1739" algn="l" rtl="0" fontAlgn="base">
      <a:spcBef>
        <a:spcPct val="0"/>
      </a:spcBef>
      <a:spcAft>
        <a:spcPct val="0"/>
      </a:spcAft>
      <a:defRPr sz="3500" kern="1200">
        <a:solidFill>
          <a:schemeClr val="tx1"/>
        </a:solidFill>
        <a:latin typeface="Helvetica" charset="0"/>
        <a:ea typeface="+mn-ea"/>
        <a:cs typeface="+mn-cs"/>
      </a:defRPr>
    </a:lvl2pPr>
    <a:lvl3pPr marL="999642" indent="1739" algn="l" rtl="0" fontAlgn="base">
      <a:spcBef>
        <a:spcPct val="0"/>
      </a:spcBef>
      <a:spcAft>
        <a:spcPct val="0"/>
      </a:spcAft>
      <a:defRPr sz="3500" kern="1200">
        <a:solidFill>
          <a:schemeClr val="tx1"/>
        </a:solidFill>
        <a:latin typeface="Helvetica" charset="0"/>
        <a:ea typeface="+mn-ea"/>
        <a:cs typeface="+mn-cs"/>
      </a:defRPr>
    </a:lvl3pPr>
    <a:lvl4pPr marL="1500333" indent="1739" algn="l" rtl="0" fontAlgn="base">
      <a:spcBef>
        <a:spcPct val="0"/>
      </a:spcBef>
      <a:spcAft>
        <a:spcPct val="0"/>
      </a:spcAft>
      <a:defRPr sz="3500" kern="1200">
        <a:solidFill>
          <a:schemeClr val="tx1"/>
        </a:solidFill>
        <a:latin typeface="Helvetica" charset="0"/>
        <a:ea typeface="+mn-ea"/>
        <a:cs typeface="+mn-cs"/>
      </a:defRPr>
    </a:lvl4pPr>
    <a:lvl5pPr marL="2001023" indent="1739" algn="l" rtl="0" fontAlgn="base">
      <a:spcBef>
        <a:spcPct val="0"/>
      </a:spcBef>
      <a:spcAft>
        <a:spcPct val="0"/>
      </a:spcAft>
      <a:defRPr sz="3500" kern="1200">
        <a:solidFill>
          <a:schemeClr val="tx1"/>
        </a:solidFill>
        <a:latin typeface="Helvetica" charset="0"/>
        <a:ea typeface="+mn-ea"/>
        <a:cs typeface="+mn-cs"/>
      </a:defRPr>
    </a:lvl5pPr>
    <a:lvl6pPr marL="2503451" algn="l" defTabSz="1001381" rtl="0" eaLnBrk="1" latinLnBrk="0" hangingPunct="1">
      <a:defRPr sz="3500" kern="1200">
        <a:solidFill>
          <a:schemeClr val="tx1"/>
        </a:solidFill>
        <a:latin typeface="Helvetica" charset="0"/>
        <a:ea typeface="+mn-ea"/>
        <a:cs typeface="+mn-cs"/>
      </a:defRPr>
    </a:lvl6pPr>
    <a:lvl7pPr marL="3004142" algn="l" defTabSz="1001381" rtl="0" eaLnBrk="1" latinLnBrk="0" hangingPunct="1">
      <a:defRPr sz="3500" kern="1200">
        <a:solidFill>
          <a:schemeClr val="tx1"/>
        </a:solidFill>
        <a:latin typeface="Helvetica" charset="0"/>
        <a:ea typeface="+mn-ea"/>
        <a:cs typeface="+mn-cs"/>
      </a:defRPr>
    </a:lvl7pPr>
    <a:lvl8pPr marL="3504831" algn="l" defTabSz="1001381" rtl="0" eaLnBrk="1" latinLnBrk="0" hangingPunct="1">
      <a:defRPr sz="3500" kern="1200">
        <a:solidFill>
          <a:schemeClr val="tx1"/>
        </a:solidFill>
        <a:latin typeface="Helvetica" charset="0"/>
        <a:ea typeface="+mn-ea"/>
        <a:cs typeface="+mn-cs"/>
      </a:defRPr>
    </a:lvl8pPr>
    <a:lvl9pPr marL="4005521" algn="l" defTabSz="1001381" rtl="0" eaLnBrk="1" latinLnBrk="0" hangingPunct="1">
      <a:defRPr sz="3500" kern="1200">
        <a:solidFill>
          <a:schemeClr val="tx1"/>
        </a:solidFill>
        <a:latin typeface="Helvetic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orient="horz" pos="19632">
          <p15:clr>
            <a:srgbClr val="A4A3A4"/>
          </p15:clr>
        </p15:guide>
        <p15:guide id="3" pos="7392">
          <p15:clr>
            <a:srgbClr val="A4A3A4"/>
          </p15:clr>
        </p15:guide>
        <p15:guide id="4" pos="9022">
          <p15:clr>
            <a:srgbClr val="A4A3A4"/>
          </p15:clr>
        </p15:guide>
        <p15:guide id="5" pos="15266">
          <p15:clr>
            <a:srgbClr val="A4A3A4"/>
          </p15:clr>
        </p15:guide>
        <p15:guide id="6" pos="24864">
          <p15:clr>
            <a:srgbClr val="A4A3A4"/>
          </p15:clr>
        </p15:guide>
        <p15:guide id="7" pos="1058">
          <p15:clr>
            <a:srgbClr val="A4A3A4"/>
          </p15:clr>
        </p15:guide>
        <p15:guide id="8" pos="16850">
          <p15:clr>
            <a:srgbClr val="A4A3A4"/>
          </p15:clr>
        </p15:guide>
        <p15:guide id="9" pos="23330">
          <p15:clr>
            <a:srgbClr val="A4A3A4"/>
          </p15:clr>
        </p15:guide>
        <p15:guide id="10" pos="311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8093"/>
    <a:srgbClr val="000000"/>
    <a:srgbClr val="275A38"/>
    <a:srgbClr val="6E7E85"/>
    <a:srgbClr val="AFC14F"/>
    <a:srgbClr val="3F7B7A"/>
    <a:srgbClr val="269A99"/>
    <a:srgbClr val="BC610D"/>
    <a:srgbClr val="808080"/>
    <a:srgbClr val="FFF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5" autoAdjust="0"/>
    <p:restoredTop sz="93646" autoAdjust="0"/>
  </p:normalViewPr>
  <p:slideViewPr>
    <p:cSldViewPr>
      <p:cViewPr>
        <p:scale>
          <a:sx n="40" d="100"/>
          <a:sy n="40" d="100"/>
        </p:scale>
        <p:origin x="160" y="-1208"/>
      </p:cViewPr>
      <p:guideLst>
        <p:guide orient="horz" pos="576"/>
        <p:guide orient="horz" pos="19632"/>
        <p:guide pos="7392"/>
        <p:guide pos="9022"/>
        <p:guide pos="15266"/>
        <p:guide pos="24864"/>
        <p:guide pos="1058"/>
        <p:guide pos="16850"/>
        <p:guide pos="23330"/>
        <p:guide pos="311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2" Type="http://schemas.microsoft.com/office/2015/10/relationships/revisionInfo" Target="revisionInfo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5C16D-B2FB-E04A-9BCC-04C3B2ECFB53}" type="datetimeFigureOut">
              <a:rPr lang="en-US" smtClean="0"/>
              <a:t>1/3/18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1158875"/>
            <a:ext cx="4864100" cy="3127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59288"/>
            <a:ext cx="5486400" cy="3648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110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0110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56DEC-5E18-2E42-B17C-F86A6EE46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9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56DEC-5E18-2E42-B17C-F86A6EE463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167" y="10226675"/>
            <a:ext cx="43526074" cy="705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327" y="18653125"/>
            <a:ext cx="35845751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500690" indent="0" algn="ctr">
              <a:buNone/>
              <a:defRPr/>
            </a:lvl2pPr>
            <a:lvl3pPr marL="1001381" indent="0" algn="ctr">
              <a:buNone/>
              <a:defRPr/>
            </a:lvl3pPr>
            <a:lvl4pPr marL="1502070" indent="0" algn="ctr">
              <a:buNone/>
              <a:defRPr/>
            </a:lvl4pPr>
            <a:lvl5pPr marL="2002761" indent="0" algn="ctr">
              <a:buNone/>
              <a:defRPr/>
            </a:lvl5pPr>
            <a:lvl6pPr marL="2503451" indent="0" algn="ctr">
              <a:buNone/>
              <a:defRPr/>
            </a:lvl6pPr>
            <a:lvl7pPr marL="3004142" indent="0" algn="ctr">
              <a:buNone/>
              <a:defRPr/>
            </a:lvl7pPr>
            <a:lvl8pPr marL="3504831" indent="0" algn="ctr">
              <a:buNone/>
              <a:defRPr/>
            </a:lvl8pPr>
            <a:lvl9pPr marL="400552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14D06-145D-4D68-A9C2-00E7C4C95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1F2D9-A965-44FF-BF00-19DCF29A85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485518" y="2925773"/>
            <a:ext cx="10880726" cy="263350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40166" y="2925773"/>
            <a:ext cx="32492950" cy="263350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EAC86-F3AB-469D-BFD4-5C433FB41D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FA567-4D0A-442F-A22E-D2C14B1A7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2" y="21153448"/>
            <a:ext cx="43526074" cy="653732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2" y="13952538"/>
            <a:ext cx="43526074" cy="7200900"/>
          </a:xfrm>
        </p:spPr>
        <p:txBody>
          <a:bodyPr anchor="b"/>
          <a:lstStyle>
            <a:lvl1pPr marL="0" indent="0">
              <a:buNone/>
              <a:defRPr sz="2200"/>
            </a:lvl1pPr>
            <a:lvl2pPr marL="500690" indent="0">
              <a:buNone/>
              <a:defRPr sz="2000"/>
            </a:lvl2pPr>
            <a:lvl3pPr marL="1001381" indent="0">
              <a:buNone/>
              <a:defRPr sz="1700"/>
            </a:lvl3pPr>
            <a:lvl4pPr marL="1502070" indent="0">
              <a:buNone/>
              <a:defRPr sz="1600"/>
            </a:lvl4pPr>
            <a:lvl5pPr marL="2002761" indent="0">
              <a:buNone/>
              <a:defRPr sz="1600"/>
            </a:lvl5pPr>
            <a:lvl6pPr marL="2503451" indent="0">
              <a:buNone/>
              <a:defRPr sz="1600"/>
            </a:lvl6pPr>
            <a:lvl7pPr marL="3004142" indent="0">
              <a:buNone/>
              <a:defRPr sz="1600"/>
            </a:lvl7pPr>
            <a:lvl8pPr marL="3504831" indent="0">
              <a:buNone/>
              <a:defRPr sz="1600"/>
            </a:lvl8pPr>
            <a:lvl9pPr marL="4005521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478F6-38FB-4EC5-9AD7-21B900D62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169" y="9510723"/>
            <a:ext cx="21686837" cy="19750087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79404" y="9510723"/>
            <a:ext cx="21686837" cy="19750087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ACE21-B5B0-4993-8839-BE0ADB641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41" y="1317625"/>
            <a:ext cx="46085126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639" y="7369185"/>
            <a:ext cx="22625050" cy="307022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0690" indent="0">
              <a:buNone/>
              <a:defRPr sz="2200" b="1"/>
            </a:lvl2pPr>
            <a:lvl3pPr marL="1001381" indent="0">
              <a:buNone/>
              <a:defRPr sz="2000" b="1"/>
            </a:lvl3pPr>
            <a:lvl4pPr marL="1502070" indent="0">
              <a:buNone/>
              <a:defRPr sz="1700" b="1"/>
            </a:lvl4pPr>
            <a:lvl5pPr marL="2002761" indent="0">
              <a:buNone/>
              <a:defRPr sz="1700" b="1"/>
            </a:lvl5pPr>
            <a:lvl6pPr marL="2503451" indent="0">
              <a:buNone/>
              <a:defRPr sz="1700" b="1"/>
            </a:lvl6pPr>
            <a:lvl7pPr marL="3004142" indent="0">
              <a:buNone/>
              <a:defRPr sz="1700" b="1"/>
            </a:lvl7pPr>
            <a:lvl8pPr marL="3504831" indent="0">
              <a:buNone/>
              <a:defRPr sz="1700" b="1"/>
            </a:lvl8pPr>
            <a:lvl9pPr marL="4005521" indent="0">
              <a:buNone/>
              <a:defRPr sz="17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639" y="10439410"/>
            <a:ext cx="22625050" cy="189658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774" y="7369185"/>
            <a:ext cx="22632988" cy="307022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0690" indent="0">
              <a:buNone/>
              <a:defRPr sz="2200" b="1"/>
            </a:lvl2pPr>
            <a:lvl3pPr marL="1001381" indent="0">
              <a:buNone/>
              <a:defRPr sz="2000" b="1"/>
            </a:lvl3pPr>
            <a:lvl4pPr marL="1502070" indent="0">
              <a:buNone/>
              <a:defRPr sz="1700" b="1"/>
            </a:lvl4pPr>
            <a:lvl5pPr marL="2002761" indent="0">
              <a:buNone/>
              <a:defRPr sz="1700" b="1"/>
            </a:lvl5pPr>
            <a:lvl6pPr marL="2503451" indent="0">
              <a:buNone/>
              <a:defRPr sz="1700" b="1"/>
            </a:lvl6pPr>
            <a:lvl7pPr marL="3004142" indent="0">
              <a:buNone/>
              <a:defRPr sz="1700" b="1"/>
            </a:lvl7pPr>
            <a:lvl8pPr marL="3504831" indent="0">
              <a:buNone/>
              <a:defRPr sz="1700" b="1"/>
            </a:lvl8pPr>
            <a:lvl9pPr marL="4005521" indent="0">
              <a:buNone/>
              <a:defRPr sz="17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774" y="10439410"/>
            <a:ext cx="22632988" cy="189658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B5F5E-02F5-4D94-9B07-855EDB2AFF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D4D2C-06C5-4CCE-AF4C-67E04832A4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A2F9F-E5F7-4939-B28D-5ED665784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39" y="1311276"/>
            <a:ext cx="16846550" cy="5576888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19962" y="1311276"/>
            <a:ext cx="28625800" cy="28093988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639" y="6888163"/>
            <a:ext cx="16846550" cy="22517100"/>
          </a:xfrm>
        </p:spPr>
        <p:txBody>
          <a:bodyPr/>
          <a:lstStyle>
            <a:lvl1pPr marL="0" indent="0">
              <a:buNone/>
              <a:defRPr sz="1600"/>
            </a:lvl1pPr>
            <a:lvl2pPr marL="500690" indent="0">
              <a:buNone/>
              <a:defRPr sz="1300"/>
            </a:lvl2pPr>
            <a:lvl3pPr marL="1001381" indent="0">
              <a:buNone/>
              <a:defRPr sz="1100"/>
            </a:lvl3pPr>
            <a:lvl4pPr marL="1502070" indent="0">
              <a:buNone/>
              <a:defRPr sz="900"/>
            </a:lvl4pPr>
            <a:lvl5pPr marL="2002761" indent="0">
              <a:buNone/>
              <a:defRPr sz="900"/>
            </a:lvl5pPr>
            <a:lvl6pPr marL="2503451" indent="0">
              <a:buNone/>
              <a:defRPr sz="900"/>
            </a:lvl6pPr>
            <a:lvl7pPr marL="3004142" indent="0">
              <a:buNone/>
              <a:defRPr sz="900"/>
            </a:lvl7pPr>
            <a:lvl8pPr marL="3504831" indent="0">
              <a:buNone/>
              <a:defRPr sz="900"/>
            </a:lvl8pPr>
            <a:lvl9pPr marL="4005521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1A3F7-B42B-4038-BB01-125B93A7A2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181" y="23042573"/>
            <a:ext cx="30724474" cy="272097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181" y="2941648"/>
            <a:ext cx="30724474" cy="19750087"/>
          </a:xfrm>
        </p:spPr>
        <p:txBody>
          <a:bodyPr/>
          <a:lstStyle>
            <a:lvl1pPr marL="0" indent="0">
              <a:buNone/>
              <a:defRPr sz="3500"/>
            </a:lvl1pPr>
            <a:lvl2pPr marL="500690" indent="0">
              <a:buNone/>
              <a:defRPr sz="3000"/>
            </a:lvl2pPr>
            <a:lvl3pPr marL="1001381" indent="0">
              <a:buNone/>
              <a:defRPr sz="2600"/>
            </a:lvl3pPr>
            <a:lvl4pPr marL="1502070" indent="0">
              <a:buNone/>
              <a:defRPr sz="2200"/>
            </a:lvl4pPr>
            <a:lvl5pPr marL="2002761" indent="0">
              <a:buNone/>
              <a:defRPr sz="2200"/>
            </a:lvl5pPr>
            <a:lvl6pPr marL="2503451" indent="0">
              <a:buNone/>
              <a:defRPr sz="2200"/>
            </a:lvl6pPr>
            <a:lvl7pPr marL="3004142" indent="0">
              <a:buNone/>
              <a:defRPr sz="2200"/>
            </a:lvl7pPr>
            <a:lvl8pPr marL="3504831" indent="0">
              <a:buNone/>
              <a:defRPr sz="2200"/>
            </a:lvl8pPr>
            <a:lvl9pPr marL="4005521" indent="0">
              <a:buNone/>
              <a:defRPr sz="22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181" y="25763548"/>
            <a:ext cx="30724474" cy="3862387"/>
          </a:xfrm>
        </p:spPr>
        <p:txBody>
          <a:bodyPr/>
          <a:lstStyle>
            <a:lvl1pPr marL="0" indent="0">
              <a:buNone/>
              <a:defRPr sz="1600"/>
            </a:lvl1pPr>
            <a:lvl2pPr marL="500690" indent="0">
              <a:buNone/>
              <a:defRPr sz="1300"/>
            </a:lvl2pPr>
            <a:lvl3pPr marL="1001381" indent="0">
              <a:buNone/>
              <a:defRPr sz="1100"/>
            </a:lvl3pPr>
            <a:lvl4pPr marL="1502070" indent="0">
              <a:buNone/>
              <a:defRPr sz="900"/>
            </a:lvl4pPr>
            <a:lvl5pPr marL="2002761" indent="0">
              <a:buNone/>
              <a:defRPr sz="900"/>
            </a:lvl5pPr>
            <a:lvl6pPr marL="2503451" indent="0">
              <a:buNone/>
              <a:defRPr sz="900"/>
            </a:lvl6pPr>
            <a:lvl7pPr marL="3004142" indent="0">
              <a:buNone/>
              <a:defRPr sz="900"/>
            </a:lvl7pPr>
            <a:lvl8pPr marL="3504831" indent="0">
              <a:buNone/>
              <a:defRPr sz="900"/>
            </a:lvl8pPr>
            <a:lvl9pPr marL="4005521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D4EC2-64B3-40AF-A62C-5BA3CF329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39370" y="2925763"/>
            <a:ext cx="43527663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6325" tIns="223163" rIns="446325" bIns="22316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39370" y="9510714"/>
            <a:ext cx="43527663" cy="1975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6325" tIns="223163" rIns="446325" bIns="2231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39370" y="29992639"/>
            <a:ext cx="106680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6325" tIns="223163" rIns="446325" bIns="223163" numCol="1" anchor="t" anchorCtr="0" compatLnSpc="1">
            <a:prstTxWarp prst="textNoShape">
              <a:avLst/>
            </a:prstTxWarp>
          </a:bodyPr>
          <a:lstStyle>
            <a:lvl1pPr>
              <a:defRPr sz="68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96632" y="29992639"/>
            <a:ext cx="16213138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6325" tIns="223163" rIns="446325" bIns="223163" numCol="1" anchor="t" anchorCtr="0" compatLnSpc="1">
            <a:prstTxWarp prst="textNoShape">
              <a:avLst/>
            </a:prstTxWarp>
          </a:bodyPr>
          <a:lstStyle>
            <a:lvl1pPr algn="ctr">
              <a:defRPr sz="68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699032" y="29992639"/>
            <a:ext cx="106680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6325" tIns="223163" rIns="446325" bIns="223163" numCol="1" anchor="t" anchorCtr="0" compatLnSpc="1">
            <a:prstTxWarp prst="textNoShape">
              <a:avLst/>
            </a:prstTxWarp>
          </a:bodyPr>
          <a:lstStyle>
            <a:lvl1pPr algn="r">
              <a:defRPr sz="68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DA5CBFE3-FCEF-4D1C-9B97-FFA77CF413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62750" rtl="0" eaLnBrk="1" fontAlgn="base" hangingPunct="1">
        <a:spcBef>
          <a:spcPct val="0"/>
        </a:spcBef>
        <a:spcAft>
          <a:spcPct val="0"/>
        </a:spcAft>
        <a:defRPr sz="21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462750" rtl="0" eaLnBrk="1" fontAlgn="base" hangingPunct="1">
        <a:spcBef>
          <a:spcPct val="0"/>
        </a:spcBef>
        <a:spcAft>
          <a:spcPct val="0"/>
        </a:spcAft>
        <a:defRPr sz="21400">
          <a:solidFill>
            <a:schemeClr val="tx2"/>
          </a:solidFill>
          <a:latin typeface="Times New Roman" pitchFamily="18" charset="0"/>
        </a:defRPr>
      </a:lvl2pPr>
      <a:lvl3pPr algn="ctr" defTabSz="4462750" rtl="0" eaLnBrk="1" fontAlgn="base" hangingPunct="1">
        <a:spcBef>
          <a:spcPct val="0"/>
        </a:spcBef>
        <a:spcAft>
          <a:spcPct val="0"/>
        </a:spcAft>
        <a:defRPr sz="21400">
          <a:solidFill>
            <a:schemeClr val="tx2"/>
          </a:solidFill>
          <a:latin typeface="Times New Roman" pitchFamily="18" charset="0"/>
        </a:defRPr>
      </a:lvl3pPr>
      <a:lvl4pPr algn="ctr" defTabSz="4462750" rtl="0" eaLnBrk="1" fontAlgn="base" hangingPunct="1">
        <a:spcBef>
          <a:spcPct val="0"/>
        </a:spcBef>
        <a:spcAft>
          <a:spcPct val="0"/>
        </a:spcAft>
        <a:defRPr sz="21400">
          <a:solidFill>
            <a:schemeClr val="tx2"/>
          </a:solidFill>
          <a:latin typeface="Times New Roman" pitchFamily="18" charset="0"/>
        </a:defRPr>
      </a:lvl4pPr>
      <a:lvl5pPr algn="ctr" defTabSz="4462750" rtl="0" eaLnBrk="1" fontAlgn="base" hangingPunct="1">
        <a:spcBef>
          <a:spcPct val="0"/>
        </a:spcBef>
        <a:spcAft>
          <a:spcPct val="0"/>
        </a:spcAft>
        <a:defRPr sz="21400">
          <a:solidFill>
            <a:schemeClr val="tx2"/>
          </a:solidFill>
          <a:latin typeface="Times New Roman" pitchFamily="18" charset="0"/>
        </a:defRPr>
      </a:lvl5pPr>
      <a:lvl6pPr marL="500690" algn="ctr" defTabSz="4462750" rtl="0" eaLnBrk="1" fontAlgn="base" hangingPunct="1">
        <a:spcBef>
          <a:spcPct val="0"/>
        </a:spcBef>
        <a:spcAft>
          <a:spcPct val="0"/>
        </a:spcAft>
        <a:defRPr sz="21400">
          <a:solidFill>
            <a:schemeClr val="tx2"/>
          </a:solidFill>
          <a:latin typeface="Times New Roman" pitchFamily="18" charset="0"/>
        </a:defRPr>
      </a:lvl6pPr>
      <a:lvl7pPr marL="1001381" algn="ctr" defTabSz="4462750" rtl="0" eaLnBrk="1" fontAlgn="base" hangingPunct="1">
        <a:spcBef>
          <a:spcPct val="0"/>
        </a:spcBef>
        <a:spcAft>
          <a:spcPct val="0"/>
        </a:spcAft>
        <a:defRPr sz="21400">
          <a:solidFill>
            <a:schemeClr val="tx2"/>
          </a:solidFill>
          <a:latin typeface="Times New Roman" pitchFamily="18" charset="0"/>
        </a:defRPr>
      </a:lvl7pPr>
      <a:lvl8pPr marL="1502070" algn="ctr" defTabSz="4462750" rtl="0" eaLnBrk="1" fontAlgn="base" hangingPunct="1">
        <a:spcBef>
          <a:spcPct val="0"/>
        </a:spcBef>
        <a:spcAft>
          <a:spcPct val="0"/>
        </a:spcAft>
        <a:defRPr sz="21400">
          <a:solidFill>
            <a:schemeClr val="tx2"/>
          </a:solidFill>
          <a:latin typeface="Times New Roman" pitchFamily="18" charset="0"/>
        </a:defRPr>
      </a:lvl8pPr>
      <a:lvl9pPr marL="2002761" algn="ctr" defTabSz="4462750" rtl="0" eaLnBrk="1" fontAlgn="base" hangingPunct="1">
        <a:spcBef>
          <a:spcPct val="0"/>
        </a:spcBef>
        <a:spcAft>
          <a:spcPct val="0"/>
        </a:spcAft>
        <a:defRPr sz="21400">
          <a:solidFill>
            <a:schemeClr val="tx2"/>
          </a:solidFill>
          <a:latin typeface="Times New Roman" pitchFamily="18" charset="0"/>
        </a:defRPr>
      </a:lvl9pPr>
    </p:titleStyle>
    <p:bodyStyle>
      <a:lvl1pPr marL="1674183" indent="-1674183" algn="l" defTabSz="4462750" rtl="0" eaLnBrk="1" fontAlgn="base" hangingPunct="1">
        <a:spcBef>
          <a:spcPct val="20000"/>
        </a:spcBef>
        <a:spcAft>
          <a:spcPct val="0"/>
        </a:spcAft>
        <a:buChar char="•"/>
        <a:defRPr sz="15600">
          <a:solidFill>
            <a:schemeClr val="tx1"/>
          </a:solidFill>
          <a:latin typeface="+mn-lt"/>
          <a:ea typeface="+mn-ea"/>
          <a:cs typeface="+mn-cs"/>
        </a:defRPr>
      </a:lvl1pPr>
      <a:lvl2pPr marL="3626527" indent="-1394283" algn="l" defTabSz="4462750" rtl="0" eaLnBrk="1" fontAlgn="base" hangingPunct="1">
        <a:spcBef>
          <a:spcPct val="20000"/>
        </a:spcBef>
        <a:spcAft>
          <a:spcPct val="0"/>
        </a:spcAft>
        <a:buChar char="–"/>
        <a:defRPr sz="13700">
          <a:solidFill>
            <a:schemeClr val="tx1"/>
          </a:solidFill>
          <a:latin typeface="+mn-lt"/>
        </a:defRPr>
      </a:lvl2pPr>
      <a:lvl3pPr marL="5578871" indent="-1116122" algn="l" defTabSz="4462750" rtl="0" eaLnBrk="1" fontAlgn="base" hangingPunct="1">
        <a:spcBef>
          <a:spcPct val="20000"/>
        </a:spcBef>
        <a:spcAft>
          <a:spcPct val="0"/>
        </a:spcAft>
        <a:buChar char="•"/>
        <a:defRPr sz="11700">
          <a:solidFill>
            <a:schemeClr val="tx1"/>
          </a:solidFill>
          <a:latin typeface="+mn-lt"/>
        </a:defRPr>
      </a:lvl3pPr>
      <a:lvl4pPr marL="7811115" indent="-1116122" algn="l" defTabSz="4462750" rtl="0" eaLnBrk="1" fontAlgn="base" hangingPunct="1">
        <a:spcBef>
          <a:spcPct val="20000"/>
        </a:spcBef>
        <a:spcAft>
          <a:spcPct val="0"/>
        </a:spcAft>
        <a:buChar char="–"/>
        <a:defRPr sz="9700">
          <a:solidFill>
            <a:schemeClr val="tx1"/>
          </a:solidFill>
          <a:latin typeface="+mn-lt"/>
        </a:defRPr>
      </a:lvl4pPr>
      <a:lvl5pPr marL="10041620" indent="-1114384" algn="l" defTabSz="4462750" rtl="0" eaLnBrk="1" fontAlgn="base" hangingPunct="1">
        <a:spcBef>
          <a:spcPct val="20000"/>
        </a:spcBef>
        <a:spcAft>
          <a:spcPct val="0"/>
        </a:spcAft>
        <a:buChar char="»"/>
        <a:defRPr sz="9700">
          <a:solidFill>
            <a:schemeClr val="tx1"/>
          </a:solidFill>
          <a:latin typeface="+mn-lt"/>
        </a:defRPr>
      </a:lvl5pPr>
      <a:lvl6pPr marL="10542310" indent="-1114384" algn="l" defTabSz="4462750" rtl="0" eaLnBrk="1" fontAlgn="base" hangingPunct="1">
        <a:spcBef>
          <a:spcPct val="20000"/>
        </a:spcBef>
        <a:spcAft>
          <a:spcPct val="0"/>
        </a:spcAft>
        <a:buChar char="»"/>
        <a:defRPr sz="9700">
          <a:solidFill>
            <a:schemeClr val="tx1"/>
          </a:solidFill>
          <a:latin typeface="+mn-lt"/>
        </a:defRPr>
      </a:lvl6pPr>
      <a:lvl7pPr marL="11043001" indent="-1114384" algn="l" defTabSz="4462750" rtl="0" eaLnBrk="1" fontAlgn="base" hangingPunct="1">
        <a:spcBef>
          <a:spcPct val="20000"/>
        </a:spcBef>
        <a:spcAft>
          <a:spcPct val="0"/>
        </a:spcAft>
        <a:buChar char="»"/>
        <a:defRPr sz="9700">
          <a:solidFill>
            <a:schemeClr val="tx1"/>
          </a:solidFill>
          <a:latin typeface="+mn-lt"/>
        </a:defRPr>
      </a:lvl7pPr>
      <a:lvl8pPr marL="11543690" indent="-1114384" algn="l" defTabSz="4462750" rtl="0" eaLnBrk="1" fontAlgn="base" hangingPunct="1">
        <a:spcBef>
          <a:spcPct val="20000"/>
        </a:spcBef>
        <a:spcAft>
          <a:spcPct val="0"/>
        </a:spcAft>
        <a:buChar char="»"/>
        <a:defRPr sz="9700">
          <a:solidFill>
            <a:schemeClr val="tx1"/>
          </a:solidFill>
          <a:latin typeface="+mn-lt"/>
        </a:defRPr>
      </a:lvl8pPr>
      <a:lvl9pPr marL="12044380" indent="-1114384" algn="l" defTabSz="4462750" rtl="0" eaLnBrk="1" fontAlgn="base" hangingPunct="1">
        <a:spcBef>
          <a:spcPct val="20000"/>
        </a:spcBef>
        <a:spcAft>
          <a:spcPct val="0"/>
        </a:spcAft>
        <a:buChar char="»"/>
        <a:defRPr sz="9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013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0690" algn="l" defTabSz="10013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1381" algn="l" defTabSz="10013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2070" algn="l" defTabSz="10013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02761" algn="l" defTabSz="10013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3451" algn="l" defTabSz="10013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4142" algn="l" defTabSz="10013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04831" algn="l" defTabSz="10013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05521" algn="l" defTabSz="100138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DST/activitysim/wiki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6" Type="http://schemas.openxmlformats.org/officeDocument/2006/relationships/image" Target="../media/image3.jpeg"/><Relationship Id="rId7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5679399" y="4953000"/>
            <a:ext cx="24231597" cy="5727851"/>
            <a:chOff x="25679400" y="18821400"/>
            <a:chExt cx="11811000" cy="5727851"/>
          </a:xfrm>
        </p:grpSpPr>
        <p:grpSp>
          <p:nvGrpSpPr>
            <p:cNvPr id="18" name="Group 17"/>
            <p:cNvGrpSpPr/>
            <p:nvPr/>
          </p:nvGrpSpPr>
          <p:grpSpPr>
            <a:xfrm>
              <a:off x="25679400" y="18821400"/>
              <a:ext cx="11734800" cy="5727851"/>
              <a:chOff x="25679400" y="18821400"/>
              <a:chExt cx="11734800" cy="5727851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25679400" y="18821400"/>
                <a:ext cx="11734800" cy="990600"/>
              </a:xfrm>
              <a:prstGeom prst="round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/>
                <a:r>
                  <a:rPr lang="en-US" sz="3600" b="1" spc="131" dirty="0">
                    <a:solidFill>
                      <a:schemeClr val="bg2"/>
                    </a:solidFill>
                    <a:latin typeface="Arial"/>
                    <a:cs typeface="Arial"/>
                  </a:rPr>
                  <a:t> 4  </a:t>
                </a:r>
                <a:r>
                  <a:rPr lang="en-US" sz="3600" b="1" spc="131" dirty="0">
                    <a:solidFill>
                      <a:schemeClr val="tx2"/>
                    </a:solidFill>
                    <a:latin typeface="Arial"/>
                    <a:cs typeface="Arial"/>
                  </a:rPr>
                  <a:t>RESULTS &amp; VALIDATION</a:t>
                </a:r>
              </a:p>
            </p:txBody>
          </p:sp>
          <p:sp>
            <p:nvSpPr>
              <p:cNvPr id="79" name="Text Box 13"/>
              <p:cNvSpPr txBox="1">
                <a:spLocks noChangeArrowheads="1"/>
              </p:cNvSpPr>
              <p:nvPr/>
            </p:nvSpPr>
            <p:spPr bwMode="auto">
              <a:xfrm>
                <a:off x="25831800" y="19848284"/>
                <a:ext cx="11510036" cy="47009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0" tIns="228600" rIns="0" bIns="0">
                <a:spAutoFit/>
              </a:bodyPr>
              <a:lstStyle/>
              <a:p>
                <a:pPr>
                  <a:lnSpc>
                    <a:spcPts val="3700"/>
                  </a:lnSpc>
                  <a:spcBef>
                    <a:spcPct val="10000"/>
                  </a:spcBef>
                  <a:tabLst>
                    <a:tab pos="545891" algn="l"/>
                  </a:tabLst>
                </a:pPr>
                <a:r>
                  <a:rPr lang="en-US" sz="3000" dirty="0">
                    <a:solidFill>
                      <a:schemeClr val="tx2"/>
                    </a:solidFill>
                    <a:latin typeface="Arial"/>
                    <a:cs typeface="Arial"/>
                  </a:rPr>
                  <a:t>The Corvallis-Albany-Lebanon region of Oregon was used as a test region to validate </a:t>
                </a:r>
                <a:r>
                  <a:rPr lang="en-US" sz="3000" i="1" dirty="0">
                    <a:solidFill>
                      <a:schemeClr val="tx2"/>
                    </a:solidFill>
                    <a:latin typeface="Arial"/>
                    <a:cs typeface="Arial"/>
                  </a:rPr>
                  <a:t>PopulationSim</a:t>
                </a:r>
                <a:r>
                  <a:rPr lang="en-US" sz="3000" dirty="0">
                    <a:solidFill>
                      <a:schemeClr val="tx2"/>
                    </a:solidFill>
                    <a:latin typeface="Arial"/>
                    <a:cs typeface="Arial"/>
                  </a:rPr>
                  <a:t> against </a:t>
                </a:r>
                <a:r>
                  <a:rPr lang="en-US" sz="3000" i="1" dirty="0">
                    <a:solidFill>
                      <a:schemeClr val="tx2"/>
                    </a:solidFill>
                    <a:latin typeface="Arial"/>
                    <a:cs typeface="Arial"/>
                  </a:rPr>
                  <a:t>PopSynIII</a:t>
                </a:r>
                <a:r>
                  <a:rPr lang="en-US" sz="3000" dirty="0">
                    <a:solidFill>
                      <a:srgbClr val="48484A"/>
                    </a:solidFill>
                    <a:latin typeface="Arial"/>
                    <a:cs typeface="Arial"/>
                  </a:rPr>
                  <a:t>. </a:t>
                </a:r>
              </a:p>
              <a:p>
                <a:pPr marL="457200" indent="-457200">
                  <a:lnSpc>
                    <a:spcPts val="3700"/>
                  </a:lnSpc>
                  <a:spcBef>
                    <a:spcPct val="10000"/>
                  </a:spcBef>
                  <a:buClr>
                    <a:schemeClr val="bg2"/>
                  </a:buClr>
                  <a:buFont typeface="Arial" panose="020B0604020202020204" pitchFamily="34" charset="0"/>
                  <a:buChar char="•"/>
                  <a:tabLst>
                    <a:tab pos="545891" algn="l"/>
                  </a:tabLst>
                </a:pPr>
                <a:r>
                  <a:rPr lang="en-US" sz="3000" dirty="0">
                    <a:solidFill>
                      <a:srgbClr val="48484A"/>
                    </a:solidFill>
                    <a:latin typeface="Arial"/>
                    <a:cs typeface="Arial"/>
                  </a:rPr>
                  <a:t>5% American Community Survey Public Use Microdata from 2007-2011 was used as seed sample. </a:t>
                </a:r>
              </a:p>
              <a:p>
                <a:pPr marL="457200" indent="-457200">
                  <a:lnSpc>
                    <a:spcPts val="3700"/>
                  </a:lnSpc>
                  <a:spcBef>
                    <a:spcPct val="10000"/>
                  </a:spcBef>
                  <a:buClr>
                    <a:schemeClr val="bg2"/>
                  </a:buClr>
                  <a:buFont typeface="Arial" panose="020B0604020202020204" pitchFamily="34" charset="0"/>
                  <a:buChar char="•"/>
                  <a:tabLst>
                    <a:tab pos="545891" algn="l"/>
                  </a:tabLst>
                </a:pPr>
                <a:r>
                  <a:rPr lang="en-US" sz="3000" dirty="0">
                    <a:solidFill>
                      <a:srgbClr val="48484A"/>
                    </a:solidFill>
                    <a:latin typeface="Arial"/>
                    <a:cs typeface="Arial"/>
                  </a:rPr>
                  <a:t>Controls were specified at the PUMA (1), Census Tract (35) and TAZ (930) level</a:t>
                </a:r>
              </a:p>
              <a:p>
                <a:pPr marL="457200" indent="-457200">
                  <a:lnSpc>
                    <a:spcPts val="3700"/>
                  </a:lnSpc>
                  <a:spcBef>
                    <a:spcPct val="10000"/>
                  </a:spcBef>
                  <a:buClr>
                    <a:schemeClr val="bg2"/>
                  </a:buClr>
                  <a:buFont typeface="Arial" panose="020B0604020202020204" pitchFamily="34" charset="0"/>
                  <a:buChar char="•"/>
                  <a:tabLst>
                    <a:tab pos="545891" algn="l"/>
                  </a:tabLst>
                </a:pPr>
                <a:r>
                  <a:rPr lang="en-US" sz="3000" dirty="0">
                    <a:solidFill>
                      <a:srgbClr val="48484A"/>
                    </a:solidFill>
                    <a:latin typeface="Arial"/>
                    <a:cs typeface="Arial"/>
                  </a:rPr>
                  <a:t>The synthetic population has 62,041 households and 156,452 persons, plus a major university (Oregon State University) with 17,510 students.</a:t>
                </a:r>
              </a:p>
              <a:p>
                <a:pPr>
                  <a:lnSpc>
                    <a:spcPts val="3700"/>
                  </a:lnSpc>
                  <a:spcBef>
                    <a:spcPct val="10000"/>
                  </a:spcBef>
                  <a:tabLst>
                    <a:tab pos="545891" algn="l"/>
                  </a:tabLst>
                </a:pPr>
                <a:r>
                  <a:rPr lang="en-US" sz="3000" i="1" dirty="0">
                    <a:solidFill>
                      <a:srgbClr val="48484A"/>
                    </a:solidFill>
                    <a:latin typeface="Arial"/>
                    <a:cs typeface="Arial"/>
                  </a:rPr>
                  <a:t>PopulationSim</a:t>
                </a:r>
                <a:r>
                  <a:rPr lang="en-US" sz="3000" dirty="0">
                    <a:solidFill>
                      <a:srgbClr val="48484A"/>
                    </a:solidFill>
                    <a:latin typeface="Arial"/>
                    <a:cs typeface="Arial"/>
                  </a:rPr>
                  <a:t> and </a:t>
                </a:r>
                <a:r>
                  <a:rPr lang="en-US" sz="3000" i="1" dirty="0">
                    <a:solidFill>
                      <a:srgbClr val="48484A"/>
                    </a:solidFill>
                    <a:latin typeface="Arial"/>
                    <a:cs typeface="Arial"/>
                  </a:rPr>
                  <a:t>PopSynIII</a:t>
                </a:r>
                <a:r>
                  <a:rPr lang="en-US" sz="3000" dirty="0">
                    <a:solidFill>
                      <a:srgbClr val="48484A"/>
                    </a:solidFill>
                    <a:latin typeface="Arial"/>
                    <a:cs typeface="Arial"/>
                  </a:rPr>
                  <a:t> were run on same set of controls and configurations settings. </a:t>
                </a:r>
                <a:r>
                  <a:rPr lang="en-US" sz="3000" i="1" dirty="0" err="1">
                    <a:solidFill>
                      <a:srgbClr val="48484A"/>
                    </a:solidFill>
                    <a:latin typeface="Arial"/>
                    <a:cs typeface="Arial"/>
                  </a:rPr>
                  <a:t>PopulationSim</a:t>
                </a:r>
                <a:r>
                  <a:rPr lang="en-US" sz="3000" dirty="0">
                    <a:solidFill>
                      <a:srgbClr val="48484A"/>
                    </a:solidFill>
                    <a:latin typeface="Arial"/>
                    <a:cs typeface="Arial"/>
                  </a:rPr>
                  <a:t> matches nearly all controls better than </a:t>
                </a:r>
                <a:r>
                  <a:rPr lang="en-US" sz="3000" i="1" dirty="0">
                    <a:solidFill>
                      <a:srgbClr val="48484A"/>
                    </a:solidFill>
                    <a:latin typeface="Arial"/>
                    <a:cs typeface="Arial"/>
                  </a:rPr>
                  <a:t>PopSynIII</a:t>
                </a:r>
                <a:r>
                  <a:rPr lang="en-US" sz="3000" dirty="0">
                    <a:solidFill>
                      <a:srgbClr val="48484A"/>
                    </a:solidFill>
                    <a:latin typeface="Arial"/>
                    <a:cs typeface="Arial"/>
                  </a:rPr>
                  <a:t>. Nearly identical r</a:t>
                </a:r>
                <a:r>
                  <a:rPr lang="en-US" sz="3000" dirty="0">
                    <a:solidFill>
                      <a:schemeClr val="tx2"/>
                    </a:solidFill>
                    <a:latin typeface="Arial"/>
                    <a:cs typeface="Arial"/>
                  </a:rPr>
                  <a:t>untimes – </a:t>
                </a:r>
                <a:r>
                  <a:rPr lang="en-US" sz="3000" i="1" dirty="0" err="1">
                    <a:solidFill>
                      <a:schemeClr val="tx2"/>
                    </a:solidFill>
                    <a:latin typeface="Arial"/>
                    <a:cs typeface="Arial"/>
                  </a:rPr>
                  <a:t>PopulationSim</a:t>
                </a:r>
                <a:r>
                  <a:rPr lang="en-US" sz="3000" dirty="0">
                    <a:solidFill>
                      <a:schemeClr val="tx2"/>
                    </a:solidFill>
                    <a:latin typeface="Arial"/>
                    <a:cs typeface="Arial"/>
                  </a:rPr>
                  <a:t>  = 12 minutes, </a:t>
                </a:r>
                <a:r>
                  <a:rPr lang="en-US" sz="3000" i="1" dirty="0" err="1">
                    <a:solidFill>
                      <a:schemeClr val="tx2"/>
                    </a:solidFill>
                    <a:latin typeface="Arial"/>
                    <a:cs typeface="Arial"/>
                  </a:rPr>
                  <a:t>PopSynIII</a:t>
                </a:r>
                <a:r>
                  <a:rPr lang="en-US" sz="3000" i="1" dirty="0">
                    <a:solidFill>
                      <a:schemeClr val="tx2"/>
                    </a:solidFill>
                    <a:latin typeface="Arial"/>
                    <a:cs typeface="Arial"/>
                  </a:rPr>
                  <a:t>  = </a:t>
                </a:r>
                <a:r>
                  <a:rPr lang="en-US" sz="3000" dirty="0">
                    <a:solidFill>
                      <a:schemeClr val="tx2"/>
                    </a:solidFill>
                    <a:latin typeface="Arial"/>
                    <a:cs typeface="Arial"/>
                  </a:rPr>
                  <a:t>11 minutes (machine specs: Two 3.00 GHz processors and 160GB RAM). </a:t>
                </a:r>
              </a:p>
              <a:p>
                <a:pPr>
                  <a:lnSpc>
                    <a:spcPts val="3700"/>
                  </a:lnSpc>
                  <a:spcBef>
                    <a:spcPct val="10000"/>
                  </a:spcBef>
                  <a:tabLst>
                    <a:tab pos="545891" algn="l"/>
                  </a:tabLst>
                </a:pPr>
                <a:endParaRPr lang="en-US" sz="3000" dirty="0">
                  <a:solidFill>
                    <a:srgbClr val="48484A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58" name="Straight Connector 57"/>
            <p:cNvCxnSpPr/>
            <p:nvPr/>
          </p:nvCxnSpPr>
          <p:spPr>
            <a:xfrm>
              <a:off x="25679400" y="19812000"/>
              <a:ext cx="11811000" cy="0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25679400" y="18821400"/>
              <a:ext cx="11811000" cy="0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066800" y="4953000"/>
            <a:ext cx="11734800" cy="11509222"/>
            <a:chOff x="1066800" y="6477000"/>
            <a:chExt cx="11734800" cy="11509222"/>
          </a:xfrm>
        </p:grpSpPr>
        <p:sp>
          <p:nvSpPr>
            <p:cNvPr id="4" name="Rounded Rectangle 3"/>
            <p:cNvSpPr/>
            <p:nvPr/>
          </p:nvSpPr>
          <p:spPr>
            <a:xfrm>
              <a:off x="1066800" y="6477000"/>
              <a:ext cx="11734800" cy="990600"/>
            </a:xfrm>
            <a:prstGeom prst="roundRect">
              <a:avLst/>
            </a:prstGeom>
            <a:solidFill>
              <a:schemeClr val="bg2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spc="100" dirty="0">
                  <a:solidFill>
                    <a:schemeClr val="bg1"/>
                  </a:solidFill>
                  <a:latin typeface="Arial"/>
                  <a:cs typeface="Arial"/>
                </a:rPr>
                <a:t>EXECUTIVE SUMMARY</a:t>
              </a:r>
            </a:p>
          </p:txBody>
        </p:sp>
        <p:sp>
          <p:nvSpPr>
            <p:cNvPr id="1031" name="Text Box 12"/>
            <p:cNvSpPr txBox="1">
              <a:spLocks noChangeArrowheads="1"/>
            </p:cNvSpPr>
            <p:nvPr/>
          </p:nvSpPr>
          <p:spPr bwMode="auto">
            <a:xfrm>
              <a:off x="1219200" y="7483475"/>
              <a:ext cx="11430000" cy="105027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0" tIns="228600" rIns="0" bIns="0" numCol="1">
              <a:spAutoFit/>
            </a:bodyPr>
            <a:lstStyle/>
            <a:p>
              <a:pPr>
                <a:lnSpc>
                  <a:spcPts val="4280"/>
                </a:lnSpc>
                <a:spcBef>
                  <a:spcPts val="263"/>
                </a:spcBef>
                <a:tabLst>
                  <a:tab pos="545891" algn="l"/>
                </a:tabLst>
              </a:pPr>
              <a:r>
                <a:rPr lang="en-US" sz="3400" b="1" dirty="0">
                  <a:solidFill>
                    <a:schemeClr val="tx2"/>
                  </a:solidFill>
                  <a:latin typeface="Arial"/>
                  <a:cs typeface="Arial"/>
                </a:rPr>
                <a:t>This work presents a population synthesizer based </a:t>
              </a:r>
              <a:r>
                <a:rPr lang="en-US" sz="3400" b="1" dirty="0" smtClean="0">
                  <a:solidFill>
                    <a:schemeClr val="tx2"/>
                  </a:solidFill>
                  <a:latin typeface="Arial"/>
                  <a:cs typeface="Arial"/>
                </a:rPr>
                <a:t/>
              </a:r>
              <a:br>
                <a:rPr lang="en-US" sz="3400" b="1" dirty="0" smtClean="0">
                  <a:solidFill>
                    <a:schemeClr val="tx2"/>
                  </a:solidFill>
                  <a:latin typeface="Arial"/>
                  <a:cs typeface="Arial"/>
                </a:rPr>
              </a:br>
              <a:r>
                <a:rPr lang="en-US" sz="3400" b="1" dirty="0" smtClean="0">
                  <a:solidFill>
                    <a:schemeClr val="tx2"/>
                  </a:solidFill>
                  <a:latin typeface="Arial"/>
                  <a:cs typeface="Arial"/>
                </a:rPr>
                <a:t>on </a:t>
              </a:r>
              <a:r>
                <a:rPr lang="en-US" sz="3400" b="1" dirty="0">
                  <a:solidFill>
                    <a:schemeClr val="tx2"/>
                  </a:solidFill>
                  <a:latin typeface="Arial"/>
                  <a:cs typeface="Arial"/>
                </a:rPr>
                <a:t>entropy maximization - </a:t>
              </a:r>
              <a:r>
                <a:rPr lang="en-US" sz="3400" b="1" i="1" dirty="0">
                  <a:solidFill>
                    <a:schemeClr val="tx2"/>
                  </a:solidFill>
                  <a:latin typeface="Arial"/>
                  <a:cs typeface="Arial"/>
                </a:rPr>
                <a:t>PopulationSim</a:t>
              </a:r>
              <a:r>
                <a:rPr lang="en-US" sz="3400" b="1" dirty="0">
                  <a:solidFill>
                    <a:schemeClr val="tx2"/>
                  </a:solidFill>
                  <a:latin typeface="Arial"/>
                  <a:cs typeface="Arial"/>
                </a:rPr>
                <a:t>. It is implemented as part of the ActivitySim open-source modeling platform. Major contributions of this work </a:t>
              </a:r>
              <a:r>
                <a:rPr lang="en-US" sz="3400" b="1" dirty="0" smtClean="0">
                  <a:solidFill>
                    <a:schemeClr val="tx2"/>
                  </a:solidFill>
                  <a:latin typeface="Arial"/>
                  <a:cs typeface="Arial"/>
                </a:rPr>
                <a:t/>
              </a:r>
              <a:br>
                <a:rPr lang="en-US" sz="3400" b="1" dirty="0" smtClean="0">
                  <a:solidFill>
                    <a:schemeClr val="tx2"/>
                  </a:solidFill>
                  <a:latin typeface="Arial"/>
                  <a:cs typeface="Arial"/>
                </a:rPr>
              </a:br>
              <a:r>
                <a:rPr lang="en-US" sz="3400" b="1" dirty="0" smtClean="0">
                  <a:solidFill>
                    <a:schemeClr val="tx2"/>
                  </a:solidFill>
                  <a:latin typeface="Arial"/>
                  <a:cs typeface="Arial"/>
                </a:rPr>
                <a:t>are </a:t>
              </a:r>
              <a:r>
                <a:rPr lang="en-US" sz="3400" b="1" dirty="0">
                  <a:solidFill>
                    <a:schemeClr val="tx2"/>
                  </a:solidFill>
                  <a:latin typeface="Arial"/>
                  <a:cs typeface="Arial"/>
                </a:rPr>
                <a:t>as follows:</a:t>
              </a:r>
            </a:p>
            <a:p>
              <a:pPr marL="365760" indent="-274320">
                <a:lnSpc>
                  <a:spcPts val="4280"/>
                </a:lnSpc>
                <a:spcBef>
                  <a:spcPts val="600"/>
                </a:spcBef>
                <a:buClr>
                  <a:schemeClr val="bg2"/>
                </a:buClr>
                <a:buFont typeface="Arial"/>
                <a:buChar char="•"/>
                <a:tabLst>
                  <a:tab pos="545891" algn="l"/>
                </a:tabLst>
              </a:pPr>
              <a:r>
                <a:rPr lang="en-US" sz="3400" b="1" dirty="0">
                  <a:solidFill>
                    <a:schemeClr val="tx2"/>
                  </a:solidFill>
                  <a:latin typeface="Arial"/>
                  <a:cs typeface="Arial"/>
                </a:rPr>
                <a:t>An algorithm that utilizes list balancing coupled with </a:t>
              </a:r>
              <a:r>
                <a:rPr lang="en-US" sz="3400" b="1" dirty="0" smtClean="0">
                  <a:solidFill>
                    <a:schemeClr val="tx2"/>
                  </a:solidFill>
                  <a:latin typeface="Arial"/>
                  <a:cs typeface="Arial"/>
                </a:rPr>
                <a:t/>
              </a:r>
              <a:br>
                <a:rPr lang="en-US" sz="3400" b="1" dirty="0" smtClean="0">
                  <a:solidFill>
                    <a:schemeClr val="tx2"/>
                  </a:solidFill>
                  <a:latin typeface="Arial"/>
                  <a:cs typeface="Arial"/>
                </a:rPr>
              </a:br>
              <a:r>
                <a:rPr lang="en-US" sz="3400" b="1" dirty="0" smtClean="0">
                  <a:solidFill>
                    <a:schemeClr val="tx2"/>
                  </a:solidFill>
                  <a:latin typeface="Arial"/>
                  <a:cs typeface="Arial"/>
                </a:rPr>
                <a:t>a </a:t>
              </a:r>
              <a:r>
                <a:rPr lang="en-US" sz="3400" b="1" dirty="0">
                  <a:solidFill>
                    <a:schemeClr val="tx2"/>
                  </a:solidFill>
                  <a:latin typeface="Arial"/>
                  <a:cs typeface="Arial"/>
                </a:rPr>
                <a:t>linear programming </a:t>
              </a:r>
              <a:r>
                <a:rPr lang="en-US" sz="3400" b="1" dirty="0" err="1">
                  <a:solidFill>
                    <a:schemeClr val="tx2"/>
                  </a:solidFill>
                  <a:latin typeface="Arial"/>
                  <a:cs typeface="Arial"/>
                </a:rPr>
                <a:t>integerizer</a:t>
              </a:r>
              <a:r>
                <a:rPr lang="en-US" sz="3400" b="1" dirty="0">
                  <a:solidFill>
                    <a:schemeClr val="tx2"/>
                  </a:solidFill>
                  <a:latin typeface="Arial"/>
                  <a:cs typeface="Arial"/>
                </a:rPr>
                <a:t> to simultaneously match controls across multiple geographies while observing global constraints.</a:t>
              </a:r>
            </a:p>
            <a:p>
              <a:pPr marL="365760" indent="-274320">
                <a:lnSpc>
                  <a:spcPts val="4280"/>
                </a:lnSpc>
                <a:spcBef>
                  <a:spcPts val="600"/>
                </a:spcBef>
                <a:buClr>
                  <a:schemeClr val="bg2"/>
                </a:buClr>
                <a:buFont typeface="Arial"/>
                <a:buChar char="•"/>
                <a:tabLst>
                  <a:tab pos="545891" algn="l"/>
                </a:tabLst>
              </a:pPr>
              <a:r>
                <a:rPr lang="en-US" sz="3400" b="1" dirty="0">
                  <a:solidFill>
                    <a:schemeClr val="tx2"/>
                  </a:solidFill>
                  <a:latin typeface="Arial"/>
                  <a:cs typeface="Arial"/>
                </a:rPr>
                <a:t>A flexible user interface that allows the specification </a:t>
              </a:r>
              <a:r>
                <a:rPr lang="en-US" sz="3400" b="1" dirty="0" smtClean="0">
                  <a:solidFill>
                    <a:schemeClr val="tx2"/>
                  </a:solidFill>
                  <a:latin typeface="Arial"/>
                  <a:cs typeface="Arial"/>
                </a:rPr>
                <a:t/>
              </a:r>
              <a:br>
                <a:rPr lang="en-US" sz="3400" b="1" dirty="0" smtClean="0">
                  <a:solidFill>
                    <a:schemeClr val="tx2"/>
                  </a:solidFill>
                  <a:latin typeface="Arial"/>
                  <a:cs typeface="Arial"/>
                </a:rPr>
              </a:br>
              <a:r>
                <a:rPr lang="en-US" sz="3400" b="1" dirty="0" smtClean="0">
                  <a:solidFill>
                    <a:schemeClr val="tx2"/>
                  </a:solidFill>
                  <a:latin typeface="Arial"/>
                  <a:cs typeface="Arial"/>
                </a:rPr>
                <a:t>of </a:t>
              </a:r>
              <a:r>
                <a:rPr lang="en-US" sz="3400" b="1" dirty="0">
                  <a:solidFill>
                    <a:schemeClr val="tx2"/>
                  </a:solidFill>
                  <a:latin typeface="Arial"/>
                  <a:cs typeface="Arial"/>
                </a:rPr>
                <a:t>an unlimited number of geographies.</a:t>
              </a:r>
            </a:p>
            <a:p>
              <a:pPr marL="365760" indent="-274320">
                <a:lnSpc>
                  <a:spcPts val="4280"/>
                </a:lnSpc>
                <a:spcBef>
                  <a:spcPts val="600"/>
                </a:spcBef>
                <a:buClr>
                  <a:schemeClr val="bg2"/>
                </a:buClr>
                <a:buFont typeface="Arial"/>
                <a:buChar char="•"/>
                <a:tabLst>
                  <a:tab pos="545891" algn="l"/>
                </a:tabLst>
              </a:pPr>
              <a:r>
                <a:rPr lang="en-US" sz="3400" b="1" dirty="0">
                  <a:solidFill>
                    <a:schemeClr val="tx2"/>
                  </a:solidFill>
                  <a:latin typeface="Arial"/>
                  <a:cs typeface="Arial"/>
                </a:rPr>
                <a:t>A feature that allows adding to, or regenerating, the synthetic population for a subset of zones.</a:t>
              </a:r>
            </a:p>
            <a:p>
              <a:pPr marL="365760" indent="-274320">
                <a:lnSpc>
                  <a:spcPts val="4280"/>
                </a:lnSpc>
                <a:spcBef>
                  <a:spcPts val="600"/>
                </a:spcBef>
                <a:buClr>
                  <a:schemeClr val="bg2"/>
                </a:buClr>
                <a:buFont typeface="Arial"/>
                <a:buChar char="•"/>
                <a:tabLst>
                  <a:tab pos="545891" algn="l"/>
                </a:tabLst>
              </a:pPr>
              <a:r>
                <a:rPr lang="en-US" sz="3400" b="1" dirty="0">
                  <a:solidFill>
                    <a:schemeClr val="tx2"/>
                  </a:solidFill>
                  <a:latin typeface="Arial"/>
                  <a:cs typeface="Arial"/>
                </a:rPr>
                <a:t>Relatively fast runtime and better fit to control data compared to other available population synthesis tools.</a:t>
              </a:r>
            </a:p>
            <a:p>
              <a:pPr marL="365760" indent="-274320">
                <a:lnSpc>
                  <a:spcPts val="4280"/>
                </a:lnSpc>
                <a:spcBef>
                  <a:spcPts val="600"/>
                </a:spcBef>
                <a:buClr>
                  <a:schemeClr val="bg2"/>
                </a:buClr>
                <a:buFont typeface="Arial"/>
                <a:buChar char="•"/>
                <a:tabLst>
                  <a:tab pos="545891" algn="l"/>
                </a:tabLst>
              </a:pPr>
              <a:r>
                <a:rPr lang="en-US" sz="3400" b="1" dirty="0">
                  <a:solidFill>
                    <a:schemeClr val="tx2"/>
                  </a:solidFill>
                  <a:latin typeface="Arial"/>
                  <a:cs typeface="Arial"/>
                </a:rPr>
                <a:t>An open-source collaborative framework for model development.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3335000" y="16731245"/>
            <a:ext cx="11887200" cy="6322840"/>
            <a:chOff x="13335000" y="18059400"/>
            <a:chExt cx="11887200" cy="632284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13411200" y="19050000"/>
              <a:ext cx="11811000" cy="0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3411200" y="18059400"/>
              <a:ext cx="11811000" cy="0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13335000" y="18059400"/>
              <a:ext cx="11734800" cy="6322840"/>
              <a:chOff x="13335000" y="18821400"/>
              <a:chExt cx="11734800" cy="6322840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13335000" y="18821400"/>
                <a:ext cx="11734800" cy="990600"/>
              </a:xfrm>
              <a:prstGeom prst="round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/>
                <a:r>
                  <a:rPr lang="en-US" sz="3600" b="1" spc="131" dirty="0">
                    <a:solidFill>
                      <a:srgbClr val="F68B1F"/>
                    </a:solidFill>
                    <a:latin typeface="Arial"/>
                    <a:cs typeface="Arial"/>
                  </a:rPr>
                  <a:t> 3  </a:t>
                </a:r>
                <a:r>
                  <a:rPr lang="en-US" sz="3600" b="1" spc="131" dirty="0">
                    <a:solidFill>
                      <a:srgbClr val="48484A"/>
                    </a:solidFill>
                    <a:latin typeface="Arial"/>
                    <a:cs typeface="Arial"/>
                  </a:rPr>
                  <a:t>SOFTWARE IMPLEMENTATION</a:t>
                </a:r>
              </a:p>
            </p:txBody>
          </p:sp>
          <p:sp>
            <p:nvSpPr>
              <p:cNvPr id="82" name="Text Box 13"/>
              <p:cNvSpPr txBox="1">
                <a:spLocks noChangeArrowheads="1"/>
              </p:cNvSpPr>
              <p:nvPr/>
            </p:nvSpPr>
            <p:spPr bwMode="auto">
              <a:xfrm>
                <a:off x="13563600" y="19843750"/>
                <a:ext cx="11277600" cy="53004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0" tIns="228600" rIns="0" bIns="0">
                <a:spAutoFit/>
              </a:bodyPr>
              <a:lstStyle/>
              <a:p>
                <a:pPr marL="457200" indent="-457200">
                  <a:lnSpc>
                    <a:spcPts val="3800"/>
                  </a:lnSpc>
                  <a:spcBef>
                    <a:spcPct val="10000"/>
                  </a:spcBef>
                  <a:buClr>
                    <a:schemeClr val="bg2"/>
                  </a:buClr>
                  <a:buFont typeface="Arial" panose="020B0604020202020204" pitchFamily="34" charset="0"/>
                  <a:buChar char="•"/>
                  <a:tabLst>
                    <a:tab pos="545891" algn="l"/>
                  </a:tabLst>
                </a:pPr>
                <a:r>
                  <a:rPr lang="en-US" sz="3000" dirty="0">
                    <a:solidFill>
                      <a:schemeClr val="tx2"/>
                    </a:solidFill>
                    <a:latin typeface="Arial"/>
                    <a:cs typeface="Arial"/>
                  </a:rPr>
                  <a:t>Python based open-source ActivitySim framework (</a:t>
                </a:r>
                <a:r>
                  <a:rPr lang="en-US" sz="3000" dirty="0">
                    <a:solidFill>
                      <a:schemeClr val="tx2"/>
                    </a:solidFill>
                    <a:latin typeface="Arial"/>
                    <a:cs typeface="Arial"/>
                    <a:hlinkClick r:id="rId3"/>
                  </a:rPr>
                  <a:t>https://github.com/UDST/activitysim/wiki</a:t>
                </a:r>
                <a:r>
                  <a:rPr lang="en-US" sz="3000" dirty="0">
                    <a:solidFill>
                      <a:schemeClr val="tx2"/>
                    </a:solidFill>
                    <a:latin typeface="Arial"/>
                    <a:cs typeface="Arial"/>
                  </a:rPr>
                  <a:t>) </a:t>
                </a:r>
              </a:p>
              <a:p>
                <a:pPr marL="457200" indent="-457200">
                  <a:lnSpc>
                    <a:spcPts val="3800"/>
                  </a:lnSpc>
                  <a:spcBef>
                    <a:spcPct val="10000"/>
                  </a:spcBef>
                  <a:buClr>
                    <a:schemeClr val="bg2"/>
                  </a:buClr>
                  <a:buFont typeface="Arial" panose="020B0604020202020204" pitchFamily="34" charset="0"/>
                  <a:buChar char="•"/>
                  <a:tabLst>
                    <a:tab pos="545891" algn="l"/>
                  </a:tabLst>
                </a:pPr>
                <a:r>
                  <a:rPr lang="en-US" sz="3000" dirty="0">
                    <a:solidFill>
                      <a:schemeClr val="tx2"/>
                    </a:solidFill>
                    <a:latin typeface="Arial"/>
                    <a:cs typeface="Arial"/>
                  </a:rPr>
                  <a:t>Uses CSV expression file of Python expressions for control specification</a:t>
                </a:r>
              </a:p>
              <a:p>
                <a:pPr marL="457200" indent="-457200">
                  <a:lnSpc>
                    <a:spcPts val="3800"/>
                  </a:lnSpc>
                  <a:spcBef>
                    <a:spcPct val="10000"/>
                  </a:spcBef>
                  <a:buClr>
                    <a:schemeClr val="bg2"/>
                  </a:buClr>
                  <a:buFont typeface="Arial" panose="020B0604020202020204" pitchFamily="34" charset="0"/>
                  <a:buChar char="•"/>
                  <a:tabLst>
                    <a:tab pos="545891" algn="l"/>
                  </a:tabLst>
                </a:pPr>
                <a:r>
                  <a:rPr lang="en-US" sz="3000" dirty="0">
                    <a:solidFill>
                      <a:schemeClr val="tx2"/>
                    </a:solidFill>
                    <a:latin typeface="Arial"/>
                    <a:cs typeface="Arial"/>
                  </a:rPr>
                  <a:t>All inputs and outputs are provided in CSVs</a:t>
                </a:r>
              </a:p>
              <a:p>
                <a:pPr marL="457200" indent="-457200">
                  <a:lnSpc>
                    <a:spcPts val="3800"/>
                  </a:lnSpc>
                  <a:spcBef>
                    <a:spcPct val="10000"/>
                  </a:spcBef>
                  <a:buClr>
                    <a:schemeClr val="bg2"/>
                  </a:buClr>
                  <a:buFont typeface="Arial" panose="020B0604020202020204" pitchFamily="34" charset="0"/>
                  <a:buChar char="•"/>
                  <a:tabLst>
                    <a:tab pos="545891" algn="l"/>
                  </a:tabLst>
                </a:pPr>
                <a:r>
                  <a:rPr lang="en-US" sz="3000" dirty="0">
                    <a:solidFill>
                      <a:schemeClr val="tx2"/>
                    </a:solidFill>
                    <a:latin typeface="Arial"/>
                    <a:cs typeface="Arial"/>
                  </a:rPr>
                  <a:t>All tables are stored in an intermediate Hierarchical Data Format (HDF5) binary file that allows restarting from any point</a:t>
                </a:r>
              </a:p>
              <a:p>
                <a:pPr marL="457200" indent="-457200">
                  <a:lnSpc>
                    <a:spcPts val="3800"/>
                  </a:lnSpc>
                  <a:spcBef>
                    <a:spcPct val="10000"/>
                  </a:spcBef>
                  <a:buClr>
                    <a:schemeClr val="bg2"/>
                  </a:buClr>
                  <a:buFont typeface="Arial" panose="020B0604020202020204" pitchFamily="34" charset="0"/>
                  <a:buChar char="•"/>
                  <a:tabLst>
                    <a:tab pos="545891" algn="l"/>
                  </a:tabLst>
                </a:pPr>
                <a:r>
                  <a:rPr lang="en-US" sz="3000" dirty="0">
                    <a:solidFill>
                      <a:schemeClr val="tx2"/>
                    </a:solidFill>
                    <a:latin typeface="Arial"/>
                    <a:cs typeface="Arial"/>
                  </a:rPr>
                  <a:t>Flexible setup options – install dependencies manually or download easy setup that requires no software installation.</a:t>
                </a:r>
              </a:p>
              <a:p>
                <a:pPr>
                  <a:lnSpc>
                    <a:spcPts val="3800"/>
                  </a:lnSpc>
                  <a:spcBef>
                    <a:spcPct val="10000"/>
                  </a:spcBef>
                  <a:buClr>
                    <a:schemeClr val="bg2"/>
                  </a:buClr>
                  <a:tabLst>
                    <a:tab pos="545891" algn="l"/>
                  </a:tabLst>
                </a:pPr>
                <a:r>
                  <a:rPr lang="en-US" sz="3000" i="1" dirty="0">
                    <a:solidFill>
                      <a:schemeClr val="tx2"/>
                    </a:solidFill>
                    <a:latin typeface="Arial"/>
                    <a:cs typeface="Arial"/>
                  </a:rPr>
                  <a:t>Note: Parallel processing planned for later release</a:t>
                </a: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13258800" y="4953000"/>
            <a:ext cx="11811000" cy="4619965"/>
            <a:chOff x="13258800" y="5105400"/>
            <a:chExt cx="11811000" cy="4619965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3258800" y="6096000"/>
              <a:ext cx="11811000" cy="0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3258800" y="5105400"/>
              <a:ext cx="11811000" cy="0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13335000" y="5105400"/>
              <a:ext cx="11734800" cy="4619965"/>
              <a:chOff x="13335000" y="6477000"/>
              <a:chExt cx="11734800" cy="4619965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13335000" y="6477000"/>
                <a:ext cx="11734800" cy="990600"/>
              </a:xfrm>
              <a:prstGeom prst="round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/>
                <a:r>
                  <a:rPr lang="en-US" sz="3600" b="1" spc="131" dirty="0">
                    <a:solidFill>
                      <a:srgbClr val="F68B1F"/>
                    </a:solidFill>
                    <a:latin typeface="Arial"/>
                    <a:cs typeface="Arial"/>
                  </a:rPr>
                  <a:t> 2  </a:t>
                </a:r>
                <a:r>
                  <a:rPr lang="en-US" sz="3600" b="1" i="1" spc="131" dirty="0">
                    <a:solidFill>
                      <a:srgbClr val="48484A"/>
                    </a:solidFill>
                    <a:latin typeface="Arial"/>
                    <a:cs typeface="Arial"/>
                  </a:rPr>
                  <a:t>PopulationSim</a:t>
                </a:r>
                <a:r>
                  <a:rPr lang="en-US" sz="3600" b="1" spc="131" dirty="0">
                    <a:solidFill>
                      <a:srgbClr val="48484A"/>
                    </a:solidFill>
                    <a:latin typeface="Arial"/>
                    <a:cs typeface="Arial"/>
                  </a:rPr>
                  <a:t> ALGORITHM</a:t>
                </a:r>
              </a:p>
            </p:txBody>
          </p:sp>
          <p:sp>
            <p:nvSpPr>
              <p:cNvPr id="88" name="Text Box 13"/>
              <p:cNvSpPr txBox="1">
                <a:spLocks noChangeArrowheads="1"/>
              </p:cNvSpPr>
              <p:nvPr/>
            </p:nvSpPr>
            <p:spPr bwMode="auto">
              <a:xfrm>
                <a:off x="13563600" y="7483475"/>
                <a:ext cx="11277600" cy="36134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0" tIns="228600" rIns="0" bIns="0">
                <a:spAutoFit/>
              </a:bodyPr>
              <a:lstStyle/>
              <a:p>
                <a:pPr>
                  <a:lnSpc>
                    <a:spcPts val="3700"/>
                  </a:lnSpc>
                  <a:spcBef>
                    <a:spcPct val="10000"/>
                  </a:spcBef>
                  <a:tabLst>
                    <a:tab pos="545891" algn="l"/>
                  </a:tabLst>
                </a:pPr>
                <a:r>
                  <a:rPr lang="en-US" sz="3000" i="1" dirty="0">
                    <a:solidFill>
                      <a:schemeClr val="tx2"/>
                    </a:solidFill>
                    <a:latin typeface="Arial"/>
                    <a:cs typeface="Arial"/>
                  </a:rPr>
                  <a:t>PopulationSim</a:t>
                </a:r>
                <a:r>
                  <a:rPr lang="en-US" sz="3000" dirty="0">
                    <a:solidFill>
                      <a:schemeClr val="tx2"/>
                    </a:solidFill>
                    <a:latin typeface="Arial"/>
                    <a:cs typeface="Arial"/>
                  </a:rPr>
                  <a:t> is an extension of the maximum-entropy list-based approach developed as part of </a:t>
                </a:r>
                <a:r>
                  <a:rPr lang="en-US" sz="3000" i="1" dirty="0">
                    <a:solidFill>
                      <a:schemeClr val="tx2"/>
                    </a:solidFill>
                    <a:latin typeface="Arial"/>
                    <a:cs typeface="Arial"/>
                  </a:rPr>
                  <a:t>PopSynIII</a:t>
                </a:r>
                <a:r>
                  <a:rPr lang="en-US" sz="3000" dirty="0">
                    <a:solidFill>
                      <a:schemeClr val="tx2"/>
                    </a:solidFill>
                    <a:latin typeface="Arial"/>
                    <a:cs typeface="Arial"/>
                  </a:rPr>
                  <a:t>. </a:t>
                </a:r>
                <a:r>
                  <a:rPr lang="en-US" sz="3000" i="1" dirty="0">
                    <a:solidFill>
                      <a:schemeClr val="tx2"/>
                    </a:solidFill>
                    <a:latin typeface="Arial"/>
                    <a:cs typeface="Arial"/>
                  </a:rPr>
                  <a:t>PopulationSim</a:t>
                </a:r>
                <a:r>
                  <a:rPr lang="en-US" sz="3000" dirty="0">
                    <a:solidFill>
                      <a:schemeClr val="tx2"/>
                    </a:solidFill>
                    <a:latin typeface="Arial"/>
                    <a:cs typeface="Arial"/>
                  </a:rPr>
                  <a:t> includes following algorithmic enhancements:</a:t>
                </a:r>
              </a:p>
              <a:p>
                <a:pPr marL="457200" indent="-457200">
                  <a:lnSpc>
                    <a:spcPts val="3700"/>
                  </a:lnSpc>
                  <a:spcBef>
                    <a:spcPct val="10000"/>
                  </a:spcBef>
                  <a:buClr>
                    <a:schemeClr val="bg2"/>
                  </a:buClr>
                  <a:buFont typeface="Arial" panose="020B0604020202020204" pitchFamily="34" charset="0"/>
                  <a:buChar char="•"/>
                  <a:tabLst>
                    <a:tab pos="545891" algn="l"/>
                  </a:tabLst>
                </a:pPr>
                <a:r>
                  <a:rPr lang="en-US" sz="3000" dirty="0">
                    <a:solidFill>
                      <a:schemeClr val="tx2"/>
                    </a:solidFill>
                    <a:latin typeface="Arial"/>
                    <a:cs typeface="Arial"/>
                  </a:rPr>
                  <a:t>Simultaneous List Balancing: Convex entropy maximization solved using iterative Newton-Raphson method</a:t>
                </a:r>
              </a:p>
              <a:p>
                <a:pPr marL="457200" indent="-457200">
                  <a:lnSpc>
                    <a:spcPts val="3700"/>
                  </a:lnSpc>
                  <a:spcBef>
                    <a:spcPct val="10000"/>
                  </a:spcBef>
                  <a:buClr>
                    <a:schemeClr val="bg2"/>
                  </a:buClr>
                  <a:buFont typeface="Arial" panose="020B0604020202020204" pitchFamily="34" charset="0"/>
                  <a:buChar char="•"/>
                  <a:tabLst>
                    <a:tab pos="545891" algn="l"/>
                  </a:tabLst>
                </a:pPr>
                <a:r>
                  <a:rPr lang="en-US" sz="3000" dirty="0">
                    <a:solidFill>
                      <a:schemeClr val="tx2"/>
                    </a:solidFill>
                    <a:latin typeface="Arial"/>
                    <a:cs typeface="Arial"/>
                  </a:rPr>
                  <a:t>Simultaneous Integerization: Formulated as linear program, solved using or-tools</a:t>
                </a:r>
                <a:endParaRPr lang="en-US" sz="3000" dirty="0">
                  <a:solidFill>
                    <a:srgbClr val="48484A"/>
                  </a:solidFill>
                  <a:latin typeface="Arial"/>
                  <a:cs typeface="Arial"/>
                </a:endParaRPr>
              </a:p>
            </p:txBody>
          </p:sp>
        </p:grpSp>
      </p:grpSp>
      <p:sp>
        <p:nvSpPr>
          <p:cNvPr id="48" name="Text Box 14"/>
          <p:cNvSpPr txBox="1">
            <a:spLocks noChangeArrowheads="1"/>
          </p:cNvSpPr>
          <p:nvPr/>
        </p:nvSpPr>
        <p:spPr bwMode="auto">
          <a:xfrm>
            <a:off x="1785451" y="1720323"/>
            <a:ext cx="29975083" cy="26673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ts val="10420"/>
              </a:lnSpc>
              <a:spcBef>
                <a:spcPct val="50000"/>
              </a:spcBef>
              <a:defRPr/>
            </a:pPr>
            <a:r>
              <a:rPr lang="en-US" sz="9600" b="1" dirty="0">
                <a:solidFill>
                  <a:schemeClr val="tx2"/>
                </a:solidFill>
                <a:latin typeface="Arial"/>
                <a:cs typeface="Arial"/>
              </a:rPr>
              <a:t>Multi-level Population Synthesis Using Entropy Maximization Based Simultaneous List Balancing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345" y="2217618"/>
            <a:ext cx="5838444" cy="175106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 bwMode="auto">
          <a:xfrm>
            <a:off x="31002992" y="1316515"/>
            <a:ext cx="6553200" cy="33342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200"/>
              </a:spcBef>
              <a:tabLst>
                <a:tab pos="415379" algn="l"/>
              </a:tabLst>
            </a:pPr>
            <a:r>
              <a:rPr lang="en-US" sz="4200" b="1" i="1" dirty="0">
                <a:solidFill>
                  <a:srgbClr val="7F7F7F"/>
                </a:solidFill>
                <a:latin typeface="Arial"/>
                <a:cs typeface="Arial"/>
              </a:rPr>
              <a:t>Binny M Paul, RSG</a:t>
            </a:r>
          </a:p>
          <a:p>
            <a:pPr algn="r">
              <a:spcBef>
                <a:spcPts val="200"/>
              </a:spcBef>
              <a:tabLst>
                <a:tab pos="415379" algn="l"/>
              </a:tabLst>
            </a:pPr>
            <a:r>
              <a:rPr lang="en-US" sz="4200" b="1" i="1" dirty="0">
                <a:solidFill>
                  <a:srgbClr val="7F7F7F"/>
                </a:solidFill>
                <a:latin typeface="Arial"/>
                <a:cs typeface="Arial"/>
              </a:rPr>
              <a:t>Jeff Doyle, RSG</a:t>
            </a:r>
          </a:p>
          <a:p>
            <a:pPr algn="r">
              <a:spcBef>
                <a:spcPts val="200"/>
              </a:spcBef>
              <a:tabLst>
                <a:tab pos="415379" algn="l"/>
              </a:tabLst>
            </a:pPr>
            <a:r>
              <a:rPr lang="en-US" sz="4200" b="1" i="1" dirty="0">
                <a:solidFill>
                  <a:srgbClr val="7F7F7F"/>
                </a:solidFill>
                <a:latin typeface="Arial"/>
                <a:cs typeface="Arial"/>
              </a:rPr>
              <a:t>Ben Stabler, RSG</a:t>
            </a:r>
          </a:p>
          <a:p>
            <a:pPr algn="r">
              <a:spcBef>
                <a:spcPts val="200"/>
              </a:spcBef>
              <a:tabLst>
                <a:tab pos="415379" algn="l"/>
              </a:tabLst>
            </a:pPr>
            <a:r>
              <a:rPr lang="en-US" sz="4200" b="1" i="1" dirty="0">
                <a:solidFill>
                  <a:srgbClr val="7F7F7F"/>
                </a:solidFill>
                <a:latin typeface="Arial"/>
                <a:cs typeface="Arial"/>
              </a:rPr>
              <a:t>Joel Freedman, RSG</a:t>
            </a:r>
          </a:p>
          <a:p>
            <a:pPr algn="r">
              <a:spcBef>
                <a:spcPts val="200"/>
              </a:spcBef>
              <a:tabLst>
                <a:tab pos="415379" algn="l"/>
              </a:tabLst>
            </a:pPr>
            <a:r>
              <a:rPr lang="en-US" sz="4200" b="1" i="1" dirty="0">
                <a:solidFill>
                  <a:srgbClr val="7F7F7F"/>
                </a:solidFill>
                <a:latin typeface="Arial"/>
                <a:cs typeface="Arial"/>
              </a:rPr>
              <a:t>Alex </a:t>
            </a:r>
            <a:r>
              <a:rPr lang="en-US" sz="4200" b="1" i="1" dirty="0" err="1">
                <a:solidFill>
                  <a:srgbClr val="7F7F7F"/>
                </a:solidFill>
                <a:latin typeface="Arial"/>
                <a:cs typeface="Arial"/>
              </a:rPr>
              <a:t>Bettinardi</a:t>
            </a:r>
            <a:r>
              <a:rPr lang="en-US" sz="4200" b="1" i="1" dirty="0">
                <a:solidFill>
                  <a:srgbClr val="7F7F7F"/>
                </a:solidFill>
                <a:latin typeface="Arial"/>
                <a:cs typeface="Arial"/>
              </a:rPr>
              <a:t>, ODOT</a:t>
            </a:r>
            <a:endParaRPr lang="en-US" sz="4200" i="1" dirty="0">
              <a:solidFill>
                <a:srgbClr val="7F7F7F"/>
              </a:solidFill>
              <a:latin typeface="+mn-lt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H="1" flipV="1">
            <a:off x="1219200" y="1371600"/>
            <a:ext cx="27998" cy="3166578"/>
          </a:xfrm>
          <a:prstGeom prst="line">
            <a:avLst/>
          </a:prstGeom>
          <a:ln w="114300" cap="rnd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8100000" y="24693615"/>
            <a:ext cx="11811000" cy="5271897"/>
            <a:chOff x="38100000" y="22936200"/>
            <a:chExt cx="11811000" cy="5722456"/>
          </a:xfrm>
        </p:grpSpPr>
        <p:grpSp>
          <p:nvGrpSpPr>
            <p:cNvPr id="105" name="Group 104"/>
            <p:cNvGrpSpPr/>
            <p:nvPr/>
          </p:nvGrpSpPr>
          <p:grpSpPr>
            <a:xfrm>
              <a:off x="38176200" y="22936200"/>
              <a:ext cx="11734800" cy="5722456"/>
              <a:chOff x="25679400" y="18821400"/>
              <a:chExt cx="11734800" cy="5722456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25679400" y="18821400"/>
                <a:ext cx="11734800" cy="990600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/>
                <a:r>
                  <a:rPr lang="en-US" sz="3600" b="1" spc="131" dirty="0">
                    <a:solidFill>
                      <a:schemeClr val="bg2"/>
                    </a:solidFill>
                    <a:latin typeface="Arial"/>
                    <a:cs typeface="Arial"/>
                  </a:rPr>
                  <a:t> 6  </a:t>
                </a:r>
                <a:r>
                  <a:rPr lang="en-US" sz="3600" b="1" spc="131" dirty="0">
                    <a:solidFill>
                      <a:schemeClr val="tx2"/>
                    </a:solidFill>
                    <a:latin typeface="Arial"/>
                    <a:cs typeface="Arial"/>
                  </a:rPr>
                  <a:t>CONCLUSIONS &amp; FUTURE WORK</a:t>
                </a:r>
              </a:p>
            </p:txBody>
          </p:sp>
          <p:sp>
            <p:nvSpPr>
              <p:cNvPr id="107" name="Text Box 13"/>
              <p:cNvSpPr txBox="1">
                <a:spLocks noChangeArrowheads="1"/>
              </p:cNvSpPr>
              <p:nvPr/>
            </p:nvSpPr>
            <p:spPr bwMode="auto">
              <a:xfrm>
                <a:off x="25831800" y="19848285"/>
                <a:ext cx="11277600" cy="46955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0" tIns="228600" rIns="0" bIns="0">
                <a:spAutoFit/>
              </a:bodyPr>
              <a:lstStyle/>
              <a:p>
                <a:pPr marL="365760" indent="-274320">
                  <a:lnSpc>
                    <a:spcPts val="3800"/>
                  </a:lnSpc>
                  <a:spcBef>
                    <a:spcPts val="600"/>
                  </a:spcBef>
                  <a:buClr>
                    <a:schemeClr val="bg2"/>
                  </a:buClr>
                  <a:buFont typeface="Arial"/>
                  <a:buChar char="•"/>
                  <a:tabLst>
                    <a:tab pos="545891" algn="l"/>
                  </a:tabLst>
                </a:pPr>
                <a:r>
                  <a:rPr lang="en-US" sz="3000" i="1" dirty="0">
                    <a:solidFill>
                      <a:schemeClr val="tx2"/>
                    </a:solidFill>
                    <a:latin typeface="Arial"/>
                    <a:cs typeface="Arial"/>
                  </a:rPr>
                  <a:t>PopulationSim</a:t>
                </a:r>
                <a:r>
                  <a:rPr lang="en-US" sz="3000" dirty="0">
                    <a:solidFill>
                      <a:schemeClr val="tx2"/>
                    </a:solidFill>
                    <a:latin typeface="Arial"/>
                    <a:cs typeface="Arial"/>
                  </a:rPr>
                  <a:t> avoids algorithmic errors </a:t>
                </a:r>
                <a:r>
                  <a:rPr lang="en-US" sz="3000" dirty="0">
                    <a:solidFill>
                      <a:srgbClr val="48484A"/>
                    </a:solidFill>
                    <a:latin typeface="Arial"/>
                    <a:cs typeface="Arial"/>
                  </a:rPr>
                  <a:t>resulting from Monte Carlo drawing and sequential processing.</a:t>
                </a:r>
              </a:p>
              <a:p>
                <a:pPr marL="365760" indent="-274320">
                  <a:lnSpc>
                    <a:spcPts val="3800"/>
                  </a:lnSpc>
                  <a:spcBef>
                    <a:spcPts val="600"/>
                  </a:spcBef>
                  <a:buClr>
                    <a:schemeClr val="bg2"/>
                  </a:buClr>
                  <a:buFont typeface="Arial"/>
                  <a:buChar char="•"/>
                  <a:tabLst>
                    <a:tab pos="545891" algn="l"/>
                  </a:tabLst>
                </a:pPr>
                <a:r>
                  <a:rPr lang="en-US" sz="3000" i="1" dirty="0">
                    <a:solidFill>
                      <a:schemeClr val="tx2"/>
                    </a:solidFill>
                    <a:latin typeface="Arial"/>
                    <a:cs typeface="Arial"/>
                  </a:rPr>
                  <a:t>PopulationSim</a:t>
                </a:r>
                <a:r>
                  <a:rPr lang="en-US" sz="3000" dirty="0">
                    <a:solidFill>
                      <a:schemeClr val="tx2"/>
                    </a:solidFill>
                    <a:latin typeface="Arial"/>
                    <a:cs typeface="Arial"/>
                  </a:rPr>
                  <a:t> can handle multiple geographies and can be used to generate synthetic population for traffic impact studies.</a:t>
                </a:r>
              </a:p>
              <a:p>
                <a:pPr marL="365760" indent="-274320">
                  <a:lnSpc>
                    <a:spcPts val="3800"/>
                  </a:lnSpc>
                  <a:spcBef>
                    <a:spcPts val="600"/>
                  </a:spcBef>
                  <a:buClr>
                    <a:schemeClr val="bg2"/>
                  </a:buClr>
                  <a:buFont typeface="Arial"/>
                  <a:buChar char="•"/>
                  <a:tabLst>
                    <a:tab pos="545891" algn="l"/>
                  </a:tabLst>
                </a:pPr>
                <a:r>
                  <a:rPr lang="en-US" sz="3000" dirty="0">
                    <a:solidFill>
                      <a:schemeClr val="tx2"/>
                    </a:solidFill>
                    <a:latin typeface="Arial"/>
                    <a:cs typeface="Arial"/>
                  </a:rPr>
                  <a:t>Results show that </a:t>
                </a:r>
                <a:r>
                  <a:rPr lang="en-US" sz="3000" i="1" dirty="0">
                    <a:solidFill>
                      <a:schemeClr val="tx2"/>
                    </a:solidFill>
                    <a:latin typeface="Arial"/>
                    <a:cs typeface="Arial"/>
                  </a:rPr>
                  <a:t>PopulationSim</a:t>
                </a:r>
                <a:r>
                  <a:rPr lang="en-US" sz="3000" dirty="0">
                    <a:solidFill>
                      <a:schemeClr val="tx2"/>
                    </a:solidFill>
                    <a:latin typeface="Arial"/>
                    <a:cs typeface="Arial"/>
                  </a:rPr>
                  <a:t> eliminates the last zone error problem observed in </a:t>
                </a:r>
                <a:r>
                  <a:rPr lang="en-US" sz="3000" i="1" dirty="0">
                    <a:solidFill>
                      <a:schemeClr val="tx2"/>
                    </a:solidFill>
                    <a:latin typeface="Arial"/>
                    <a:cs typeface="Arial"/>
                  </a:rPr>
                  <a:t>PopSynIII</a:t>
                </a:r>
              </a:p>
              <a:p>
                <a:pPr marL="365760" indent="-274320">
                  <a:lnSpc>
                    <a:spcPts val="3800"/>
                  </a:lnSpc>
                  <a:spcBef>
                    <a:spcPts val="600"/>
                  </a:spcBef>
                  <a:buClr>
                    <a:schemeClr val="bg2"/>
                  </a:buClr>
                  <a:buFont typeface="Arial"/>
                  <a:buChar char="•"/>
                  <a:tabLst>
                    <a:tab pos="545891" algn="l"/>
                  </a:tabLst>
                </a:pPr>
                <a:r>
                  <a:rPr lang="en-US" sz="3000" i="1" dirty="0">
                    <a:solidFill>
                      <a:schemeClr val="tx2"/>
                    </a:solidFill>
                    <a:latin typeface="Arial"/>
                    <a:cs typeface="Arial"/>
                  </a:rPr>
                  <a:t>PopulationSim</a:t>
                </a:r>
                <a:r>
                  <a:rPr lang="en-US" sz="3000" dirty="0">
                    <a:solidFill>
                      <a:schemeClr val="tx2"/>
                    </a:solidFill>
                    <a:latin typeface="Arial"/>
                    <a:cs typeface="Arial"/>
                  </a:rPr>
                  <a:t> performs reasonably in terms of matching of controls at various geographies.</a:t>
                </a:r>
              </a:p>
            </p:txBody>
          </p:sp>
        </p:grpSp>
        <p:cxnSp>
          <p:nvCxnSpPr>
            <p:cNvPr id="62" name="Straight Connector 61"/>
            <p:cNvCxnSpPr/>
            <p:nvPr/>
          </p:nvCxnSpPr>
          <p:spPr>
            <a:xfrm>
              <a:off x="38100000" y="23926800"/>
              <a:ext cx="11811000" cy="0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8100000" y="22936200"/>
              <a:ext cx="11811000" cy="0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990600" y="16734339"/>
            <a:ext cx="11811000" cy="7130890"/>
            <a:chOff x="990600" y="18059400"/>
            <a:chExt cx="11811000" cy="713089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990600" y="19050000"/>
              <a:ext cx="11811000" cy="0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90600" y="18059400"/>
              <a:ext cx="11811000" cy="0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1066800" y="18059400"/>
              <a:ext cx="11734800" cy="7130890"/>
              <a:chOff x="1066800" y="18821400"/>
              <a:chExt cx="11734800" cy="7130890"/>
            </a:xfrm>
          </p:grpSpPr>
          <p:sp>
            <p:nvSpPr>
              <p:cNvPr id="90" name="Rounded Rectangle 89"/>
              <p:cNvSpPr/>
              <p:nvPr/>
            </p:nvSpPr>
            <p:spPr>
              <a:xfrm>
                <a:off x="1066800" y="18821400"/>
                <a:ext cx="11734800" cy="990600"/>
              </a:xfrm>
              <a:prstGeom prst="round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/>
                <a:r>
                  <a:rPr lang="en-US" sz="3600" b="1" spc="131" dirty="0">
                    <a:solidFill>
                      <a:srgbClr val="F68B1F"/>
                    </a:solidFill>
                    <a:latin typeface="Arial"/>
                    <a:cs typeface="Arial"/>
                  </a:rPr>
                  <a:t> 1  </a:t>
                </a:r>
                <a:r>
                  <a:rPr lang="en-US" sz="3600" b="1" spc="131" dirty="0">
                    <a:solidFill>
                      <a:schemeClr val="tx2"/>
                    </a:solidFill>
                    <a:latin typeface="Arial"/>
                    <a:cs typeface="Arial"/>
                  </a:rPr>
                  <a:t>MOTIVATION</a:t>
                </a:r>
              </a:p>
            </p:txBody>
          </p:sp>
          <p:sp>
            <p:nvSpPr>
              <p:cNvPr id="1030" name="Text Box 11"/>
              <p:cNvSpPr txBox="1">
                <a:spLocks noChangeArrowheads="1"/>
              </p:cNvSpPr>
              <p:nvPr/>
            </p:nvSpPr>
            <p:spPr bwMode="auto">
              <a:xfrm>
                <a:off x="1219200" y="19827876"/>
                <a:ext cx="11430000" cy="612441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0" tIns="228600" rIns="0" bIns="76181" numCol="1">
                <a:spAutoFit/>
              </a:bodyPr>
              <a:lstStyle/>
              <a:p>
                <a:pPr>
                  <a:lnSpc>
                    <a:spcPts val="3700"/>
                  </a:lnSpc>
                  <a:spcBef>
                    <a:spcPts val="263"/>
                  </a:spcBef>
                  <a:tabLst>
                    <a:tab pos="545891" algn="l"/>
                  </a:tabLst>
                </a:pPr>
                <a:r>
                  <a:rPr lang="en-US" sz="3000" dirty="0">
                    <a:solidFill>
                      <a:schemeClr val="tx2"/>
                    </a:solidFill>
                    <a:latin typeface="Arial"/>
                    <a:cs typeface="Arial"/>
                  </a:rPr>
                  <a:t>This work aims to address the following shortcomings of existing population synthesizers:</a:t>
                </a:r>
              </a:p>
              <a:p>
                <a:pPr marL="514350" indent="-514350">
                  <a:lnSpc>
                    <a:spcPts val="3700"/>
                  </a:lnSpc>
                  <a:spcBef>
                    <a:spcPts val="263"/>
                  </a:spcBef>
                  <a:buClr>
                    <a:schemeClr val="bg2"/>
                  </a:buClr>
                  <a:buFont typeface="Arial" panose="020B0604020202020204" pitchFamily="34" charset="0"/>
                  <a:buChar char="•"/>
                  <a:tabLst>
                    <a:tab pos="545891" algn="l"/>
                  </a:tabLst>
                </a:pPr>
                <a:r>
                  <a:rPr lang="en-US" sz="3000" b="1" dirty="0">
                    <a:solidFill>
                      <a:schemeClr val="tx2"/>
                    </a:solidFill>
                    <a:latin typeface="Arial"/>
                    <a:cs typeface="Arial"/>
                  </a:rPr>
                  <a:t>Algorithmic Improvements</a:t>
                </a:r>
                <a:r>
                  <a:rPr lang="en-US" sz="3000" dirty="0">
                    <a:solidFill>
                      <a:schemeClr val="tx2"/>
                    </a:solidFill>
                    <a:latin typeface="Arial"/>
                    <a:cs typeface="Arial"/>
                  </a:rPr>
                  <a:t>: Error propagation to last zone when sequentially allocating population from upper to lower geographies. </a:t>
                </a:r>
              </a:p>
              <a:p>
                <a:pPr marL="514350" indent="-514350">
                  <a:lnSpc>
                    <a:spcPts val="3700"/>
                  </a:lnSpc>
                  <a:spcBef>
                    <a:spcPts val="263"/>
                  </a:spcBef>
                  <a:buClr>
                    <a:schemeClr val="bg2"/>
                  </a:buClr>
                  <a:buFont typeface="Arial" panose="020B0604020202020204" pitchFamily="34" charset="0"/>
                  <a:buChar char="•"/>
                  <a:tabLst>
                    <a:tab pos="545891" algn="l"/>
                  </a:tabLst>
                </a:pPr>
                <a:r>
                  <a:rPr lang="en-US" sz="3000" b="1" dirty="0">
                    <a:solidFill>
                      <a:schemeClr val="tx2"/>
                    </a:solidFill>
                    <a:latin typeface="Arial"/>
                    <a:cs typeface="Arial"/>
                  </a:rPr>
                  <a:t>Flexible Geographies</a:t>
                </a:r>
                <a:r>
                  <a:rPr lang="en-US" sz="3000" dirty="0">
                    <a:solidFill>
                      <a:schemeClr val="tx2"/>
                    </a:solidFill>
                    <a:latin typeface="Arial"/>
                    <a:cs typeface="Arial"/>
                  </a:rPr>
                  <a:t>: All well known population synthesizers prescribe a certain number of geographies. Flexible number of geographies is a desired feature.</a:t>
                </a:r>
              </a:p>
              <a:p>
                <a:pPr marL="514350" indent="-514350">
                  <a:lnSpc>
                    <a:spcPts val="3700"/>
                  </a:lnSpc>
                  <a:spcBef>
                    <a:spcPts val="263"/>
                  </a:spcBef>
                  <a:buClr>
                    <a:schemeClr val="bg2"/>
                  </a:buClr>
                  <a:buFont typeface="Arial" panose="020B0604020202020204" pitchFamily="34" charset="0"/>
                  <a:buChar char="•"/>
                  <a:tabLst>
                    <a:tab pos="545891" algn="l"/>
                  </a:tabLst>
                </a:pPr>
                <a:r>
                  <a:rPr lang="en-US" sz="3000" b="1" dirty="0">
                    <a:solidFill>
                      <a:schemeClr val="tx2"/>
                    </a:solidFill>
                    <a:latin typeface="Arial"/>
                    <a:cs typeface="Arial"/>
                  </a:rPr>
                  <a:t>Traffic Impact Studies</a:t>
                </a:r>
                <a:r>
                  <a:rPr lang="en-US" sz="3000" dirty="0">
                    <a:solidFill>
                      <a:schemeClr val="tx2"/>
                    </a:solidFill>
                    <a:latin typeface="Arial"/>
                    <a:cs typeface="Arial"/>
                  </a:rPr>
                  <a:t>: This requires ability to generate synthetic population for smaller geographies</a:t>
                </a:r>
              </a:p>
              <a:p>
                <a:pPr marL="514350" indent="-514350">
                  <a:lnSpc>
                    <a:spcPts val="3700"/>
                  </a:lnSpc>
                  <a:spcBef>
                    <a:spcPts val="263"/>
                  </a:spcBef>
                  <a:buClr>
                    <a:schemeClr val="bg2"/>
                  </a:buClr>
                  <a:buFont typeface="Arial" panose="020B0604020202020204" pitchFamily="34" charset="0"/>
                  <a:buChar char="•"/>
                  <a:tabLst>
                    <a:tab pos="545891" algn="l"/>
                  </a:tabLst>
                </a:pPr>
                <a:r>
                  <a:rPr lang="en-US" sz="3000" b="1" dirty="0">
                    <a:solidFill>
                      <a:schemeClr val="tx2"/>
                    </a:solidFill>
                    <a:latin typeface="Arial"/>
                    <a:cs typeface="Arial"/>
                  </a:rPr>
                  <a:t>Ease of use</a:t>
                </a:r>
                <a:r>
                  <a:rPr lang="en-US" sz="3000" dirty="0">
                    <a:solidFill>
                      <a:schemeClr val="tx2"/>
                    </a:solidFill>
                    <a:latin typeface="Arial"/>
                    <a:cs typeface="Arial"/>
                  </a:rPr>
                  <a:t>: Improved implementation for ease of use, maintenance and support.</a:t>
                </a:r>
              </a:p>
            </p:txBody>
          </p:sp>
        </p:grpSp>
      </p:grp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xmlns="" id="{E68922A7-8B7A-4A47-AE70-362DD0162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553966"/>
              </p:ext>
            </p:extLst>
          </p:nvPr>
        </p:nvGraphicFramePr>
        <p:xfrm>
          <a:off x="13411200" y="9721859"/>
          <a:ext cx="11810997" cy="5729785"/>
        </p:xfrm>
        <a:graphic>
          <a:graphicData uri="http://schemas.openxmlformats.org/drawingml/2006/table">
            <a:tbl>
              <a:tblPr firstRow="1" firstCol="1" bandRow="1">
                <a:effectLst/>
              </a:tblPr>
              <a:tblGrid>
                <a:gridCol w="1312330">
                  <a:extLst>
                    <a:ext uri="{9D8B030D-6E8A-4147-A177-3AD203B41FA5}">
                      <a16:colId xmlns:a16="http://schemas.microsoft.com/office/drawing/2014/main" xmlns="" val="2634927281"/>
                    </a:ext>
                  </a:extLst>
                </a:gridCol>
                <a:gridCol w="607323">
                  <a:extLst>
                    <a:ext uri="{9D8B030D-6E8A-4147-A177-3AD203B41FA5}">
                      <a16:colId xmlns:a16="http://schemas.microsoft.com/office/drawing/2014/main" xmlns="" val="3676291370"/>
                    </a:ext>
                  </a:extLst>
                </a:gridCol>
                <a:gridCol w="607323">
                  <a:extLst>
                    <a:ext uri="{9D8B030D-6E8A-4147-A177-3AD203B41FA5}">
                      <a16:colId xmlns:a16="http://schemas.microsoft.com/office/drawing/2014/main" xmlns="" val="3681379276"/>
                    </a:ext>
                  </a:extLst>
                </a:gridCol>
                <a:gridCol w="607323">
                  <a:extLst>
                    <a:ext uri="{9D8B030D-6E8A-4147-A177-3AD203B41FA5}">
                      <a16:colId xmlns:a16="http://schemas.microsoft.com/office/drawing/2014/main" xmlns="" val="3709030680"/>
                    </a:ext>
                  </a:extLst>
                </a:gridCol>
                <a:gridCol w="607323">
                  <a:extLst>
                    <a:ext uri="{9D8B030D-6E8A-4147-A177-3AD203B41FA5}">
                      <a16:colId xmlns:a16="http://schemas.microsoft.com/office/drawing/2014/main" xmlns="" val="407423934"/>
                    </a:ext>
                  </a:extLst>
                </a:gridCol>
                <a:gridCol w="868399">
                  <a:extLst>
                    <a:ext uri="{9D8B030D-6E8A-4147-A177-3AD203B41FA5}">
                      <a16:colId xmlns:a16="http://schemas.microsoft.com/office/drawing/2014/main" xmlns="" val="2045581905"/>
                    </a:ext>
                  </a:extLst>
                </a:gridCol>
                <a:gridCol w="868399">
                  <a:extLst>
                    <a:ext uri="{9D8B030D-6E8A-4147-A177-3AD203B41FA5}">
                      <a16:colId xmlns:a16="http://schemas.microsoft.com/office/drawing/2014/main" xmlns="" val="2623918839"/>
                    </a:ext>
                  </a:extLst>
                </a:gridCol>
                <a:gridCol w="868399">
                  <a:extLst>
                    <a:ext uri="{9D8B030D-6E8A-4147-A177-3AD203B41FA5}">
                      <a16:colId xmlns:a16="http://schemas.microsoft.com/office/drawing/2014/main" xmlns="" val="319210566"/>
                    </a:ext>
                  </a:extLst>
                </a:gridCol>
                <a:gridCol w="868399">
                  <a:extLst>
                    <a:ext uri="{9D8B030D-6E8A-4147-A177-3AD203B41FA5}">
                      <a16:colId xmlns:a16="http://schemas.microsoft.com/office/drawing/2014/main" xmlns="" val="1243922614"/>
                    </a:ext>
                  </a:extLst>
                </a:gridCol>
                <a:gridCol w="1043330">
                  <a:extLst>
                    <a:ext uri="{9D8B030D-6E8A-4147-A177-3AD203B41FA5}">
                      <a16:colId xmlns:a16="http://schemas.microsoft.com/office/drawing/2014/main" xmlns="" val="4032062947"/>
                    </a:ext>
                  </a:extLst>
                </a:gridCol>
                <a:gridCol w="1069740">
                  <a:extLst>
                    <a:ext uri="{9D8B030D-6E8A-4147-A177-3AD203B41FA5}">
                      <a16:colId xmlns:a16="http://schemas.microsoft.com/office/drawing/2014/main" xmlns="" val="3232615623"/>
                    </a:ext>
                  </a:extLst>
                </a:gridCol>
                <a:gridCol w="1336441">
                  <a:extLst>
                    <a:ext uri="{9D8B030D-6E8A-4147-A177-3AD203B41FA5}">
                      <a16:colId xmlns:a16="http://schemas.microsoft.com/office/drawing/2014/main" xmlns="" val="1624403056"/>
                    </a:ext>
                  </a:extLst>
                </a:gridCol>
                <a:gridCol w="1146268">
                  <a:extLst>
                    <a:ext uri="{9D8B030D-6E8A-4147-A177-3AD203B41FA5}">
                      <a16:colId xmlns:a16="http://schemas.microsoft.com/office/drawing/2014/main" xmlns="" val="2245430312"/>
                    </a:ext>
                  </a:extLst>
                </a:gridCol>
              </a:tblGrid>
              <a:tr h="565419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HH 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HH size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Person age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Final weight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Zone 1 weight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Zone 2 weight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Zone 3 weight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8023982"/>
                  </a:ext>
                </a:extLst>
              </a:tr>
              <a:tr h="7135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4+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0-15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16-35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36-64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65+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42049"/>
                  </a:ext>
                </a:extLst>
              </a:tr>
              <a:tr h="4777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1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i=1</a:t>
                      </a:r>
                      <a:endParaRPr lang="en-US" sz="1800" b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1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i=2</a:t>
                      </a:r>
                      <a:endParaRPr lang="en-US" sz="1800" b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1" dirty="0" err="1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</a:t>
                      </a:r>
                      <a:r>
                        <a:rPr lang="en-US" sz="1800" b="0" i="1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=3</a:t>
                      </a:r>
                      <a:endParaRPr lang="en-US" sz="1800" b="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1" dirty="0" err="1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</a:t>
                      </a:r>
                      <a:r>
                        <a:rPr lang="en-US" sz="1800" b="0" i="1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=4</a:t>
                      </a:r>
                      <a:endParaRPr lang="en-US" sz="1800" b="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1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i=5</a:t>
                      </a:r>
                      <a:endParaRPr lang="en-US" sz="1800" b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1" dirty="0" err="1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</a:t>
                      </a:r>
                      <a:r>
                        <a:rPr lang="en-US" sz="1800" b="0" i="1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=6</a:t>
                      </a:r>
                      <a:endParaRPr lang="en-US" sz="1800" b="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1" dirty="0" err="1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</a:t>
                      </a:r>
                      <a:r>
                        <a:rPr lang="en-US" sz="1800" b="0" i="1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=7</a:t>
                      </a:r>
                      <a:endParaRPr lang="en-US" sz="1800" b="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1" dirty="0" err="1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</a:t>
                      </a:r>
                      <a:r>
                        <a:rPr lang="en-US" sz="1800" b="0" i="1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=8</a:t>
                      </a:r>
                      <a:endParaRPr lang="en-US" sz="1800" b="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</a:t>
                      </a:r>
                      <a:r>
                        <a:rPr lang="en-US" sz="1800" b="0" baseline="-250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n</a:t>
                      </a:r>
                      <a:endParaRPr lang="en-US" sz="1800" b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</a:t>
                      </a:r>
                      <a:r>
                        <a:rPr lang="en-US" sz="1800" b="0" baseline="-250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1n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</a:t>
                      </a:r>
                      <a:r>
                        <a:rPr lang="en-US" sz="1800" b="0" baseline="-250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2n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</a:t>
                      </a:r>
                      <a:r>
                        <a:rPr lang="en-US" sz="1800" b="0" baseline="-250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3n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29877155"/>
                  </a:ext>
                </a:extLst>
              </a:tr>
              <a:tr h="4414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1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n=1</a:t>
                      </a:r>
                      <a:endParaRPr lang="en-US" sz="1800" b="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</a:t>
                      </a:r>
                      <a:r>
                        <a:rPr lang="en-US" sz="1800" baseline="-250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11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</a:t>
                      </a:r>
                      <a:r>
                        <a:rPr lang="en-US" sz="1800" baseline="-250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21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</a:t>
                      </a:r>
                      <a:r>
                        <a:rPr lang="en-US" sz="1800" baseline="-250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31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96211445"/>
                  </a:ext>
                </a:extLst>
              </a:tr>
              <a:tr h="4414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1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n=2</a:t>
                      </a:r>
                      <a:endParaRPr lang="en-US" sz="1800" b="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</a:t>
                      </a:r>
                      <a:r>
                        <a:rPr lang="en-US" sz="1800" baseline="-250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12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</a:t>
                      </a:r>
                      <a:r>
                        <a:rPr lang="en-US" sz="1800" baseline="-2500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22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</a:t>
                      </a:r>
                      <a:r>
                        <a:rPr lang="en-US" sz="1800" baseline="-250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32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3853320"/>
                  </a:ext>
                </a:extLst>
              </a:tr>
              <a:tr h="4414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1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n=3</a:t>
                      </a:r>
                      <a:endParaRPr lang="en-US" sz="1800" b="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</a:t>
                      </a:r>
                      <a:r>
                        <a:rPr lang="en-US" sz="1800" baseline="-250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13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</a:t>
                      </a:r>
                      <a:r>
                        <a:rPr lang="en-US" sz="1800" baseline="-2500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23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</a:t>
                      </a:r>
                      <a:r>
                        <a:rPr lang="en-US" sz="1800" baseline="-250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33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8684065"/>
                  </a:ext>
                </a:extLst>
              </a:tr>
              <a:tr h="4414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1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n=4</a:t>
                      </a:r>
                      <a:endParaRPr lang="en-US" sz="1800" b="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</a:t>
                      </a:r>
                      <a:r>
                        <a:rPr lang="en-US" sz="1800" baseline="-250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14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</a:t>
                      </a:r>
                      <a:r>
                        <a:rPr lang="en-US" sz="1800" baseline="-250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24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</a:t>
                      </a:r>
                      <a:r>
                        <a:rPr lang="en-US" sz="1800" baseline="-250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34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95509"/>
                  </a:ext>
                </a:extLst>
              </a:tr>
              <a:tr h="4414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1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n=5</a:t>
                      </a:r>
                      <a:endParaRPr lang="en-US" sz="1800" b="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</a:t>
                      </a:r>
                      <a:r>
                        <a:rPr lang="en-US" sz="1800" baseline="-250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15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</a:t>
                      </a:r>
                      <a:r>
                        <a:rPr lang="en-US" sz="1800" baseline="-250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25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w</a:t>
                      </a:r>
                      <a:r>
                        <a:rPr lang="en-US" sz="1800" baseline="-250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35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9930459"/>
                  </a:ext>
                </a:extLst>
              </a:tr>
              <a:tr h="4414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Control(A</a:t>
                      </a:r>
                      <a:r>
                        <a:rPr lang="en-US" sz="1800" b="0" baseline="-250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</a:t>
                      </a:r>
                      <a:r>
                        <a:rPr lang="en-US" sz="1800" b="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400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1250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11385447"/>
                  </a:ext>
                </a:extLst>
              </a:tr>
              <a:tr h="4414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Control(A</a:t>
                      </a:r>
                      <a:r>
                        <a:rPr lang="en-US" sz="1800" b="0" baseline="-250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1i</a:t>
                      </a: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959207"/>
                  </a:ext>
                </a:extLst>
              </a:tr>
              <a:tr h="4414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Control(A</a:t>
                      </a:r>
                      <a:r>
                        <a:rPr lang="en-US" sz="1800" b="0" baseline="-250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2i</a:t>
                      </a: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1176547"/>
                  </a:ext>
                </a:extLst>
              </a:tr>
              <a:tr h="4414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Control(A</a:t>
                      </a:r>
                      <a:r>
                        <a:rPr lang="en-US" sz="1800" b="0" baseline="-250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3i</a:t>
                      </a: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625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550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2C2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57135572"/>
                  </a:ext>
                </a:extLst>
              </a:tr>
            </a:tbl>
          </a:graphicData>
        </a:graphic>
      </p:graphicFrame>
      <p:sp>
        <p:nvSpPr>
          <p:cNvPr id="86" name="Rectangle 59">
            <a:extLst>
              <a:ext uri="{FF2B5EF4-FFF2-40B4-BE49-F238E27FC236}">
                <a16:creationId xmlns:a16="http://schemas.microsoft.com/office/drawing/2014/main" xmlns="" id="{59E1E2CB-833F-45F6-B81D-F610630B5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2019" y="15552999"/>
            <a:ext cx="11009358" cy="633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117" tIns="100117" rIns="100117" bIns="100117">
            <a:spAutoFit/>
          </a:bodyPr>
          <a:lstStyle/>
          <a:p>
            <a:pPr eaLnBrk="0" hangingPunct="0"/>
            <a:r>
              <a:rPr lang="en-US" sz="2800" b="1" dirty="0" smtClean="0">
                <a:solidFill>
                  <a:srgbClr val="48484A"/>
                </a:solidFill>
                <a:latin typeface="Arial"/>
                <a:cs typeface="Arial"/>
              </a:rPr>
              <a:t>TABLE </a:t>
            </a:r>
            <a:r>
              <a:rPr lang="en-US" sz="2800" b="1" dirty="0" smtClean="0">
                <a:solidFill>
                  <a:srgbClr val="48484A"/>
                </a:solidFill>
                <a:latin typeface="Arial"/>
                <a:cs typeface="Arial"/>
              </a:rPr>
              <a:t>1</a:t>
            </a:r>
            <a:r>
              <a:rPr lang="en-US" sz="2800" b="1" dirty="0">
                <a:solidFill>
                  <a:srgbClr val="48484A"/>
                </a:solidFill>
                <a:latin typeface="Arial"/>
                <a:cs typeface="Arial"/>
              </a:rPr>
              <a:t>. Simultaneous List Balancing – Three Zone Example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xmlns="" id="{EBF68905-EEBB-416B-AB5A-996083F3A96B}"/>
              </a:ext>
            </a:extLst>
          </p:cNvPr>
          <p:cNvGrpSpPr/>
          <p:nvPr/>
        </p:nvGrpSpPr>
        <p:grpSpPr>
          <a:xfrm>
            <a:off x="25603200" y="24688801"/>
            <a:ext cx="11811000" cy="2604499"/>
            <a:chOff x="38100000" y="22936200"/>
            <a:chExt cx="11811000" cy="2827090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xmlns="" id="{B72ECF2C-351E-4128-8D8A-650A530857AE}"/>
                </a:ext>
              </a:extLst>
            </p:cNvPr>
            <p:cNvGrpSpPr/>
            <p:nvPr/>
          </p:nvGrpSpPr>
          <p:grpSpPr>
            <a:xfrm>
              <a:off x="38176200" y="22936200"/>
              <a:ext cx="11734800" cy="2827090"/>
              <a:chOff x="25679400" y="18821400"/>
              <a:chExt cx="11734800" cy="2827090"/>
            </a:xfrm>
          </p:grpSpPr>
          <p:sp>
            <p:nvSpPr>
              <p:cNvPr id="117" name="Rounded Rectangle 105">
                <a:extLst>
                  <a:ext uri="{FF2B5EF4-FFF2-40B4-BE49-F238E27FC236}">
                    <a16:creationId xmlns:a16="http://schemas.microsoft.com/office/drawing/2014/main" xmlns="" id="{14F0DB50-ED53-4992-BB68-EC03FD75F95B}"/>
                  </a:ext>
                </a:extLst>
              </p:cNvPr>
              <p:cNvSpPr/>
              <p:nvPr/>
            </p:nvSpPr>
            <p:spPr>
              <a:xfrm>
                <a:off x="25679400" y="18821400"/>
                <a:ext cx="11734800" cy="990600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/>
                <a:r>
                  <a:rPr lang="en-US" sz="3600" b="1" spc="131" dirty="0">
                    <a:solidFill>
                      <a:schemeClr val="bg2"/>
                    </a:solidFill>
                    <a:latin typeface="Arial"/>
                    <a:cs typeface="Arial"/>
                  </a:rPr>
                  <a:t> 5  </a:t>
                </a:r>
                <a:r>
                  <a:rPr lang="en-US" sz="3600" b="1" spc="131" dirty="0">
                    <a:solidFill>
                      <a:schemeClr val="tx2"/>
                    </a:solidFill>
                    <a:latin typeface="Arial"/>
                    <a:cs typeface="Arial"/>
                  </a:rPr>
                  <a:t>LAST ZONE ERROR</a:t>
                </a:r>
              </a:p>
            </p:txBody>
          </p:sp>
          <p:sp>
            <p:nvSpPr>
              <p:cNvPr id="118" name="Text Box 13">
                <a:extLst>
                  <a:ext uri="{FF2B5EF4-FFF2-40B4-BE49-F238E27FC236}">
                    <a16:creationId xmlns:a16="http://schemas.microsoft.com/office/drawing/2014/main" xmlns="" id="{45C56260-28AB-48EF-AD98-5A95AFD9CE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831800" y="19848284"/>
                <a:ext cx="11277600" cy="1800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0" tIns="228600" rIns="0" bIns="0">
                <a:spAutoFit/>
              </a:bodyPr>
              <a:lstStyle/>
              <a:p>
                <a:pPr>
                  <a:lnSpc>
                    <a:spcPts val="3800"/>
                  </a:lnSpc>
                  <a:spcBef>
                    <a:spcPct val="10000"/>
                  </a:spcBef>
                  <a:tabLst>
                    <a:tab pos="545891" algn="l"/>
                  </a:tabLst>
                </a:pPr>
                <a:r>
                  <a:rPr lang="en-US" sz="3000" i="1" dirty="0">
                    <a:solidFill>
                      <a:srgbClr val="48484A"/>
                    </a:solidFill>
                    <a:latin typeface="Arial"/>
                    <a:cs typeface="Arial"/>
                  </a:rPr>
                  <a:t>PopulationSim</a:t>
                </a:r>
                <a:r>
                  <a:rPr lang="en-US" sz="3000" dirty="0">
                    <a:solidFill>
                      <a:srgbClr val="48484A"/>
                    </a:solidFill>
                    <a:latin typeface="Arial"/>
                    <a:cs typeface="Arial"/>
                  </a:rPr>
                  <a:t> algorithm resolves the last zone error as observed by performance of students by family type control for last TAZ in each Tract.</a:t>
                </a:r>
              </a:p>
            </p:txBody>
          </p:sp>
        </p:grp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xmlns="" id="{0F79F032-6CF6-4ABE-B319-1D5D54E096E0}"/>
                </a:ext>
              </a:extLst>
            </p:cNvPr>
            <p:cNvCxnSpPr/>
            <p:nvPr/>
          </p:nvCxnSpPr>
          <p:spPr>
            <a:xfrm>
              <a:off x="38100000" y="23926800"/>
              <a:ext cx="11811000" cy="0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xmlns="" id="{F6D87206-D081-4678-8477-8D81698EBADC}"/>
                </a:ext>
              </a:extLst>
            </p:cNvPr>
            <p:cNvCxnSpPr/>
            <p:nvPr/>
          </p:nvCxnSpPr>
          <p:spPr>
            <a:xfrm>
              <a:off x="38100000" y="22936200"/>
              <a:ext cx="11811000" cy="0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xmlns="" id="{7BB8C77A-5316-4E49-B457-DDC20C707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874538"/>
              </p:ext>
            </p:extLst>
          </p:nvPr>
        </p:nvGraphicFramePr>
        <p:xfrm>
          <a:off x="28422600" y="26983857"/>
          <a:ext cx="8686799" cy="4720156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3480055">
                  <a:extLst>
                    <a:ext uri="{9D8B030D-6E8A-4147-A177-3AD203B41FA5}">
                      <a16:colId xmlns:a16="http://schemas.microsoft.com/office/drawing/2014/main" xmlns="" val="2074401514"/>
                    </a:ext>
                  </a:extLst>
                </a:gridCol>
                <a:gridCol w="1178186">
                  <a:extLst>
                    <a:ext uri="{9D8B030D-6E8A-4147-A177-3AD203B41FA5}">
                      <a16:colId xmlns:a16="http://schemas.microsoft.com/office/drawing/2014/main" xmlns="" val="3008919873"/>
                    </a:ext>
                  </a:extLst>
                </a:gridCol>
                <a:gridCol w="2014279">
                  <a:extLst>
                    <a:ext uri="{9D8B030D-6E8A-4147-A177-3AD203B41FA5}">
                      <a16:colId xmlns:a16="http://schemas.microsoft.com/office/drawing/2014/main" xmlns="" val="173515759"/>
                    </a:ext>
                  </a:extLst>
                </a:gridCol>
                <a:gridCol w="2014279">
                  <a:extLst>
                    <a:ext uri="{9D8B030D-6E8A-4147-A177-3AD203B41FA5}">
                      <a16:colId xmlns:a16="http://schemas.microsoft.com/office/drawing/2014/main" xmlns="" val="465175722"/>
                    </a:ext>
                  </a:extLst>
                </a:gridCol>
              </a:tblGrid>
              <a:tr h="279742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Zone Number (TAZ)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Control Value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(Control – Predicted)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5136083"/>
                  </a:ext>
                </a:extLst>
              </a:tr>
              <a:tr h="4438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PopSynIII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PopulationSim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6224354"/>
                  </a:ext>
                </a:extLst>
              </a:tr>
              <a:tr h="272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en-US" sz="16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en-US" sz="16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en-US" sz="16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en-US" sz="160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5862772"/>
                  </a:ext>
                </a:extLst>
              </a:tr>
              <a:tr h="272150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OSU Students in Family Households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905744"/>
                  </a:ext>
                </a:extLst>
              </a:tr>
              <a:tr h="272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69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84119593"/>
                  </a:ext>
                </a:extLst>
              </a:tr>
              <a:tr h="272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356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74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6180047"/>
                  </a:ext>
                </a:extLst>
              </a:tr>
              <a:tr h="272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654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64554751"/>
                  </a:ext>
                </a:extLst>
              </a:tr>
              <a:tr h="272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563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00275377"/>
                  </a:ext>
                </a:extLst>
              </a:tr>
              <a:tr h="272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241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68504330"/>
                  </a:ext>
                </a:extLst>
              </a:tr>
              <a:tr h="272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45908910"/>
                  </a:ext>
                </a:extLst>
              </a:tr>
              <a:tr h="272150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OSU Students in Non-Family Households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3147038"/>
                  </a:ext>
                </a:extLst>
              </a:tr>
              <a:tr h="272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0446484"/>
                  </a:ext>
                </a:extLst>
              </a:tr>
              <a:tr h="272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722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236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4212231"/>
                  </a:ext>
                </a:extLst>
              </a:tr>
              <a:tr h="272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337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25982046"/>
                  </a:ext>
                </a:extLst>
              </a:tr>
              <a:tr h="272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822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90164203"/>
                  </a:ext>
                </a:extLst>
              </a:tr>
              <a:tr h="272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24172398"/>
                  </a:ext>
                </a:extLst>
              </a:tr>
            </a:tbl>
          </a:graphicData>
        </a:graphic>
      </p:graphicFrame>
      <p:sp>
        <p:nvSpPr>
          <p:cNvPr id="119" name="Rectangle 59">
            <a:extLst>
              <a:ext uri="{FF2B5EF4-FFF2-40B4-BE49-F238E27FC236}">
                <a16:creationId xmlns:a16="http://schemas.microsoft.com/office/drawing/2014/main" xmlns="" id="{8CF8D334-FE5A-412F-AA8E-EB4158086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55598" y="27754005"/>
            <a:ext cx="3048002" cy="278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117" tIns="100117" rIns="100117" bIns="100117">
            <a:spAutoFit/>
          </a:bodyPr>
          <a:lstStyle/>
          <a:p>
            <a:pPr eaLnBrk="0" hangingPunct="0"/>
            <a:r>
              <a:rPr lang="en-US" sz="2800" b="1" dirty="0" smtClean="0">
                <a:solidFill>
                  <a:srgbClr val="48484A"/>
                </a:solidFill>
                <a:latin typeface="Arial"/>
                <a:cs typeface="Arial"/>
              </a:rPr>
              <a:t>TABLE 2</a:t>
            </a:r>
            <a:r>
              <a:rPr lang="en-US" sz="2800" b="1" dirty="0">
                <a:solidFill>
                  <a:srgbClr val="48484A"/>
                </a:solidFill>
                <a:latin typeface="Arial"/>
                <a:cs typeface="Arial"/>
              </a:rPr>
              <a:t>. </a:t>
            </a:r>
            <a:br>
              <a:rPr lang="en-US" sz="2800" b="1" dirty="0">
                <a:solidFill>
                  <a:srgbClr val="48484A"/>
                </a:solidFill>
                <a:latin typeface="Arial"/>
                <a:cs typeface="Arial"/>
              </a:rPr>
            </a:br>
            <a:r>
              <a:rPr lang="en-US" sz="2800" b="1" dirty="0">
                <a:solidFill>
                  <a:srgbClr val="48484A"/>
                </a:solidFill>
                <a:latin typeface="Arial"/>
                <a:cs typeface="Arial"/>
              </a:rPr>
              <a:t>Large Zone Error Best 5 Improvements (OSU student control)</a:t>
            </a:r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xmlns="" id="{41DA6CDC-BED4-4513-BCA9-75A9CC0C6436}"/>
              </a:ext>
            </a:extLst>
          </p:cNvPr>
          <p:cNvGrpSpPr/>
          <p:nvPr/>
        </p:nvGrpSpPr>
        <p:grpSpPr>
          <a:xfrm>
            <a:off x="1021999" y="24007796"/>
            <a:ext cx="23971601" cy="7861254"/>
            <a:chOff x="801642" y="21854917"/>
            <a:chExt cx="24028315" cy="7879852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xmlns="" id="{E10D33E4-354C-4D40-A935-C058ED7E8C29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" y="23552396"/>
              <a:ext cx="23915557" cy="0"/>
            </a:xfrm>
            <a:prstGeom prst="line">
              <a:avLst/>
            </a:prstGeom>
            <a:noFill/>
            <a:ln w="9525" cap="flat" cmpd="sng" algn="ctr">
              <a:solidFill>
                <a:srgbClr val="006494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xmlns="" id="{05BB71F8-A53D-49D4-AE0B-2EBDA2A6D555}"/>
                </a:ext>
              </a:extLst>
            </p:cNvPr>
            <p:cNvCxnSpPr>
              <a:cxnSpLocks/>
            </p:cNvCxnSpPr>
            <p:nvPr/>
          </p:nvCxnSpPr>
          <p:spPr>
            <a:xfrm>
              <a:off x="2170456" y="21933808"/>
              <a:ext cx="0" cy="7800961"/>
            </a:xfrm>
            <a:prstGeom prst="line">
              <a:avLst/>
            </a:prstGeom>
            <a:noFill/>
            <a:ln w="9525" cap="flat" cmpd="sng" algn="ctr">
              <a:solidFill>
                <a:srgbClr val="006494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xmlns="" id="{06102685-3796-4CED-B78E-031A90646749}"/>
                </a:ext>
              </a:extLst>
            </p:cNvPr>
            <p:cNvSpPr txBox="1"/>
            <p:nvPr/>
          </p:nvSpPr>
          <p:spPr>
            <a:xfrm>
              <a:off x="914400" y="22260580"/>
              <a:ext cx="1256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6494"/>
                  </a:solidFill>
                  <a:effectLst/>
                  <a:uLnTx/>
                  <a:uFillTx/>
                  <a:latin typeface="Arial"/>
                </a:rPr>
                <a:t>META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6494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xmlns="" id="{FEC97A6F-9063-4459-8BFA-215189344F9A}"/>
                </a:ext>
              </a:extLst>
            </p:cNvPr>
            <p:cNvSpPr txBox="1"/>
            <p:nvPr/>
          </p:nvSpPr>
          <p:spPr>
            <a:xfrm>
              <a:off x="801642" y="24317980"/>
              <a:ext cx="13688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494"/>
                  </a:solidFill>
                  <a:effectLst/>
                  <a:uLnTx/>
                  <a:uFillTx/>
                  <a:latin typeface="Arial"/>
                </a:rPr>
                <a:t>SEED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6494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xmlns="" id="{265063F6-76B7-4816-9CBC-863E9440D862}"/>
                </a:ext>
              </a:extLst>
            </p:cNvPr>
            <p:cNvSpPr txBox="1"/>
            <p:nvPr/>
          </p:nvSpPr>
          <p:spPr>
            <a:xfrm>
              <a:off x="1030703" y="26603980"/>
              <a:ext cx="10234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494"/>
                  </a:solidFill>
                  <a:effectLst/>
                  <a:uLnTx/>
                  <a:uFillTx/>
                  <a:latin typeface="Arial"/>
                </a:rPr>
                <a:t>MED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6494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xmlns="" id="{2E612E07-AC13-4221-8372-5403D520D1B2}"/>
                </a:ext>
              </a:extLst>
            </p:cNvPr>
            <p:cNvSpPr txBox="1"/>
            <p:nvPr/>
          </p:nvSpPr>
          <p:spPr>
            <a:xfrm>
              <a:off x="1065592" y="28722252"/>
              <a:ext cx="10234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494"/>
                  </a:solidFill>
                  <a:effectLst/>
                  <a:uLnTx/>
                  <a:uFillTx/>
                  <a:latin typeface="Arial"/>
                </a:rPr>
                <a:t>LOW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6494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69" name="Parallelogram 168">
              <a:extLst>
                <a:ext uri="{FF2B5EF4-FFF2-40B4-BE49-F238E27FC236}">
                  <a16:creationId xmlns:a16="http://schemas.microsoft.com/office/drawing/2014/main" xmlns="" id="{A224564C-9C33-4889-9446-9784D90296F4}"/>
                </a:ext>
              </a:extLst>
            </p:cNvPr>
            <p:cNvSpPr/>
            <p:nvPr/>
          </p:nvSpPr>
          <p:spPr>
            <a:xfrm>
              <a:off x="3511964" y="28805522"/>
              <a:ext cx="2070162" cy="413967"/>
            </a:xfrm>
            <a:prstGeom prst="parallelogram">
              <a:avLst/>
            </a:prstGeom>
            <a:noFill/>
            <a:ln w="25400" cap="flat" cmpd="sng" algn="ctr">
              <a:solidFill>
                <a:srgbClr val="F68B1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Low Controls</a:t>
              </a:r>
            </a:p>
          </p:txBody>
        </p:sp>
        <p:sp>
          <p:nvSpPr>
            <p:cNvPr id="170" name="Parallelogram 169">
              <a:extLst>
                <a:ext uri="{FF2B5EF4-FFF2-40B4-BE49-F238E27FC236}">
                  <a16:creationId xmlns:a16="http://schemas.microsoft.com/office/drawing/2014/main" xmlns="" id="{F2EB6A2B-9EE2-47D7-AC70-BE99BFB15A9A}"/>
                </a:ext>
              </a:extLst>
            </p:cNvPr>
            <p:cNvSpPr/>
            <p:nvPr/>
          </p:nvSpPr>
          <p:spPr>
            <a:xfrm>
              <a:off x="2362200" y="26661766"/>
              <a:ext cx="1997842" cy="413967"/>
            </a:xfrm>
            <a:prstGeom prst="parallelogram">
              <a:avLst/>
            </a:prstGeom>
            <a:noFill/>
            <a:ln w="25400" cap="flat" cmpd="sng" algn="ctr">
              <a:solidFill>
                <a:srgbClr val="F68B1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Med Controls</a:t>
              </a:r>
            </a:p>
          </p:txBody>
        </p:sp>
        <p:sp>
          <p:nvSpPr>
            <p:cNvPr id="171" name="Parallelogram 170">
              <a:extLst>
                <a:ext uri="{FF2B5EF4-FFF2-40B4-BE49-F238E27FC236}">
                  <a16:creationId xmlns:a16="http://schemas.microsoft.com/office/drawing/2014/main" xmlns="" id="{D7292CB4-80EC-479E-954D-B5F8C7A94649}"/>
                </a:ext>
              </a:extLst>
            </p:cNvPr>
            <p:cNvSpPr/>
            <p:nvPr/>
          </p:nvSpPr>
          <p:spPr>
            <a:xfrm>
              <a:off x="3053683" y="23954598"/>
              <a:ext cx="2070162" cy="413967"/>
            </a:xfrm>
            <a:prstGeom prst="parallelogram">
              <a:avLst/>
            </a:prstGeom>
            <a:noFill/>
            <a:ln w="25400" cap="flat" cmpd="sng" algn="ctr">
              <a:solidFill>
                <a:srgbClr val="F68B1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Seed Sample</a:t>
              </a:r>
            </a:p>
          </p:txBody>
        </p:sp>
        <p:sp>
          <p:nvSpPr>
            <p:cNvPr id="172" name="Parallelogram 171">
              <a:extLst>
                <a:ext uri="{FF2B5EF4-FFF2-40B4-BE49-F238E27FC236}">
                  <a16:creationId xmlns:a16="http://schemas.microsoft.com/office/drawing/2014/main" xmlns="" id="{7D034974-CF9C-400D-B7D2-9F5C2305016F}"/>
                </a:ext>
              </a:extLst>
            </p:cNvPr>
            <p:cNvSpPr/>
            <p:nvPr/>
          </p:nvSpPr>
          <p:spPr>
            <a:xfrm>
              <a:off x="3053683" y="24752378"/>
              <a:ext cx="2070162" cy="413967"/>
            </a:xfrm>
            <a:prstGeom prst="parallelogram">
              <a:avLst/>
            </a:prstGeom>
            <a:noFill/>
            <a:ln w="25400" cap="flat" cmpd="sng" algn="ctr">
              <a:solidFill>
                <a:srgbClr val="F68B1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Agg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Controls</a:t>
              </a:r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xmlns="" id="{1A25E01D-7825-44B8-A057-81C04D0A2A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5081" y="25293749"/>
              <a:ext cx="0" cy="128443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triangle"/>
            </a:ln>
            <a:effectLst/>
          </p:spPr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xmlns="" id="{51C8BC33-2EF6-46C6-92FB-9A9085157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6118" y="25293752"/>
              <a:ext cx="0" cy="342385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headEnd w="lg" len="lg"/>
              <a:tailEnd type="triangle"/>
            </a:ln>
            <a:effectLst/>
          </p:spPr>
        </p:cxnSp>
        <p:sp>
          <p:nvSpPr>
            <p:cNvPr id="175" name="Right Brace 174">
              <a:extLst>
                <a:ext uri="{FF2B5EF4-FFF2-40B4-BE49-F238E27FC236}">
                  <a16:creationId xmlns:a16="http://schemas.microsoft.com/office/drawing/2014/main" xmlns="" id="{564E5CD7-8630-44BD-8F9B-55400D3919C7}"/>
                </a:ext>
              </a:extLst>
            </p:cNvPr>
            <p:cNvSpPr/>
            <p:nvPr/>
          </p:nvSpPr>
          <p:spPr>
            <a:xfrm>
              <a:off x="5267017" y="23956955"/>
              <a:ext cx="305373" cy="1245071"/>
            </a:xfrm>
            <a:prstGeom prst="rightBrace">
              <a:avLst>
                <a:gd name="adj1" fmla="val 42759"/>
                <a:gd name="adj2" fmla="val 5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xmlns="" id="{2E90C49F-D642-495D-900F-8AD936146F7C}"/>
                </a:ext>
              </a:extLst>
            </p:cNvPr>
            <p:cNvSpPr/>
            <p:nvPr/>
          </p:nvSpPr>
          <p:spPr>
            <a:xfrm>
              <a:off x="5734887" y="23974796"/>
              <a:ext cx="1767780" cy="1247638"/>
            </a:xfrm>
            <a:prstGeom prst="rect">
              <a:avLst/>
            </a:prstGeom>
            <a:solidFill>
              <a:srgbClr val="F68B1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Initial Seed Balancing</a:t>
              </a:r>
            </a:p>
          </p:txBody>
        </p: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xmlns="" id="{032F037F-1F75-40F5-898B-F0B9708538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8014" y="24604606"/>
              <a:ext cx="534662" cy="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triangle"/>
            </a:ln>
            <a:effectLst/>
          </p:spPr>
        </p:cxnSp>
        <p:sp>
          <p:nvSpPr>
            <p:cNvPr id="178" name="Parallelogram 177">
              <a:extLst>
                <a:ext uri="{FF2B5EF4-FFF2-40B4-BE49-F238E27FC236}">
                  <a16:creationId xmlns:a16="http://schemas.microsoft.com/office/drawing/2014/main" xmlns="" id="{BD442D50-1CA1-49EF-9992-0227AEE1597A}"/>
                </a:ext>
              </a:extLst>
            </p:cNvPr>
            <p:cNvSpPr/>
            <p:nvPr/>
          </p:nvSpPr>
          <p:spPr>
            <a:xfrm>
              <a:off x="8142333" y="24377166"/>
              <a:ext cx="2057400" cy="408510"/>
            </a:xfrm>
            <a:prstGeom prst="parallelogram">
              <a:avLst/>
            </a:prstGeom>
            <a:noFill/>
            <a:ln w="25400" cap="flat" cmpd="sng" algn="ctr">
              <a:solidFill>
                <a:srgbClr val="F68B1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Seed Weights</a:t>
              </a:r>
            </a:p>
          </p:txBody>
        </p:sp>
        <p:sp>
          <p:nvSpPr>
            <p:cNvPr id="195" name="Parallelogram 194">
              <a:extLst>
                <a:ext uri="{FF2B5EF4-FFF2-40B4-BE49-F238E27FC236}">
                  <a16:creationId xmlns:a16="http://schemas.microsoft.com/office/drawing/2014/main" xmlns="" id="{F2F2B947-A8D7-4005-AC5B-912372153B6F}"/>
                </a:ext>
              </a:extLst>
            </p:cNvPr>
            <p:cNvSpPr/>
            <p:nvPr/>
          </p:nvSpPr>
          <p:spPr>
            <a:xfrm>
              <a:off x="8102676" y="21854917"/>
              <a:ext cx="2138648" cy="361108"/>
            </a:xfrm>
            <a:prstGeom prst="parallelogram">
              <a:avLst/>
            </a:prstGeom>
            <a:noFill/>
            <a:ln w="25400" cap="flat" cmpd="sng" algn="ctr">
              <a:solidFill>
                <a:srgbClr val="F68B1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Meta Controls</a:t>
              </a:r>
            </a:p>
          </p:txBody>
        </p:sp>
        <p:sp>
          <p:nvSpPr>
            <p:cNvPr id="196" name="Parallelogram 195">
              <a:extLst>
                <a:ext uri="{FF2B5EF4-FFF2-40B4-BE49-F238E27FC236}">
                  <a16:creationId xmlns:a16="http://schemas.microsoft.com/office/drawing/2014/main" xmlns="" id="{1059C71A-F2B4-4F63-929B-6CD2C0C0AD0A}"/>
                </a:ext>
              </a:extLst>
            </p:cNvPr>
            <p:cNvSpPr/>
            <p:nvPr/>
          </p:nvSpPr>
          <p:spPr>
            <a:xfrm>
              <a:off x="7910759" y="22329822"/>
              <a:ext cx="2520549" cy="951978"/>
            </a:xfrm>
            <a:prstGeom prst="parallelogram">
              <a:avLst/>
            </a:prstGeom>
            <a:noFill/>
            <a:ln w="25400" cap="flat" cmpd="sng" algn="ctr">
              <a:solidFill>
                <a:srgbClr val="F68B1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Seed Weights summed to Meta Controls</a:t>
              </a:r>
            </a:p>
          </p:txBody>
        </p: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xmlns="" id="{F18667E2-D433-4951-8C54-95E58D053A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2000" y="23362472"/>
              <a:ext cx="0" cy="95550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triangle"/>
            </a:ln>
            <a:effectLst/>
          </p:spPr>
        </p:cxnSp>
        <p:sp>
          <p:nvSpPr>
            <p:cNvPr id="198" name="Right Brace 197">
              <a:extLst>
                <a:ext uri="{FF2B5EF4-FFF2-40B4-BE49-F238E27FC236}">
                  <a16:creationId xmlns:a16="http://schemas.microsoft.com/office/drawing/2014/main" xmlns="" id="{D78D9617-AA7D-4CEB-A4A3-20D6CAC6C811}"/>
                </a:ext>
              </a:extLst>
            </p:cNvPr>
            <p:cNvSpPr/>
            <p:nvPr/>
          </p:nvSpPr>
          <p:spPr>
            <a:xfrm>
              <a:off x="10469498" y="21854917"/>
              <a:ext cx="382868" cy="1418013"/>
            </a:xfrm>
            <a:prstGeom prst="rightBrace">
              <a:avLst>
                <a:gd name="adj1" fmla="val 44752"/>
                <a:gd name="adj2" fmla="val 5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xmlns="" id="{73AE4E59-056F-4B6F-A166-9E365F48004C}"/>
                </a:ext>
              </a:extLst>
            </p:cNvPr>
            <p:cNvSpPr/>
            <p:nvPr/>
          </p:nvSpPr>
          <p:spPr>
            <a:xfrm>
              <a:off x="10974375" y="21933808"/>
              <a:ext cx="1985887" cy="1250760"/>
            </a:xfrm>
            <a:prstGeom prst="rect">
              <a:avLst/>
            </a:prstGeom>
            <a:solidFill>
              <a:srgbClr val="F68B1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Factor Meta Controls</a:t>
              </a:r>
            </a:p>
          </p:txBody>
        </p:sp>
        <p:sp>
          <p:nvSpPr>
            <p:cNvPr id="200" name="Parallelogram 199">
              <a:extLst>
                <a:ext uri="{FF2B5EF4-FFF2-40B4-BE49-F238E27FC236}">
                  <a16:creationId xmlns:a16="http://schemas.microsoft.com/office/drawing/2014/main" xmlns="" id="{E9AA2F44-DD74-4AA4-AB0F-482C1C1E1412}"/>
                </a:ext>
              </a:extLst>
            </p:cNvPr>
            <p:cNvSpPr/>
            <p:nvPr/>
          </p:nvSpPr>
          <p:spPr>
            <a:xfrm>
              <a:off x="10928746" y="23917184"/>
              <a:ext cx="2138648" cy="807694"/>
            </a:xfrm>
            <a:prstGeom prst="parallelogram">
              <a:avLst/>
            </a:prstGeom>
            <a:noFill/>
            <a:ln w="25400" cap="flat" cmpd="sng" algn="ctr">
              <a:solidFill>
                <a:srgbClr val="F68B1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Factored Meta Controls</a:t>
              </a:r>
            </a:p>
          </p:txBody>
        </p: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xmlns="" id="{0EC93C5A-C9E6-41B0-A001-4AEE5A6CB28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8070" y="23265773"/>
              <a:ext cx="0" cy="57503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triangle"/>
            </a:ln>
            <a:effectLst/>
          </p:spPr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xmlns="" id="{4F2D3F18-44F8-413A-B9E2-3BAE69D4CBD8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" y="25755600"/>
              <a:ext cx="23915557" cy="0"/>
            </a:xfrm>
            <a:prstGeom prst="line">
              <a:avLst/>
            </a:prstGeom>
            <a:noFill/>
            <a:ln w="9525" cap="flat" cmpd="sng" algn="ctr">
              <a:solidFill>
                <a:srgbClr val="006494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xmlns="" id="{A46363FC-7537-46DC-B713-9FAAC7B9768E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" y="27889200"/>
              <a:ext cx="23915557" cy="0"/>
            </a:xfrm>
            <a:prstGeom prst="line">
              <a:avLst/>
            </a:prstGeom>
            <a:noFill/>
            <a:ln w="9525" cap="flat" cmpd="sng" algn="ctr">
              <a:solidFill>
                <a:srgbClr val="006494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0" name="Parallelogram 209">
              <a:extLst>
                <a:ext uri="{FF2B5EF4-FFF2-40B4-BE49-F238E27FC236}">
                  <a16:creationId xmlns:a16="http://schemas.microsoft.com/office/drawing/2014/main" xmlns="" id="{78E1FA8A-CC45-4AA2-B6FA-3F289EB70742}"/>
                </a:ext>
              </a:extLst>
            </p:cNvPr>
            <p:cNvSpPr/>
            <p:nvPr/>
          </p:nvSpPr>
          <p:spPr>
            <a:xfrm>
              <a:off x="11005126" y="24913502"/>
              <a:ext cx="1955136" cy="413967"/>
            </a:xfrm>
            <a:prstGeom prst="parallelogram">
              <a:avLst/>
            </a:prstGeom>
            <a:noFill/>
            <a:ln w="25400" cap="flat" cmpd="sng" algn="ctr">
              <a:solidFill>
                <a:srgbClr val="F68B1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Agg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Controls</a:t>
              </a:r>
            </a:p>
          </p:txBody>
        </p:sp>
        <p:sp>
          <p:nvSpPr>
            <p:cNvPr id="211" name="Right Brace 210">
              <a:extLst>
                <a:ext uri="{FF2B5EF4-FFF2-40B4-BE49-F238E27FC236}">
                  <a16:creationId xmlns:a16="http://schemas.microsoft.com/office/drawing/2014/main" xmlns="" id="{2A4083A5-0B6F-4E2D-9836-0B086819FBCC}"/>
                </a:ext>
              </a:extLst>
            </p:cNvPr>
            <p:cNvSpPr/>
            <p:nvPr/>
          </p:nvSpPr>
          <p:spPr>
            <a:xfrm>
              <a:off x="13220153" y="23880086"/>
              <a:ext cx="365157" cy="1457533"/>
            </a:xfrm>
            <a:prstGeom prst="rightBrace">
              <a:avLst>
                <a:gd name="adj1" fmla="val 37462"/>
                <a:gd name="adj2" fmla="val 5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xmlns="" id="{F9C31578-8647-48BE-8678-4790134B50D8}"/>
                </a:ext>
              </a:extLst>
            </p:cNvPr>
            <p:cNvSpPr/>
            <p:nvPr/>
          </p:nvSpPr>
          <p:spPr>
            <a:xfrm>
              <a:off x="13761032" y="23880086"/>
              <a:ext cx="2196026" cy="1502363"/>
            </a:xfrm>
            <a:prstGeom prst="rect">
              <a:avLst/>
            </a:prstGeom>
            <a:solidFill>
              <a:srgbClr val="F68B1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Final Seed Balancing + Integerization</a:t>
              </a:r>
            </a:p>
          </p:txBody>
        </p:sp>
        <p:sp>
          <p:nvSpPr>
            <p:cNvPr id="229" name="Parallelogram 228">
              <a:extLst>
                <a:ext uri="{FF2B5EF4-FFF2-40B4-BE49-F238E27FC236}">
                  <a16:creationId xmlns:a16="http://schemas.microsoft.com/office/drawing/2014/main" xmlns="" id="{8851AE53-DC27-4B0E-B308-489233EB0286}"/>
                </a:ext>
              </a:extLst>
            </p:cNvPr>
            <p:cNvSpPr/>
            <p:nvPr/>
          </p:nvSpPr>
          <p:spPr>
            <a:xfrm>
              <a:off x="16614509" y="24201800"/>
              <a:ext cx="2495106" cy="844813"/>
            </a:xfrm>
            <a:prstGeom prst="parallelogram">
              <a:avLst/>
            </a:prstGeom>
            <a:noFill/>
            <a:ln w="25400" cap="flat" cmpd="sng" algn="ctr">
              <a:solidFill>
                <a:srgbClr val="F68B1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Final Seed Integer Weights</a:t>
              </a:r>
            </a:p>
          </p:txBody>
        </p:sp>
        <p:sp>
          <p:nvSpPr>
            <p:cNvPr id="230" name="Parallelogram 229">
              <a:extLst>
                <a:ext uri="{FF2B5EF4-FFF2-40B4-BE49-F238E27FC236}">
                  <a16:creationId xmlns:a16="http://schemas.microsoft.com/office/drawing/2014/main" xmlns="" id="{EBF314FE-E53D-4744-B36E-85A36DB5154D}"/>
                </a:ext>
              </a:extLst>
            </p:cNvPr>
            <p:cNvSpPr/>
            <p:nvPr/>
          </p:nvSpPr>
          <p:spPr>
            <a:xfrm>
              <a:off x="13848740" y="26170974"/>
              <a:ext cx="2006554" cy="572281"/>
            </a:xfrm>
            <a:prstGeom prst="parallelogram">
              <a:avLst/>
            </a:prstGeom>
            <a:noFill/>
            <a:ln w="25400" cap="flat" cmpd="sng" algn="ctr">
              <a:solidFill>
                <a:srgbClr val="F68B1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Med Controls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xmlns="" id="{7F8B5EDA-1C9C-4409-B50A-AB147E5C1AB8}"/>
                </a:ext>
              </a:extLst>
            </p:cNvPr>
            <p:cNvSpPr/>
            <p:nvPr/>
          </p:nvSpPr>
          <p:spPr>
            <a:xfrm>
              <a:off x="16689802" y="26079840"/>
              <a:ext cx="2218811" cy="1488336"/>
            </a:xfrm>
            <a:prstGeom prst="rect">
              <a:avLst/>
            </a:prstGeom>
            <a:solidFill>
              <a:srgbClr val="F68B1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Simultaneous Balancing &amp; Integerizing</a:t>
              </a:r>
            </a:p>
          </p:txBody>
        </p:sp>
        <p:sp>
          <p:nvSpPr>
            <p:cNvPr id="232" name="Parallelogram 231">
              <a:extLst>
                <a:ext uri="{FF2B5EF4-FFF2-40B4-BE49-F238E27FC236}">
                  <a16:creationId xmlns:a16="http://schemas.microsoft.com/office/drawing/2014/main" xmlns="" id="{7864B2A5-209C-40C8-874C-AB9880810BD9}"/>
                </a:ext>
              </a:extLst>
            </p:cNvPr>
            <p:cNvSpPr/>
            <p:nvPr/>
          </p:nvSpPr>
          <p:spPr>
            <a:xfrm>
              <a:off x="19515814" y="26393391"/>
              <a:ext cx="2488073" cy="972359"/>
            </a:xfrm>
            <a:prstGeom prst="parallelogram">
              <a:avLst/>
            </a:prstGeom>
            <a:noFill/>
            <a:ln w="25400" cap="flat" cmpd="sng" algn="ctr">
              <a:solidFill>
                <a:srgbClr val="F68B1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Final Med Integer Weights</a:t>
              </a:r>
            </a:p>
          </p:txBody>
        </p: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xmlns="" id="{2F034322-FB41-4A48-A7FB-DDA8CC0933A1}"/>
                </a:ext>
              </a:extLst>
            </p:cNvPr>
            <p:cNvCxnSpPr>
              <a:cxnSpLocks/>
            </p:cNvCxnSpPr>
            <p:nvPr/>
          </p:nvCxnSpPr>
          <p:spPr>
            <a:xfrm>
              <a:off x="18986866" y="26860987"/>
              <a:ext cx="555482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triangle"/>
            </a:ln>
            <a:effectLst/>
          </p:spPr>
        </p:cxn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xmlns="" id="{A61843B6-8C4E-4F68-BFA9-DCC44A22A6F4}"/>
                </a:ext>
              </a:extLst>
            </p:cNvPr>
            <p:cNvCxnSpPr>
              <a:cxnSpLocks/>
            </p:cNvCxnSpPr>
            <p:nvPr/>
          </p:nvCxnSpPr>
          <p:spPr>
            <a:xfrm>
              <a:off x="17802971" y="25166346"/>
              <a:ext cx="0" cy="84583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triangle"/>
            </a:ln>
            <a:effectLst/>
          </p:spPr>
        </p:cxnSp>
        <p:sp>
          <p:nvSpPr>
            <p:cNvPr id="235" name="Parallelogram 234">
              <a:extLst>
                <a:ext uri="{FF2B5EF4-FFF2-40B4-BE49-F238E27FC236}">
                  <a16:creationId xmlns:a16="http://schemas.microsoft.com/office/drawing/2014/main" xmlns="" id="{DDF71BBD-E137-4926-89F9-CD56B503C624}"/>
                </a:ext>
              </a:extLst>
            </p:cNvPr>
            <p:cNvSpPr/>
            <p:nvPr/>
          </p:nvSpPr>
          <p:spPr>
            <a:xfrm>
              <a:off x="13831197" y="28767782"/>
              <a:ext cx="2013795" cy="419520"/>
            </a:xfrm>
            <a:prstGeom prst="parallelogram">
              <a:avLst/>
            </a:prstGeom>
            <a:noFill/>
            <a:ln w="25400" cap="flat" cmpd="sng" algn="ctr">
              <a:solidFill>
                <a:srgbClr val="F68B1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Low Controls</a:t>
              </a: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xmlns="" id="{1C3525CE-7C52-47D6-8B3B-09590940EA75}"/>
                </a:ext>
              </a:extLst>
            </p:cNvPr>
            <p:cNvSpPr/>
            <p:nvPr/>
          </p:nvSpPr>
          <p:spPr>
            <a:xfrm>
              <a:off x="19556273" y="28241072"/>
              <a:ext cx="2314746" cy="1493697"/>
            </a:xfrm>
            <a:prstGeom prst="rect">
              <a:avLst/>
            </a:prstGeom>
            <a:solidFill>
              <a:srgbClr val="F68B1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Simultaneous Balancing &amp; Integerizing</a:t>
              </a:r>
            </a:p>
          </p:txBody>
        </p:sp>
        <p:sp>
          <p:nvSpPr>
            <p:cNvPr id="237" name="Parallelogram 236">
              <a:extLst>
                <a:ext uri="{FF2B5EF4-FFF2-40B4-BE49-F238E27FC236}">
                  <a16:creationId xmlns:a16="http://schemas.microsoft.com/office/drawing/2014/main" xmlns="" id="{DBCE1719-77CF-4757-9FE6-336A5C6C91D1}"/>
                </a:ext>
              </a:extLst>
            </p:cNvPr>
            <p:cNvSpPr/>
            <p:nvPr/>
          </p:nvSpPr>
          <p:spPr>
            <a:xfrm>
              <a:off x="22398943" y="28423621"/>
              <a:ext cx="2431014" cy="989807"/>
            </a:xfrm>
            <a:prstGeom prst="parallelogram">
              <a:avLst/>
            </a:prstGeom>
            <a:noFill/>
            <a:ln w="25400" cap="flat" cmpd="sng" algn="ctr">
              <a:solidFill>
                <a:srgbClr val="F68B1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Final Low Integer Weights</a:t>
              </a:r>
            </a:p>
          </p:txBody>
        </p: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xmlns="" id="{586EBC13-062A-4B5B-8C3E-964A33BB4008}"/>
                </a:ext>
              </a:extLst>
            </p:cNvPr>
            <p:cNvCxnSpPr>
              <a:cxnSpLocks/>
            </p:cNvCxnSpPr>
            <p:nvPr/>
          </p:nvCxnSpPr>
          <p:spPr>
            <a:xfrm>
              <a:off x="15969845" y="28983862"/>
              <a:ext cx="3430537" cy="811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triangle"/>
            </a:ln>
            <a:effectLst/>
          </p:spPr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xmlns="" id="{505963B7-13F0-40BA-BEA0-DA2FAC76915F}"/>
                </a:ext>
              </a:extLst>
            </p:cNvPr>
            <p:cNvCxnSpPr>
              <a:cxnSpLocks/>
            </p:cNvCxnSpPr>
            <p:nvPr/>
          </p:nvCxnSpPr>
          <p:spPr>
            <a:xfrm>
              <a:off x="21945604" y="28987919"/>
              <a:ext cx="440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triangle"/>
            </a:ln>
            <a:effectLst/>
          </p:spPr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xmlns="" id="{322E4A8F-FF80-4AE4-BDBF-6B3962E254B5}"/>
                </a:ext>
              </a:extLst>
            </p:cNvPr>
            <p:cNvCxnSpPr/>
            <p:nvPr/>
          </p:nvCxnSpPr>
          <p:spPr>
            <a:xfrm>
              <a:off x="20687930" y="27430677"/>
              <a:ext cx="0" cy="7625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triangle"/>
            </a:ln>
            <a:effectLst/>
          </p:spPr>
        </p:cxnSp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xmlns="" id="{115EFC43-AD52-4169-9A89-ED474B27A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51733" y="27583045"/>
              <a:ext cx="285" cy="113456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triangle"/>
            </a:ln>
            <a:effectLst/>
          </p:spPr>
        </p:cxnSp>
        <p:sp>
          <p:nvSpPr>
            <p:cNvPr id="243" name="Parallelogram 242">
              <a:extLst>
                <a:ext uri="{FF2B5EF4-FFF2-40B4-BE49-F238E27FC236}">
                  <a16:creationId xmlns:a16="http://schemas.microsoft.com/office/drawing/2014/main" xmlns="" id="{99931A9B-4B83-494B-823D-8672B136E36E}"/>
                </a:ext>
              </a:extLst>
            </p:cNvPr>
            <p:cNvSpPr/>
            <p:nvPr/>
          </p:nvSpPr>
          <p:spPr>
            <a:xfrm>
              <a:off x="13865144" y="26942834"/>
              <a:ext cx="1990150" cy="572281"/>
            </a:xfrm>
            <a:prstGeom prst="parallelogram">
              <a:avLst/>
            </a:prstGeom>
            <a:noFill/>
            <a:ln w="25400" cap="flat" cmpd="sng" algn="ctr">
              <a:solidFill>
                <a:srgbClr val="F68B1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Agg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Low Controls</a:t>
              </a:r>
            </a:p>
          </p:txBody>
        </p:sp>
        <p:sp>
          <p:nvSpPr>
            <p:cNvPr id="244" name="Right Brace 243">
              <a:extLst>
                <a:ext uri="{FF2B5EF4-FFF2-40B4-BE49-F238E27FC236}">
                  <a16:creationId xmlns:a16="http://schemas.microsoft.com/office/drawing/2014/main" xmlns="" id="{D3853AD6-9473-42B8-BBE2-A3488407C82F}"/>
                </a:ext>
              </a:extLst>
            </p:cNvPr>
            <p:cNvSpPr/>
            <p:nvPr/>
          </p:nvSpPr>
          <p:spPr>
            <a:xfrm>
              <a:off x="16127871" y="26158742"/>
              <a:ext cx="376636" cy="1404492"/>
            </a:xfrm>
            <a:prstGeom prst="rightBrace">
              <a:avLst>
                <a:gd name="adj1" fmla="val 41668"/>
                <a:gd name="adj2" fmla="val 5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xmlns="" id="{DCC2D2BA-391B-43DF-8177-04B7CE48E5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46224" y="24604608"/>
              <a:ext cx="611043" cy="42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triangle"/>
            </a:ln>
            <a:effectLst/>
          </p:spPr>
        </p:cxnSp>
      </p:grpSp>
      <p:sp>
        <p:nvSpPr>
          <p:cNvPr id="248" name="Rectangle 59">
            <a:extLst>
              <a:ext uri="{FF2B5EF4-FFF2-40B4-BE49-F238E27FC236}">
                <a16:creationId xmlns:a16="http://schemas.microsoft.com/office/drawing/2014/main" xmlns="" id="{3A08409F-E32D-4DB2-9D7A-90E9E6681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1751923"/>
            <a:ext cx="11093955" cy="633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117" tIns="100117" rIns="100117" bIns="100117">
            <a:spAutoFit/>
          </a:bodyPr>
          <a:lstStyle/>
          <a:p>
            <a:pPr eaLnBrk="0" hangingPunct="0"/>
            <a:r>
              <a:rPr lang="en-US" sz="2800" b="1" dirty="0" smtClean="0">
                <a:solidFill>
                  <a:srgbClr val="48484A"/>
                </a:solidFill>
                <a:latin typeface="Arial"/>
                <a:cs typeface="Arial"/>
              </a:rPr>
              <a:t>FIGURE </a:t>
            </a:r>
            <a:r>
              <a:rPr lang="en-US" sz="2800" b="1" dirty="0">
                <a:solidFill>
                  <a:srgbClr val="48484A"/>
                </a:solidFill>
                <a:latin typeface="Arial"/>
                <a:cs typeface="Arial"/>
              </a:rPr>
              <a:t>1. </a:t>
            </a:r>
            <a:r>
              <a:rPr lang="en-US" sz="2800" b="1" i="1" dirty="0" err="1" smtClean="0">
                <a:solidFill>
                  <a:srgbClr val="48484A"/>
                </a:solidFill>
                <a:latin typeface="Arial"/>
                <a:cs typeface="Arial"/>
              </a:rPr>
              <a:t>PopulationSim</a:t>
            </a:r>
            <a:r>
              <a:rPr lang="en-US" sz="2800" b="1" dirty="0" smtClean="0">
                <a:solidFill>
                  <a:srgbClr val="48484A"/>
                </a:solidFill>
                <a:latin typeface="Arial"/>
                <a:cs typeface="Arial"/>
              </a:rPr>
              <a:t> </a:t>
            </a:r>
            <a:r>
              <a:rPr lang="en-US" sz="2800" b="1" dirty="0">
                <a:solidFill>
                  <a:srgbClr val="48484A"/>
                </a:solidFill>
                <a:latin typeface="Arial"/>
                <a:cs typeface="Arial"/>
              </a:rPr>
              <a:t>Algorithm (Four Geography Example)</a:t>
            </a:r>
          </a:p>
        </p:txBody>
      </p:sp>
      <p:sp>
        <p:nvSpPr>
          <p:cNvPr id="100" name="Rounded Rectangle 13">
            <a:extLst>
              <a:ext uri="{FF2B5EF4-FFF2-40B4-BE49-F238E27FC236}">
                <a16:creationId xmlns:a16="http://schemas.microsoft.com/office/drawing/2014/main" xmlns="" id="{925FE74B-F3EE-4D68-9DF3-976346D45462}"/>
              </a:ext>
            </a:extLst>
          </p:cNvPr>
          <p:cNvSpPr/>
          <p:nvPr/>
        </p:nvSpPr>
        <p:spPr>
          <a:xfrm>
            <a:off x="38255483" y="30436909"/>
            <a:ext cx="12023543" cy="11215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 Box 13">
            <a:extLst>
              <a:ext uri="{FF2B5EF4-FFF2-40B4-BE49-F238E27FC236}">
                <a16:creationId xmlns:a16="http://schemas.microsoft.com/office/drawing/2014/main" xmlns="" id="{6CC65468-E737-453D-99AB-4E18240B9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23900" y="30312718"/>
            <a:ext cx="11277600" cy="10926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228600" rIns="0" bIns="0">
            <a:spAutoFit/>
          </a:bodyPr>
          <a:lstStyle/>
          <a:p>
            <a:pPr>
              <a:spcBef>
                <a:spcPct val="10000"/>
              </a:spcBef>
              <a:tabLst>
                <a:tab pos="545891" algn="l"/>
              </a:tabLst>
            </a:pPr>
            <a:r>
              <a:rPr lang="en-US" sz="2800" b="1" dirty="0">
                <a:solidFill>
                  <a:schemeClr val="tx2"/>
                </a:solidFill>
                <a:latin typeface="Arial"/>
                <a:cs typeface="Arial"/>
              </a:rPr>
              <a:t>ACKNOWLEDGMENTS: </a:t>
            </a:r>
            <a:r>
              <a:rPr lang="en-US" sz="2800" dirty="0">
                <a:solidFill>
                  <a:schemeClr val="tx2"/>
                </a:solidFill>
                <a:latin typeface="Arial"/>
                <a:cs typeface="Arial"/>
              </a:rPr>
              <a:t>Oregon Department of Transportation (ODOT), ActivitySim team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669C9E8-1787-4033-AF88-61A8469644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8596" y="2300670"/>
            <a:ext cx="3962400" cy="15849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4734735-5DAF-4A7E-B1EE-90A2CD855C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267" y="10095222"/>
            <a:ext cx="10856534" cy="135706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E1BEF22-1273-438E-A493-22EC2F0E32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2842" y="10095223"/>
            <a:ext cx="10856533" cy="13570666"/>
          </a:xfrm>
          <a:prstGeom prst="rect">
            <a:avLst/>
          </a:prstGeom>
        </p:spPr>
      </p:pic>
      <p:sp>
        <p:nvSpPr>
          <p:cNvPr id="108" name="Rectangle 59">
            <a:extLst>
              <a:ext uri="{FF2B5EF4-FFF2-40B4-BE49-F238E27FC236}">
                <a16:creationId xmlns:a16="http://schemas.microsoft.com/office/drawing/2014/main" xmlns="" id="{1B344345-C715-4A73-B9EE-47CE1D296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7233" y="23674723"/>
            <a:ext cx="9757409" cy="633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117" tIns="100117" rIns="100117" bIns="100117">
            <a:spAutoFit/>
          </a:bodyPr>
          <a:lstStyle/>
          <a:p>
            <a:pPr eaLnBrk="0" hangingPunct="0"/>
            <a:r>
              <a:rPr lang="en-US" sz="2800" b="1" smtClean="0">
                <a:solidFill>
                  <a:srgbClr val="48484A"/>
                </a:solidFill>
                <a:latin typeface="Arial"/>
                <a:cs typeface="Arial"/>
              </a:rPr>
              <a:t>FIGURE 2. </a:t>
            </a:r>
            <a:r>
              <a:rPr lang="en-US" sz="2800" b="1" dirty="0">
                <a:solidFill>
                  <a:srgbClr val="48484A"/>
                </a:solidFill>
                <a:latin typeface="Arial"/>
                <a:cs typeface="Arial"/>
              </a:rPr>
              <a:t>PopulationSim vs. PopSynIII Validation</a:t>
            </a:r>
          </a:p>
        </p:txBody>
      </p:sp>
      <p:cxnSp>
        <p:nvCxnSpPr>
          <p:cNvPr id="103" name="Straight Connector 102"/>
          <p:cNvCxnSpPr/>
          <p:nvPr/>
        </p:nvCxnSpPr>
        <p:spPr>
          <a:xfrm flipH="1" flipV="1">
            <a:off x="38200443" y="1371600"/>
            <a:ext cx="27998" cy="3166578"/>
          </a:xfrm>
          <a:prstGeom prst="line">
            <a:avLst/>
          </a:prstGeom>
          <a:ln w="114300" cap="rnd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53602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RSG">
      <a:dk1>
        <a:sysClr val="windowText" lastClr="000000"/>
      </a:dk1>
      <a:lt1>
        <a:sysClr val="window" lastClr="FFFFFF"/>
      </a:lt1>
      <a:dk2>
        <a:srgbClr val="48484A"/>
      </a:dk2>
      <a:lt2>
        <a:srgbClr val="F68B1F"/>
      </a:lt2>
      <a:accent1>
        <a:srgbClr val="006494"/>
      </a:accent1>
      <a:accent2>
        <a:srgbClr val="88CADE"/>
      </a:accent2>
      <a:accent3>
        <a:srgbClr val="65B360"/>
      </a:accent3>
      <a:accent4>
        <a:srgbClr val="E9D665"/>
      </a:accent4>
      <a:accent5>
        <a:srgbClr val="514D85"/>
      </a:accent5>
      <a:accent6>
        <a:srgbClr val="9C122B"/>
      </a:accent6>
      <a:hlink>
        <a:srgbClr val="0000FF"/>
      </a:hlink>
      <a:folHlink>
        <a:srgbClr val="B1B3B5"/>
      </a:folHlink>
    </a:clrScheme>
    <a:fontScheme name="RSG beta">
      <a:majorFont>
        <a:latin typeface="Calibri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12700">
          <a:noFill/>
          <a:miter lim="800000"/>
          <a:headEnd/>
          <a:tailEnd/>
        </a:ln>
      </a:spPr>
      <a:bodyPr wrap="square" lIns="76181" tIns="76181" rIns="76181" bIns="76181">
        <a:spAutoFit/>
      </a:bodyPr>
      <a:lstStyle>
        <a:defPPr>
          <a:spcBef>
            <a:spcPts val="200"/>
          </a:spcBef>
          <a:tabLst>
            <a:tab pos="415379" algn="l"/>
          </a:tabLst>
          <a:defRPr sz="2800" dirty="0">
            <a:solidFill>
              <a:srgbClr val="000000"/>
            </a:solidFill>
            <a:latin typeface="+mn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4c265f44-5553-4b88-8776-487c6beffe03">Power Point</Category>
    <Practice xmlns="4c265f44-5553-4b88-8776-487c6beffe03">CORP</Practic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4322EC559C6C46AD7C246A9C6A9593" ma:contentTypeVersion="2" ma:contentTypeDescription="Create a new document." ma:contentTypeScope="" ma:versionID="061682bee5af2e260c657b88bc990285">
  <xsd:schema xmlns:xsd="http://www.w3.org/2001/XMLSchema" xmlns:xs="http://www.w3.org/2001/XMLSchema" xmlns:p="http://schemas.microsoft.com/office/2006/metadata/properties" xmlns:ns2="4c265f44-5553-4b88-8776-487c6beffe03" targetNamespace="http://schemas.microsoft.com/office/2006/metadata/properties" ma:root="true" ma:fieldsID="33922688dd6e6e7b2416fdbed92999c3" ns2:_="">
    <xsd:import namespace="4c265f44-5553-4b88-8776-487c6beffe03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Practic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65f44-5553-4b88-8776-487c6beffe03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default="Acoustics Output" ma:format="Dropdown" ma:internalName="Category">
      <xsd:simpleType>
        <xsd:restriction base="dms:Choice">
          <xsd:enumeration value="Acoustics Output"/>
          <xsd:enumeration value="AutoCAD"/>
          <xsd:enumeration value="Other"/>
          <xsd:enumeration value="Power Point"/>
          <xsd:enumeration value="Proposal and Report"/>
          <xsd:enumeration value="Questionnaire"/>
          <xsd:enumeration value="Resume"/>
          <xsd:enumeration value="Stationery"/>
          <xsd:enumeration value="Guidance Document"/>
          <xsd:enumeration value="Contracting"/>
          <xsd:enumeration value="Style Guide"/>
        </xsd:restriction>
      </xsd:simpleType>
    </xsd:element>
    <xsd:element name="Practice" ma:index="3" nillable="true" ma:displayName="Practice" ma:default="CORP" ma:format="Dropdown" ma:internalName="Practice">
      <xsd:simpleType>
        <xsd:restriction base="dms:Choice">
          <xsd:enumeration value="CORP"/>
          <xsd:enumeration value="MIS"/>
          <xsd:enumeration value="TAE"/>
          <xsd:enumeration value="TQM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6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A0AD2D-8A0B-475A-B2D0-FD25745BCD59}">
  <ds:schemaRefs>
    <ds:schemaRef ds:uri="http://schemas.microsoft.com/office/2006/documentManagement/types"/>
    <ds:schemaRef ds:uri="http://schemas.microsoft.com/office/2006/metadata/properties"/>
    <ds:schemaRef ds:uri="4c265f44-5553-4b88-8776-487c6beffe03"/>
    <ds:schemaRef ds:uri="http://www.w3.org/XML/1998/namespace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9356374-8D6C-4984-B221-9AB7F14B43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65f44-5553-4b88-8776-487c6beffe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FDC7FF-52EC-4B66-B220-1FAFD4428C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TRBPoster_PopulationSim</Template>
  <TotalTime>1595</TotalTime>
  <Words>772</Words>
  <Application>Microsoft Macintosh PowerPoint</Application>
  <PresentationFormat>Custom</PresentationFormat>
  <Paragraphs>273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Helvetica</vt:lpstr>
      <vt:lpstr>Times New Roman</vt:lpstr>
      <vt:lpstr>Arial</vt:lpstr>
      <vt:lpstr>Default Design</vt:lpstr>
      <vt:lpstr>PowerPoint Presentation</vt:lpstr>
    </vt:vector>
  </TitlesOfParts>
  <Company>Swarthmore College</Company>
  <LinksUpToDate>false</LinksUpToDate>
  <SharedDoc>false</SharedDoc>
  <HyperlinkBase>http://www.swarthmore.edu/NatSci/cpurrin1/posteradvice.htm</HyperlinkBase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Binny Mathew Paul</dc:creator>
  <dc:description>You may use this template for educational and non-profit use.  Please acknowledge its source, and please send feedback to:_x000d_     purrington@swarthmore.edu._x000d__x000d_If you are using site or template for a course on Blackboard or WebCT, please give me Guest access, or send me an e-mail, so that I can see how the information is being used.</dc:description>
  <cp:lastModifiedBy>Tim Neilson</cp:lastModifiedBy>
  <cp:revision>142</cp:revision>
  <cp:lastPrinted>2003-04-14T18:27:38Z</cp:lastPrinted>
  <dcterms:created xsi:type="dcterms:W3CDTF">2018-01-01T20:25:20Z</dcterms:created>
  <dcterms:modified xsi:type="dcterms:W3CDTF">2018-01-03T21:06:18Z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0x010100654322EC559C6C46AD7C246A9C6A9593</vt:lpwstr>
  </property>
</Properties>
</file>