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0788368"/>
          <c:y val="0.0520607"/>
          <c:w val="0.921163"/>
          <c:h val="0.86494"/>
        </c:manualLayout>
      </c:layout>
      <c:barChart>
        <c:barDir val="col"/>
        <c:grouping val="clustered"/>
        <c:varyColors val="0"/>
        <c:ser>
          <c:idx val="0"/>
          <c:order val="0"/>
          <c:tx>
            <c:strRef>
              <c:f>Sheet1!$A$2</c:f>
              <c:strCache>
                <c:pt idx="0">
                  <c:v>Region 2</c:v>
                </c:pt>
              </c:strCache>
            </c:strRef>
          </c:tx>
          <c:spPr>
            <a:gradFill flip="none" rotWithShape="1">
              <a:gsLst>
                <a:gs pos="0">
                  <a:srgbClr val="51A7F9"/>
                </a:gs>
                <a:gs pos="100000">
                  <a:srgbClr val="0365C0"/>
                </a:gs>
              </a:gsLst>
              <a:lin ang="5400000" scaled="0"/>
            </a:gradFill>
            <a:ln w="12700" cap="flat">
              <a:noFill/>
              <a:miter lim="400000"/>
            </a:ln>
            <a:effectLst/>
          </c:spPr>
          <c:invertIfNegative val="0"/>
          <c:dLbls>
            <c:numFmt formatCode="#,##0" sourceLinked="0"/>
            <c:txPr>
              <a:bodyPr/>
              <a:lstStyle/>
              <a:p>
                <a:pPr lvl="0">
                  <a:defRPr b="0" i="0" strike="noStrike" sz="2600" u="none">
                    <a:solidFill>
                      <a:srgbClr val="FFFFFF"/>
                    </a:solidFill>
                    <a:effectLst>
                      <a:outerShdw sx="100000" sy="100000" kx="0" ky="0" algn="b" rotWithShape="0" blurRad="0" dist="38100" dir="2700000">
                        <a:srgbClr val="000000"/>
                      </a:outerShdw>
                    </a:effectLst>
                    <a:latin typeface="Helvetica Light"/>
                  </a:defRPr>
                </a:pPr>
                <a:r>
                  <a:rPr b="0" i="0" strike="noStrike" sz="2600" u="none">
                    <a:solidFill>
                      <a:srgbClr val="FFFFFF"/>
                    </a:solidFill>
                    <a:effectLst>
                      <a:outerShdw sx="100000" sy="100000" kx="0" ky="0" algn="b" rotWithShape="0" blurRad="0" dist="38100" dir="2700000">
                        <a:srgbClr val="000000"/>
                      </a:outerShdw>
                    </a:effectLst>
                    <a:latin typeface="Helvetica Light"/>
                  </a:rPr>
                  <a:t/>
                </a:r>
              </a:p>
            </c:txPr>
            <c:dLblPos val="inEnd"/>
            <c:showLegendKey val="0"/>
            <c:showVal val="0"/>
            <c:showCatName val="0"/>
            <c:showSerName val="0"/>
            <c:showPercent val="0"/>
            <c:showBubbleSize val="0"/>
            <c:showLeaderLines val="0"/>
          </c:dLbls>
          <c:cat>
            <c:strRef>
              <c:f>Sheet1!$B$1:$G$1</c:f>
              <c:strCache>
                <c:ptCount val="6"/>
                <c:pt idx="0">
                  <c:v>Fall 2011</c:v>
                </c:pt>
                <c:pt idx="1">
                  <c:v>Spring 2012</c:v>
                </c:pt>
                <c:pt idx="2">
                  <c:v>Fall 2012</c:v>
                </c:pt>
                <c:pt idx="3">
                  <c:v>Spring 2013</c:v>
                </c:pt>
                <c:pt idx="4">
                  <c:v>Fall 2013</c:v>
                </c:pt>
                <c:pt idx="5">
                  <c:v>Spring 2014</c:v>
                </c:pt>
              </c:strCache>
            </c:strRef>
          </c:cat>
          <c:val>
            <c:numRef>
              <c:f>Sheet1!$B$2:$G$2</c:f>
              <c:numCache>
                <c:ptCount val="6"/>
                <c:pt idx="0">
                  <c:v>611.000000</c:v>
                </c:pt>
                <c:pt idx="1">
                  <c:v>614.000000</c:v>
                </c:pt>
                <c:pt idx="2">
                  <c:v>616.000000</c:v>
                </c:pt>
                <c:pt idx="3">
                  <c:v>630.000000</c:v>
                </c:pt>
                <c:pt idx="4">
                  <c:v>633.000000</c:v>
                </c:pt>
                <c:pt idx="5">
                  <c:v>635.494000</c:v>
                </c:pt>
              </c:numCache>
            </c:numRef>
          </c:val>
        </c:ser>
        <c:gapWidth val="40"/>
        <c:overlap val="-10"/>
        <c:axId val="0"/>
        <c:axId val="1"/>
      </c:barChart>
      <c:catAx>
        <c:axId val="0"/>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lvl="0">
              <a:defRPr b="0" i="0" strike="noStrike" sz="2000" u="none">
                <a:solidFill>
                  <a:srgbClr val="000000"/>
                </a:solidFill>
                <a:effectLst/>
                <a:latin typeface="Helvetica Light"/>
              </a:defRPr>
            </a:pPr>
          </a:p>
        </c:txPr>
        <c:crossAx val="1"/>
        <c:crosses val="autoZero"/>
        <c:auto val="1"/>
        <c:lblAlgn val="ctr"/>
        <c:noMultiLvlLbl val="1"/>
      </c:catAx>
      <c:valAx>
        <c:axId val="1"/>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b="0" i="0" strike="noStrike" sz="2000" u="none">
                <a:solidFill>
                  <a:srgbClr val="000000"/>
                </a:solidFill>
                <a:effectLst/>
                <a:latin typeface="Helvetica Light"/>
              </a:defRPr>
            </a:pPr>
          </a:p>
        </c:txPr>
        <c:crossAx val="0"/>
        <c:crosses val="autoZero"/>
        <c:crossBetween val="between"/>
        <c:majorUnit val="7.5"/>
        <c:minorUnit val="3.7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lvl="0"/>
          </a:p>
        </p:txBody>
      </p:sp>
      <p:sp>
        <p:nvSpPr>
          <p:cNvPr id="39" name="Shape 3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6" name="Shape 6"/>
          <p:cNvSpPr/>
          <p:nvPr>
            <p:ph type="title"/>
          </p:nvPr>
        </p:nvSpPr>
        <p:spPr>
          <a:xfrm>
            <a:off x="1270000" y="1638300"/>
            <a:ext cx="10464800" cy="3302000"/>
          </a:xfrm>
          <a:prstGeom prst="rect">
            <a:avLst/>
          </a:prstGeom>
        </p:spPr>
        <p:txBody>
          <a:bodyPr lIns="0" tIns="0" rIns="0" bIns="0" anchor="b"/>
          <a:lstStyle>
            <a:lvl1pPr defTabSz="584200">
              <a:defRPr sz="8000">
                <a:latin typeface="+mn-lt"/>
                <a:ea typeface="+mn-ea"/>
                <a:cs typeface="+mn-cs"/>
                <a:sym typeface="Helvetica Light"/>
              </a:defRPr>
            </a:lvl1pPr>
          </a:lstStyle>
          <a:p>
            <a:pPr lvl="0">
              <a:defRPr sz="1800"/>
            </a:pPr>
            <a:r>
              <a:rPr sz="8000"/>
              <a:t>Title Text</a:t>
            </a:r>
          </a:p>
        </p:txBody>
      </p:sp>
      <p:sp>
        <p:nvSpPr>
          <p:cNvPr id="7" name="Shape 7"/>
          <p:cNvSpPr/>
          <p:nvPr>
            <p:ph type="body" idx="1"/>
          </p:nvPr>
        </p:nvSpPr>
        <p:spPr>
          <a:xfrm>
            <a:off x="1270000" y="5029200"/>
            <a:ext cx="10464800" cy="1130300"/>
          </a:xfrm>
          <a:prstGeom prst="rect">
            <a:avLst/>
          </a:prstGeom>
        </p:spPr>
        <p:txBody>
          <a:bodyPr lIns="0" tIns="0" rIns="0" bIns="0"/>
          <a:lstStyle>
            <a:lvl1pPr marL="0" indent="0" algn="ctr" defTabSz="584200">
              <a:spcBef>
                <a:spcPts val="0"/>
              </a:spcBef>
              <a:buSzTx/>
              <a:buFontTx/>
              <a:buNone/>
              <a:defRPr sz="3200">
                <a:latin typeface="+mn-lt"/>
                <a:ea typeface="+mn-ea"/>
                <a:cs typeface="+mn-cs"/>
                <a:sym typeface="Helvetica Light"/>
              </a:defRPr>
            </a:lvl1pPr>
            <a:lvl2pPr marL="0" indent="228600" algn="ctr" defTabSz="584200">
              <a:spcBef>
                <a:spcPts val="0"/>
              </a:spcBef>
              <a:buSzTx/>
              <a:buFontTx/>
              <a:buNone/>
              <a:defRPr sz="3200">
                <a:latin typeface="+mn-lt"/>
                <a:ea typeface="+mn-ea"/>
                <a:cs typeface="+mn-cs"/>
                <a:sym typeface="Helvetica Light"/>
              </a:defRPr>
            </a:lvl2pPr>
            <a:lvl3pPr marL="0" indent="457200" algn="ctr" defTabSz="584200">
              <a:spcBef>
                <a:spcPts val="0"/>
              </a:spcBef>
              <a:buSzTx/>
              <a:buFontTx/>
              <a:buNone/>
              <a:defRPr sz="3200">
                <a:latin typeface="+mn-lt"/>
                <a:ea typeface="+mn-ea"/>
                <a:cs typeface="+mn-cs"/>
                <a:sym typeface="Helvetica Light"/>
              </a:defRPr>
            </a:lvl3pPr>
            <a:lvl4pPr marL="0" indent="685800" algn="ctr" defTabSz="584200">
              <a:spcBef>
                <a:spcPts val="0"/>
              </a:spcBef>
              <a:buSzTx/>
              <a:buFontTx/>
              <a:buNone/>
              <a:defRPr sz="3200">
                <a:latin typeface="+mn-lt"/>
                <a:ea typeface="+mn-ea"/>
                <a:cs typeface="+mn-cs"/>
                <a:sym typeface="Helvetica Light"/>
              </a:defRPr>
            </a:lvl4pPr>
            <a:lvl5pPr marL="0" indent="914400" algn="ctr" defTabSz="584200">
              <a:spcBef>
                <a:spcPts val="0"/>
              </a:spcBef>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Naslov in vsebina">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p>
            <a:pPr lvl="0">
              <a:defRPr sz="1800"/>
            </a:pPr>
            <a:r>
              <a:rPr sz="6200"/>
              <a:t>Title Text</a:t>
            </a:r>
          </a:p>
        </p:txBody>
      </p:sp>
      <p:sp>
        <p:nvSpPr>
          <p:cNvPr id="32" name="Shape 32"/>
          <p:cNvSpPr/>
          <p:nvPr>
            <p:ph type="body" idx="1"/>
          </p:nvPr>
        </p:nvSpPr>
        <p:spPr>
          <a:prstGeom prst="rect">
            <a:avLst/>
          </a:prstGeom>
        </p:spPr>
        <p:txBody>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Naslov in vsebina">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6200"/>
              <a:t>Title Text</a:t>
            </a:r>
          </a:p>
        </p:txBody>
      </p:sp>
      <p:sp>
        <p:nvSpPr>
          <p:cNvPr id="36" name="Shape 36"/>
          <p:cNvSpPr/>
          <p:nvPr>
            <p:ph type="body" idx="1"/>
          </p:nvPr>
        </p:nvSpPr>
        <p:spPr>
          <a:prstGeom prst="rect">
            <a:avLst/>
          </a:prstGeom>
        </p:spPr>
        <p:txBody>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1270000" y="6718300"/>
            <a:ext cx="10464800" cy="1422400"/>
          </a:xfrm>
          <a:prstGeom prst="rect">
            <a:avLst/>
          </a:prstGeom>
        </p:spPr>
        <p:txBody>
          <a:bodyPr lIns="0" tIns="0" rIns="0" bIns="0" anchor="b"/>
          <a:lstStyle>
            <a:lvl1pPr defTabSz="584200">
              <a:defRPr sz="8000">
                <a:latin typeface="+mn-lt"/>
                <a:ea typeface="+mn-ea"/>
                <a:cs typeface="+mn-cs"/>
                <a:sym typeface="Helvetica Light"/>
              </a:defRPr>
            </a:lvl1pPr>
          </a:lstStyle>
          <a:p>
            <a:pPr lvl="0">
              <a:defRPr sz="1800"/>
            </a:pPr>
            <a:r>
              <a:rPr sz="8000"/>
              <a:t>Title Text</a:t>
            </a:r>
          </a:p>
        </p:txBody>
      </p:sp>
      <p:sp>
        <p:nvSpPr>
          <p:cNvPr id="10" name="Shape 10"/>
          <p:cNvSpPr/>
          <p:nvPr>
            <p:ph type="body" idx="1"/>
          </p:nvPr>
        </p:nvSpPr>
        <p:spPr>
          <a:xfrm>
            <a:off x="1270000" y="8191500"/>
            <a:ext cx="10464800" cy="1130300"/>
          </a:xfrm>
          <a:prstGeom prst="rect">
            <a:avLst/>
          </a:prstGeom>
        </p:spPr>
        <p:txBody>
          <a:bodyPr lIns="0" tIns="0" rIns="0" bIns="0"/>
          <a:lstStyle>
            <a:lvl1pPr marL="0" indent="0" algn="ctr" defTabSz="584200">
              <a:spcBef>
                <a:spcPts val="0"/>
              </a:spcBef>
              <a:buSzTx/>
              <a:buFontTx/>
              <a:buNone/>
              <a:defRPr sz="3200">
                <a:latin typeface="+mn-lt"/>
                <a:ea typeface="+mn-ea"/>
                <a:cs typeface="+mn-cs"/>
                <a:sym typeface="Helvetica Light"/>
              </a:defRPr>
            </a:lvl1pPr>
            <a:lvl2pPr marL="0" indent="228600" algn="ctr" defTabSz="584200">
              <a:spcBef>
                <a:spcPts val="0"/>
              </a:spcBef>
              <a:buSzTx/>
              <a:buFontTx/>
              <a:buNone/>
              <a:defRPr sz="3200">
                <a:latin typeface="+mn-lt"/>
                <a:ea typeface="+mn-ea"/>
                <a:cs typeface="+mn-cs"/>
                <a:sym typeface="Helvetica Light"/>
              </a:defRPr>
            </a:lvl2pPr>
            <a:lvl3pPr marL="0" indent="457200" algn="ctr" defTabSz="584200">
              <a:spcBef>
                <a:spcPts val="0"/>
              </a:spcBef>
              <a:buSzTx/>
              <a:buFontTx/>
              <a:buNone/>
              <a:defRPr sz="3200">
                <a:latin typeface="+mn-lt"/>
                <a:ea typeface="+mn-ea"/>
                <a:cs typeface="+mn-cs"/>
                <a:sym typeface="Helvetica Light"/>
              </a:defRPr>
            </a:lvl3pPr>
            <a:lvl4pPr marL="0" indent="685800" algn="ctr" defTabSz="584200">
              <a:spcBef>
                <a:spcPts val="0"/>
              </a:spcBef>
              <a:buSzTx/>
              <a:buFontTx/>
              <a:buNone/>
              <a:defRPr sz="3200">
                <a:latin typeface="+mn-lt"/>
                <a:ea typeface="+mn-ea"/>
                <a:cs typeface="+mn-cs"/>
                <a:sym typeface="Helvetica Light"/>
              </a:defRPr>
            </a:lvl4pPr>
            <a:lvl5pPr marL="0" indent="914400" algn="ctr" defTabSz="584200">
              <a:spcBef>
                <a:spcPts val="0"/>
              </a:spcBef>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952500" y="635000"/>
            <a:ext cx="5334000" cy="3987800"/>
          </a:xfrm>
          <a:prstGeom prst="rect">
            <a:avLst/>
          </a:prstGeom>
        </p:spPr>
        <p:txBody>
          <a:bodyPr lIns="0" tIns="0" rIns="0" bIns="0" anchor="b"/>
          <a:lstStyle>
            <a:lvl1pPr defTabSz="584200">
              <a:defRPr sz="6000">
                <a:latin typeface="+mn-lt"/>
                <a:ea typeface="+mn-ea"/>
                <a:cs typeface="+mn-cs"/>
                <a:sym typeface="Helvetica Light"/>
              </a:defRPr>
            </a:lvl1pPr>
          </a:lstStyle>
          <a:p>
            <a:pPr lvl="0">
              <a:defRPr sz="1800"/>
            </a:pPr>
            <a:r>
              <a:rPr sz="6000"/>
              <a:t>Title Text</a:t>
            </a:r>
          </a:p>
        </p:txBody>
      </p:sp>
      <p:sp>
        <p:nvSpPr>
          <p:cNvPr id="15" name="Shape 15"/>
          <p:cNvSpPr/>
          <p:nvPr>
            <p:ph type="body" idx="1"/>
          </p:nvPr>
        </p:nvSpPr>
        <p:spPr>
          <a:xfrm>
            <a:off x="952500" y="4762500"/>
            <a:ext cx="5334000" cy="4102100"/>
          </a:xfrm>
          <a:prstGeom prst="rect">
            <a:avLst/>
          </a:prstGeom>
        </p:spPr>
        <p:txBody>
          <a:bodyPr lIns="0" tIns="0" rIns="0" bIns="0"/>
          <a:lstStyle>
            <a:lvl1pPr marL="0" indent="0" algn="ctr" defTabSz="584200">
              <a:spcBef>
                <a:spcPts val="0"/>
              </a:spcBef>
              <a:buSzTx/>
              <a:buFontTx/>
              <a:buNone/>
              <a:defRPr sz="3200">
                <a:latin typeface="+mn-lt"/>
                <a:ea typeface="+mn-ea"/>
                <a:cs typeface="+mn-cs"/>
                <a:sym typeface="Helvetica Light"/>
              </a:defRPr>
            </a:lvl1pPr>
            <a:lvl2pPr marL="0" indent="228600" algn="ctr" defTabSz="584200">
              <a:spcBef>
                <a:spcPts val="0"/>
              </a:spcBef>
              <a:buSzTx/>
              <a:buFontTx/>
              <a:buNone/>
              <a:defRPr sz="3200">
                <a:latin typeface="+mn-lt"/>
                <a:ea typeface="+mn-ea"/>
                <a:cs typeface="+mn-cs"/>
                <a:sym typeface="Helvetica Light"/>
              </a:defRPr>
            </a:lvl2pPr>
            <a:lvl3pPr marL="0" indent="457200" algn="ctr" defTabSz="584200">
              <a:spcBef>
                <a:spcPts val="0"/>
              </a:spcBef>
              <a:buSzTx/>
              <a:buFontTx/>
              <a:buNone/>
              <a:defRPr sz="3200">
                <a:latin typeface="+mn-lt"/>
                <a:ea typeface="+mn-ea"/>
                <a:cs typeface="+mn-cs"/>
                <a:sym typeface="Helvetica Light"/>
              </a:defRPr>
            </a:lvl3pPr>
            <a:lvl4pPr marL="0" indent="685800" algn="ctr" defTabSz="584200">
              <a:spcBef>
                <a:spcPts val="0"/>
              </a:spcBef>
              <a:buSzTx/>
              <a:buFontTx/>
              <a:buNone/>
              <a:defRPr sz="3200">
                <a:latin typeface="+mn-lt"/>
                <a:ea typeface="+mn-ea"/>
                <a:cs typeface="+mn-cs"/>
                <a:sym typeface="Helvetica Light"/>
              </a:defRPr>
            </a:lvl4pPr>
            <a:lvl5pPr marL="0" indent="914400" algn="ctr" defTabSz="584200">
              <a:spcBef>
                <a:spcPts val="0"/>
              </a:spcBef>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
        <p:nvSpPr>
          <p:cNvPr id="20" name="Shape 20"/>
          <p:cNvSpPr/>
          <p:nvPr>
            <p:ph type="body" idx="1"/>
          </p:nvPr>
        </p:nvSpPr>
        <p:spPr>
          <a:xfrm>
            <a:off x="952500" y="2603500"/>
            <a:ext cx="11099800" cy="6286500"/>
          </a:xfrm>
          <a:prstGeom prst="rect">
            <a:avLst/>
          </a:prstGeom>
        </p:spPr>
        <p:txBody>
          <a:bodyPr lIns="0" tIns="0" rIns="0" bIns="0" anchor="ctr"/>
          <a:lstStyle>
            <a:lvl1pPr marL="444500" indent="-444500" defTabSz="584200">
              <a:spcBef>
                <a:spcPts val="4200"/>
              </a:spcBef>
              <a:buSzPct val="75000"/>
              <a:buFontTx/>
              <a:defRPr sz="3600">
                <a:latin typeface="+mn-lt"/>
                <a:ea typeface="+mn-ea"/>
                <a:cs typeface="+mn-cs"/>
                <a:sym typeface="Helvetica Light"/>
              </a:defRPr>
            </a:lvl1pPr>
            <a:lvl2pPr marL="889000" indent="-444500" defTabSz="584200">
              <a:spcBef>
                <a:spcPts val="4200"/>
              </a:spcBef>
              <a:buSzPct val="75000"/>
              <a:buFontTx/>
              <a:buChar char="•"/>
              <a:defRPr sz="3600">
                <a:latin typeface="+mn-lt"/>
                <a:ea typeface="+mn-ea"/>
                <a:cs typeface="+mn-cs"/>
                <a:sym typeface="Helvetica Light"/>
              </a:defRPr>
            </a:lvl2pPr>
            <a:lvl3pPr indent="-444500" defTabSz="584200">
              <a:spcBef>
                <a:spcPts val="4200"/>
              </a:spcBef>
              <a:buSzPct val="75000"/>
              <a:buFontTx/>
              <a:defRPr sz="3600">
                <a:latin typeface="+mn-lt"/>
                <a:ea typeface="+mn-ea"/>
                <a:cs typeface="+mn-cs"/>
                <a:sym typeface="Helvetica Light"/>
              </a:defRPr>
            </a:lvl3pPr>
            <a:lvl4pPr marL="1778000" indent="-444500" defTabSz="584200">
              <a:spcBef>
                <a:spcPts val="4200"/>
              </a:spcBef>
              <a:buSzPct val="75000"/>
              <a:buFontTx/>
              <a:buChar char="•"/>
              <a:defRPr sz="3600">
                <a:latin typeface="+mn-lt"/>
                <a:ea typeface="+mn-ea"/>
                <a:cs typeface="+mn-cs"/>
                <a:sym typeface="Helvetica Light"/>
              </a:defRPr>
            </a:lvl4pPr>
            <a:lvl5pPr marL="2222500" indent="-444500" defTabSz="584200">
              <a:spcBef>
                <a:spcPts val="4200"/>
              </a:spcBef>
              <a:buSzPct val="75000"/>
              <a:buFontTx/>
              <a:buChar char="•"/>
              <a:defRPr sz="3600">
                <a:latin typeface="+mn-lt"/>
                <a:ea typeface="+mn-ea"/>
                <a:cs typeface="+mn-cs"/>
                <a:sym typeface="Helvetica Light"/>
              </a:defRP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
        <p:nvSpPr>
          <p:cNvPr id="23" name="Shape 23"/>
          <p:cNvSpPr/>
          <p:nvPr>
            <p:ph type="body" idx="1"/>
          </p:nvPr>
        </p:nvSpPr>
        <p:spPr>
          <a:xfrm>
            <a:off x="952500" y="2603500"/>
            <a:ext cx="5334000" cy="6286500"/>
          </a:xfrm>
          <a:prstGeom prst="rect">
            <a:avLst/>
          </a:prstGeom>
        </p:spPr>
        <p:txBody>
          <a:bodyPr lIns="0" tIns="0" rIns="0" bIns="0" anchor="ctr"/>
          <a:lstStyle>
            <a:lvl1pPr marL="342900" indent="-342900" defTabSz="584200">
              <a:spcBef>
                <a:spcPts val="3200"/>
              </a:spcBef>
              <a:buSzPct val="75000"/>
              <a:buFontTx/>
              <a:defRPr sz="2800">
                <a:latin typeface="+mn-lt"/>
                <a:ea typeface="+mn-ea"/>
                <a:cs typeface="+mn-cs"/>
                <a:sym typeface="Helvetica Light"/>
              </a:defRPr>
            </a:lvl1pPr>
            <a:lvl2pPr marL="685800" indent="-342900" defTabSz="584200">
              <a:spcBef>
                <a:spcPts val="3200"/>
              </a:spcBef>
              <a:buSzPct val="75000"/>
              <a:buFontTx/>
              <a:buChar char="•"/>
              <a:defRPr sz="2800">
                <a:latin typeface="+mn-lt"/>
                <a:ea typeface="+mn-ea"/>
                <a:cs typeface="+mn-cs"/>
                <a:sym typeface="Helvetica Light"/>
              </a:defRPr>
            </a:lvl2pPr>
            <a:lvl3pPr marL="1028700" indent="-342900" defTabSz="584200">
              <a:spcBef>
                <a:spcPts val="3200"/>
              </a:spcBef>
              <a:buSzPct val="75000"/>
              <a:buFontTx/>
              <a:defRPr sz="2800">
                <a:latin typeface="+mn-lt"/>
                <a:ea typeface="+mn-ea"/>
                <a:cs typeface="+mn-cs"/>
                <a:sym typeface="Helvetica Light"/>
              </a:defRPr>
            </a:lvl3pPr>
            <a:lvl4pPr marL="1371600" indent="-342900" defTabSz="584200">
              <a:spcBef>
                <a:spcPts val="3200"/>
              </a:spcBef>
              <a:buSzPct val="75000"/>
              <a:buFontTx/>
              <a:buChar char="•"/>
              <a:defRPr sz="2800">
                <a:latin typeface="+mn-lt"/>
                <a:ea typeface="+mn-ea"/>
                <a:cs typeface="+mn-cs"/>
                <a:sym typeface="Helvetica Light"/>
              </a:defRPr>
            </a:lvl4pPr>
            <a:lvl5pPr marL="1714500" indent="-342900" defTabSz="584200">
              <a:spcBef>
                <a:spcPts val="3200"/>
              </a:spcBef>
              <a:buSzPct val="75000"/>
              <a:buFontTx/>
              <a:buChar char="•"/>
              <a:defRPr sz="2800">
                <a:latin typeface="+mn-lt"/>
                <a:ea typeface="+mn-ea"/>
                <a:cs typeface="+mn-cs"/>
                <a:sym typeface="Helvetica Light"/>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lIns="0" tIns="0" rIns="0" bIns="0" anchor="ctr"/>
          <a:lstStyle>
            <a:lvl1pPr marL="444500" indent="-444500" defTabSz="584200">
              <a:spcBef>
                <a:spcPts val="4200"/>
              </a:spcBef>
              <a:buSzPct val="75000"/>
              <a:buFontTx/>
              <a:defRPr sz="3600">
                <a:latin typeface="+mn-lt"/>
                <a:ea typeface="+mn-ea"/>
                <a:cs typeface="+mn-cs"/>
                <a:sym typeface="Helvetica Light"/>
              </a:defRPr>
            </a:lvl1pPr>
            <a:lvl2pPr marL="889000" indent="-444500" defTabSz="584200">
              <a:spcBef>
                <a:spcPts val="4200"/>
              </a:spcBef>
              <a:buSzPct val="75000"/>
              <a:buFontTx/>
              <a:buChar char="•"/>
              <a:defRPr sz="3600">
                <a:latin typeface="+mn-lt"/>
                <a:ea typeface="+mn-ea"/>
                <a:cs typeface="+mn-cs"/>
                <a:sym typeface="Helvetica Light"/>
              </a:defRPr>
            </a:lvl2pPr>
            <a:lvl3pPr indent="-444500" defTabSz="584200">
              <a:spcBef>
                <a:spcPts val="4200"/>
              </a:spcBef>
              <a:buSzPct val="75000"/>
              <a:buFontTx/>
              <a:defRPr sz="3600">
                <a:latin typeface="+mn-lt"/>
                <a:ea typeface="+mn-ea"/>
                <a:cs typeface="+mn-cs"/>
                <a:sym typeface="Helvetica Light"/>
              </a:defRPr>
            </a:lvl3pPr>
            <a:lvl4pPr marL="1778000" indent="-444500" defTabSz="584200">
              <a:spcBef>
                <a:spcPts val="4200"/>
              </a:spcBef>
              <a:buSzPct val="75000"/>
              <a:buFontTx/>
              <a:buChar char="•"/>
              <a:defRPr sz="3600">
                <a:latin typeface="+mn-lt"/>
                <a:ea typeface="+mn-ea"/>
                <a:cs typeface="+mn-cs"/>
                <a:sym typeface="Helvetica Light"/>
              </a:defRPr>
            </a:lvl4pPr>
            <a:lvl5pPr marL="2222500" indent="-444500" defTabSz="584200">
              <a:spcBef>
                <a:spcPts val="4200"/>
              </a:spcBef>
              <a:buSzPct val="75000"/>
              <a:buFontTx/>
              <a:buChar char="•"/>
              <a:defRPr sz="3600">
                <a:latin typeface="+mn-lt"/>
                <a:ea typeface="+mn-ea"/>
                <a:cs typeface="+mn-cs"/>
                <a:sym typeface="Helvetica Light"/>
              </a:defRP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650239" y="130952"/>
            <a:ext cx="11704322" cy="214488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normAutofit fontScale="100000" lnSpcReduction="0"/>
          </a:bodyPr>
          <a:lstStyle/>
          <a:p>
            <a:pPr lvl="0">
              <a:defRPr sz="1800"/>
            </a:pPr>
            <a:r>
              <a:rPr sz="6200"/>
              <a:t>Title Text</a:t>
            </a:r>
          </a:p>
        </p:txBody>
      </p:sp>
      <p:sp>
        <p:nvSpPr>
          <p:cNvPr id="3" name="Shape 3"/>
          <p:cNvSpPr/>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4" name="Shape 4"/>
          <p:cNvSpPr/>
          <p:nvPr>
            <p:ph type="sldNum" sz="quarter" idx="2"/>
          </p:nvPr>
        </p:nvSpPr>
        <p:spPr>
          <a:xfrm>
            <a:off x="9320107" y="9114112"/>
            <a:ext cx="3034454" cy="371349"/>
          </a:xfrm>
          <a:prstGeom prst="rect">
            <a:avLst/>
          </a:prstGeom>
          <a:ln w="12700">
            <a:miter lim="400000"/>
          </a:ln>
        </p:spPr>
        <p:txBody>
          <a:bodyPr lIns="65023" tIns="65023" rIns="65023" bIns="65023" anchor="ctr">
            <a:spAutoFit/>
          </a:bodyPr>
          <a:lstStyle>
            <a:lvl1pPr algn="r" defTabSz="914400">
              <a:defRPr sz="1600">
                <a:solidFill>
                  <a:srgbClr val="888888"/>
                </a:solidFill>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advClick="1"/>
  <p:txStyles>
    <p:titleStyle>
      <a:lvl1pPr algn="ctr">
        <a:defRPr sz="6200">
          <a:latin typeface="Calibri"/>
          <a:ea typeface="Calibri"/>
          <a:cs typeface="Calibri"/>
          <a:sym typeface="Calibri"/>
        </a:defRPr>
      </a:lvl1pPr>
      <a:lvl2pPr algn="ctr">
        <a:defRPr sz="6200">
          <a:latin typeface="Calibri"/>
          <a:ea typeface="Calibri"/>
          <a:cs typeface="Calibri"/>
          <a:sym typeface="Calibri"/>
        </a:defRPr>
      </a:lvl2pPr>
      <a:lvl3pPr algn="ctr">
        <a:defRPr sz="6200">
          <a:latin typeface="Calibri"/>
          <a:ea typeface="Calibri"/>
          <a:cs typeface="Calibri"/>
          <a:sym typeface="Calibri"/>
        </a:defRPr>
      </a:lvl3pPr>
      <a:lvl4pPr algn="ctr">
        <a:defRPr sz="6200">
          <a:latin typeface="Calibri"/>
          <a:ea typeface="Calibri"/>
          <a:cs typeface="Calibri"/>
          <a:sym typeface="Calibri"/>
        </a:defRPr>
      </a:lvl4pPr>
      <a:lvl5pPr algn="ctr">
        <a:defRPr sz="6200">
          <a:latin typeface="Calibri"/>
          <a:ea typeface="Calibri"/>
          <a:cs typeface="Calibri"/>
          <a:sym typeface="Calibri"/>
        </a:defRPr>
      </a:lvl5pPr>
      <a:lvl6pPr algn="ctr">
        <a:defRPr sz="6200">
          <a:latin typeface="Calibri"/>
          <a:ea typeface="Calibri"/>
          <a:cs typeface="Calibri"/>
          <a:sym typeface="Calibri"/>
        </a:defRPr>
      </a:lvl6pPr>
      <a:lvl7pPr algn="ctr">
        <a:defRPr sz="6200">
          <a:latin typeface="Calibri"/>
          <a:ea typeface="Calibri"/>
          <a:cs typeface="Calibri"/>
          <a:sym typeface="Calibri"/>
        </a:defRPr>
      </a:lvl7pPr>
      <a:lvl8pPr algn="ctr">
        <a:defRPr sz="6200">
          <a:latin typeface="Calibri"/>
          <a:ea typeface="Calibri"/>
          <a:cs typeface="Calibri"/>
          <a:sym typeface="Calibri"/>
        </a:defRPr>
      </a:lvl8pPr>
      <a:lvl9pPr algn="ctr">
        <a:defRPr sz="6200">
          <a:latin typeface="Calibri"/>
          <a:ea typeface="Calibri"/>
          <a:cs typeface="Calibri"/>
          <a:sym typeface="Calibri"/>
        </a:defRPr>
      </a:lvl9pPr>
    </p:titleStyle>
    <p:bodyStyle>
      <a:lvl1pPr marL="471487" indent="-471487">
        <a:spcBef>
          <a:spcPts val="700"/>
        </a:spcBef>
        <a:buSzPct val="100000"/>
        <a:buFont typeface="Arial"/>
        <a:buChar char="•"/>
        <a:defRPr sz="4400">
          <a:latin typeface="Calibri"/>
          <a:ea typeface="Calibri"/>
          <a:cs typeface="Calibri"/>
          <a:sym typeface="Calibri"/>
        </a:defRPr>
      </a:lvl1pPr>
      <a:lvl2pPr marL="906235" indent="-449035">
        <a:spcBef>
          <a:spcPts val="700"/>
        </a:spcBef>
        <a:buSzPct val="100000"/>
        <a:buFont typeface="Arial"/>
        <a:buChar char="–"/>
        <a:defRPr sz="4400">
          <a:latin typeface="Calibri"/>
          <a:ea typeface="Calibri"/>
          <a:cs typeface="Calibri"/>
          <a:sym typeface="Calibri"/>
        </a:defRPr>
      </a:lvl2pPr>
      <a:lvl3pPr marL="1333500" indent="-419100">
        <a:spcBef>
          <a:spcPts val="700"/>
        </a:spcBef>
        <a:buSzPct val="100000"/>
        <a:buFont typeface="Arial"/>
        <a:buChar char="•"/>
        <a:defRPr sz="4400">
          <a:latin typeface="Calibri"/>
          <a:ea typeface="Calibri"/>
          <a:cs typeface="Calibri"/>
          <a:sym typeface="Calibri"/>
        </a:defRPr>
      </a:lvl3pPr>
      <a:lvl4pPr marL="1874520" indent="-502920">
        <a:spcBef>
          <a:spcPts val="700"/>
        </a:spcBef>
        <a:buSzPct val="100000"/>
        <a:buFont typeface="Arial"/>
        <a:buChar char="–"/>
        <a:defRPr sz="4400">
          <a:latin typeface="Calibri"/>
          <a:ea typeface="Calibri"/>
          <a:cs typeface="Calibri"/>
          <a:sym typeface="Calibri"/>
        </a:defRPr>
      </a:lvl4pPr>
      <a:lvl5pPr marL="2331720" indent="-502920">
        <a:spcBef>
          <a:spcPts val="700"/>
        </a:spcBef>
        <a:buSzPct val="100000"/>
        <a:buFont typeface="Arial"/>
        <a:buChar char="»"/>
        <a:defRPr sz="4400">
          <a:latin typeface="Calibri"/>
          <a:ea typeface="Calibri"/>
          <a:cs typeface="Calibri"/>
          <a:sym typeface="Calibri"/>
        </a:defRPr>
      </a:lvl5pPr>
      <a:lvl6pPr marL="2788920" indent="-502920">
        <a:spcBef>
          <a:spcPts val="700"/>
        </a:spcBef>
        <a:buSzPct val="100000"/>
        <a:buFont typeface="Arial"/>
        <a:buChar char="•"/>
        <a:defRPr sz="4400">
          <a:latin typeface="Calibri"/>
          <a:ea typeface="Calibri"/>
          <a:cs typeface="Calibri"/>
          <a:sym typeface="Calibri"/>
        </a:defRPr>
      </a:lvl6pPr>
      <a:lvl7pPr marL="3246120" indent="-502920">
        <a:spcBef>
          <a:spcPts val="700"/>
        </a:spcBef>
        <a:buSzPct val="100000"/>
        <a:buFont typeface="Arial"/>
        <a:buChar char="•"/>
        <a:defRPr sz="4400">
          <a:latin typeface="Calibri"/>
          <a:ea typeface="Calibri"/>
          <a:cs typeface="Calibri"/>
          <a:sym typeface="Calibri"/>
        </a:defRPr>
      </a:lvl7pPr>
      <a:lvl8pPr marL="3703320" indent="-502920">
        <a:spcBef>
          <a:spcPts val="700"/>
        </a:spcBef>
        <a:buSzPct val="100000"/>
        <a:buFont typeface="Arial"/>
        <a:buChar char="•"/>
        <a:defRPr sz="4400">
          <a:latin typeface="Calibri"/>
          <a:ea typeface="Calibri"/>
          <a:cs typeface="Calibri"/>
          <a:sym typeface="Calibri"/>
        </a:defRPr>
      </a:lvl8pPr>
      <a:lvl9pPr marL="4160520" indent="-502920">
        <a:spcBef>
          <a:spcPts val="700"/>
        </a:spcBef>
        <a:buSzPct val="100000"/>
        <a:buFont typeface="Arial"/>
        <a:buChar char="•"/>
        <a:defRPr sz="4400">
          <a:latin typeface="Calibri"/>
          <a:ea typeface="Calibri"/>
          <a:cs typeface="Calibri"/>
          <a:sym typeface="Calibri"/>
        </a:defRPr>
      </a:lvl9pPr>
    </p:bodyStyle>
    <p:otherStyle>
      <a:lvl1pPr algn="r">
        <a:defRPr sz="1600">
          <a:solidFill>
            <a:schemeClr val="tx1"/>
          </a:solidFill>
          <a:latin typeface="+mn-lt"/>
          <a:ea typeface="+mn-ea"/>
          <a:cs typeface="+mn-cs"/>
          <a:sym typeface="Calibri"/>
        </a:defRPr>
      </a:lvl1pPr>
      <a:lvl2pPr indent="457200" algn="r">
        <a:defRPr sz="1600">
          <a:solidFill>
            <a:schemeClr val="tx1"/>
          </a:solidFill>
          <a:latin typeface="+mn-lt"/>
          <a:ea typeface="+mn-ea"/>
          <a:cs typeface="+mn-cs"/>
          <a:sym typeface="Calibri"/>
        </a:defRPr>
      </a:lvl2pPr>
      <a:lvl3pPr indent="914400" algn="r">
        <a:defRPr sz="1600">
          <a:solidFill>
            <a:schemeClr val="tx1"/>
          </a:solidFill>
          <a:latin typeface="+mn-lt"/>
          <a:ea typeface="+mn-ea"/>
          <a:cs typeface="+mn-cs"/>
          <a:sym typeface="Calibri"/>
        </a:defRPr>
      </a:lvl3pPr>
      <a:lvl4pPr indent="1371600" algn="r">
        <a:defRPr sz="1600">
          <a:solidFill>
            <a:schemeClr val="tx1"/>
          </a:solidFill>
          <a:latin typeface="+mn-lt"/>
          <a:ea typeface="+mn-ea"/>
          <a:cs typeface="+mn-cs"/>
          <a:sym typeface="Calibri"/>
        </a:defRPr>
      </a:lvl4pPr>
      <a:lvl5pPr indent="1828800" algn="r">
        <a:defRPr sz="1600">
          <a:solidFill>
            <a:schemeClr val="tx1"/>
          </a:solidFill>
          <a:latin typeface="+mn-lt"/>
          <a:ea typeface="+mn-ea"/>
          <a:cs typeface="+mn-cs"/>
          <a:sym typeface="Calibri"/>
        </a:defRPr>
      </a:lvl5pPr>
      <a:lvl6pPr indent="2286000" algn="r">
        <a:defRPr sz="1600">
          <a:solidFill>
            <a:schemeClr val="tx1"/>
          </a:solidFill>
          <a:latin typeface="+mn-lt"/>
          <a:ea typeface="+mn-ea"/>
          <a:cs typeface="+mn-cs"/>
          <a:sym typeface="Calibri"/>
        </a:defRPr>
      </a:lvl6pPr>
      <a:lvl7pPr indent="2743200" algn="r">
        <a:defRPr sz="1600">
          <a:solidFill>
            <a:schemeClr val="tx1"/>
          </a:solidFill>
          <a:latin typeface="+mn-lt"/>
          <a:ea typeface="+mn-ea"/>
          <a:cs typeface="+mn-cs"/>
          <a:sym typeface="Calibri"/>
        </a:defRPr>
      </a:lvl7pPr>
      <a:lvl8pPr indent="3200400" algn="r">
        <a:defRPr sz="1600">
          <a:solidFill>
            <a:schemeClr val="tx1"/>
          </a:solidFill>
          <a:latin typeface="+mn-lt"/>
          <a:ea typeface="+mn-ea"/>
          <a:cs typeface="+mn-cs"/>
          <a:sym typeface="Calibri"/>
        </a:defRPr>
      </a:lvl8pPr>
      <a:lvl9pPr indent="3657600" algn="r">
        <a:defRPr sz="16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eater.com/2014/3/3/6270739/grubhub-charges-restaurants-an-average-13-5-commission-per-order"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pizza.com/fun-facts" TargetMode="External"/><Relationship Id="rId3" Type="http://schemas.openxmlformats.org/officeDocument/2006/relationships/hyperlink" Target="http://www.statista.com/statistics/244616/number-of-qsr-fsr-chain-independent-restaurants-in-the-us/" TargetMode="External"/><Relationship Id="rId4" Type="http://schemas.openxmlformats.org/officeDocument/2006/relationships/hyperlink" Target="http://www.quora.com/How-many-restaurants-in-U-S-offer-home-delivery"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hyperlink" Target="http://www.pd4pic.com/man-person-boy-cartoon-mouth-male-figure-avatar.html" TargetMode="External"/><Relationship Id="rId8"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pPr>
            <a:r>
              <a:rPr sz="8000"/>
              <a:t>FoodiePal</a:t>
            </a:r>
          </a:p>
        </p:txBody>
      </p:sp>
      <p:sp>
        <p:nvSpPr>
          <p:cNvPr id="42" name="Shape 42"/>
          <p:cNvSpPr/>
          <p:nvPr>
            <p:ph type="body" idx="1"/>
          </p:nvPr>
        </p:nvSpPr>
        <p:spPr>
          <a:prstGeom prst="rect">
            <a:avLst/>
          </a:prstGeom>
        </p:spPr>
        <p:txBody>
          <a:bodyPr/>
          <a:lstStyle/>
          <a:p>
            <a:pPr lvl="0">
              <a:defRPr sz="1800"/>
            </a:pPr>
            <a:r>
              <a:rPr sz="3200"/>
              <a:t>surge pricing</a:t>
            </a:r>
          </a:p>
        </p:txBody>
      </p:sp>
      <p:pic>
        <p:nvPicPr>
          <p:cNvPr id="43" name="FullSizeRender.jpg"/>
          <p:cNvPicPr/>
          <p:nvPr/>
        </p:nvPicPr>
        <p:blipFill>
          <a:blip r:embed="rId2">
            <a:extLst/>
          </a:blip>
          <a:stretch>
            <a:fillRect/>
          </a:stretch>
        </p:blipFill>
        <p:spPr>
          <a:xfrm>
            <a:off x="5412832" y="6248400"/>
            <a:ext cx="2179136" cy="1495963"/>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lvl="0">
              <a:defRPr sz="1800"/>
            </a:pPr>
            <a:r>
              <a:rPr sz="8000"/>
              <a:t>Competition</a:t>
            </a:r>
          </a:p>
        </p:txBody>
      </p:sp>
      <p:sp>
        <p:nvSpPr>
          <p:cNvPr id="92" name="Shape 92"/>
          <p:cNvSpPr/>
          <p:nvPr>
            <p:ph type="body" idx="1"/>
          </p:nvPr>
        </p:nvSpPr>
        <p:spPr>
          <a:xfrm>
            <a:off x="952500" y="2609850"/>
            <a:ext cx="11099800" cy="6286500"/>
          </a:xfrm>
          <a:prstGeom prst="rect">
            <a:avLst/>
          </a:prstGeom>
        </p:spPr>
        <p:txBody>
          <a:bodyPr/>
          <a:lstStyle/>
          <a:p>
            <a:pPr lvl="0">
              <a:defRPr sz="1800"/>
            </a:pPr>
            <a:r>
              <a:rPr sz="3600"/>
              <a:t>GrubHub</a:t>
            </a:r>
            <a:endParaRPr sz="3600"/>
          </a:p>
          <a:p>
            <a:pPr lvl="0">
              <a:defRPr sz="1800"/>
            </a:pPr>
            <a:r>
              <a:rPr sz="3600"/>
              <a:t>Seamless</a:t>
            </a:r>
            <a:endParaRPr sz="3600"/>
          </a:p>
          <a:p>
            <a:pPr lvl="0">
              <a:defRPr sz="1800"/>
            </a:pPr>
            <a:r>
              <a:rPr sz="3600"/>
              <a:t>MenuDrive</a:t>
            </a:r>
          </a:p>
        </p:txBody>
      </p:sp>
      <p:pic>
        <p:nvPicPr>
          <p:cNvPr id="93" name="pasted-image.png"/>
          <p:cNvPicPr/>
          <p:nvPr/>
        </p:nvPicPr>
        <p:blipFill>
          <a:blip r:embed="rId2">
            <a:extLst/>
          </a:blip>
          <a:stretch>
            <a:fillRect/>
          </a:stretch>
        </p:blipFill>
        <p:spPr>
          <a:xfrm>
            <a:off x="7421226" y="3437052"/>
            <a:ext cx="3810001" cy="3073401"/>
          </a:xfrm>
          <a:prstGeom prst="rect">
            <a:avLst/>
          </a:prstGeom>
          <a:ln w="12700">
            <a:miter lim="400000"/>
          </a:ln>
        </p:spPr>
      </p:pic>
      <p:pic>
        <p:nvPicPr>
          <p:cNvPr id="94" name="pasted-image.png"/>
          <p:cNvPicPr/>
          <p:nvPr/>
        </p:nvPicPr>
        <p:blipFill>
          <a:blip r:embed="rId3">
            <a:extLst/>
          </a:blip>
          <a:stretch>
            <a:fillRect/>
          </a:stretch>
        </p:blipFill>
        <p:spPr>
          <a:xfrm>
            <a:off x="7325976" y="7242702"/>
            <a:ext cx="4000501" cy="901701"/>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pPr>
            <a:r>
              <a:rPr sz="8000"/>
              <a:t>Monetization</a:t>
            </a:r>
          </a:p>
        </p:txBody>
      </p:sp>
      <p:sp>
        <p:nvSpPr>
          <p:cNvPr id="97" name="Shape 97"/>
          <p:cNvSpPr/>
          <p:nvPr>
            <p:ph type="body" idx="1"/>
          </p:nvPr>
        </p:nvSpPr>
        <p:spPr>
          <a:prstGeom prst="rect">
            <a:avLst/>
          </a:prstGeom>
        </p:spPr>
        <p:txBody>
          <a:bodyPr/>
          <a:lstStyle/>
          <a:p>
            <a:pPr lvl="0">
              <a:defRPr sz="1800"/>
            </a:pPr>
            <a:r>
              <a:rPr sz="3600"/>
              <a:t>5% of every transaction's regular price</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pPr lvl="0">
              <a:defRPr sz="1800"/>
            </a:pPr>
            <a:r>
              <a:rPr sz="8000"/>
              <a:t>Team</a:t>
            </a:r>
          </a:p>
        </p:txBody>
      </p:sp>
      <p:sp>
        <p:nvSpPr>
          <p:cNvPr id="100" name="Shape 100"/>
          <p:cNvSpPr/>
          <p:nvPr>
            <p:ph type="body" idx="1"/>
          </p:nvPr>
        </p:nvSpPr>
        <p:spPr>
          <a:prstGeom prst="rect">
            <a:avLst/>
          </a:prstGeom>
        </p:spPr>
        <p:txBody>
          <a:bodyPr/>
          <a:lstStyle/>
          <a:p>
            <a:pPr lvl="0">
              <a:defRPr sz="1800"/>
            </a:pPr>
            <a:r>
              <a:rPr sz="3600"/>
              <a:t>Aleksander Tomič - CEO</a:t>
            </a:r>
            <a:endParaRPr sz="3600"/>
          </a:p>
          <a:p>
            <a:pPr lvl="0">
              <a:defRPr sz="1800"/>
            </a:pPr>
            <a:r>
              <a:rPr sz="3600"/>
              <a:t>Žiga Černigoj - CTO</a:t>
            </a:r>
            <a:endParaRPr sz="3600"/>
          </a:p>
          <a:p>
            <a:pPr lvl="0">
              <a:defRPr sz="1800"/>
            </a:pPr>
            <a:r>
              <a:rPr sz="3600"/>
              <a:t>Matic Tkalec - CMO</a:t>
            </a:r>
            <a:endParaRPr sz="3600"/>
          </a:p>
          <a:p>
            <a:pPr lvl="0">
              <a:defRPr sz="1800"/>
            </a:pPr>
            <a:r>
              <a:rPr sz="3600"/>
              <a:t>? - Design</a:t>
            </a:r>
          </a:p>
        </p:txBody>
      </p:sp>
      <p:pic>
        <p:nvPicPr>
          <p:cNvPr id="101" name="pasted-image.tif"/>
          <p:cNvPicPr/>
          <p:nvPr/>
        </p:nvPicPr>
        <p:blipFill>
          <a:blip r:embed="rId2">
            <a:extLst/>
          </a:blip>
          <a:stretch>
            <a:fillRect/>
          </a:stretch>
        </p:blipFill>
        <p:spPr>
          <a:xfrm>
            <a:off x="8511052" y="3902504"/>
            <a:ext cx="3688491" cy="3688492"/>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prstGeom prst="rect">
            <a:avLst/>
          </a:prstGeom>
        </p:spPr>
        <p:txBody>
          <a:bodyPr/>
          <a:lstStyle/>
          <a:p>
            <a:pPr lvl="0">
              <a:defRPr sz="1800"/>
            </a:pPr>
            <a:r>
              <a:rPr sz="8000"/>
              <a:t>We need</a:t>
            </a:r>
          </a:p>
        </p:txBody>
      </p:sp>
      <p:sp>
        <p:nvSpPr>
          <p:cNvPr id="104" name="Shape 104"/>
          <p:cNvSpPr/>
          <p:nvPr>
            <p:ph type="body" idx="1"/>
          </p:nvPr>
        </p:nvSpPr>
        <p:spPr>
          <a:prstGeom prst="rect">
            <a:avLst/>
          </a:prstGeom>
        </p:spPr>
        <p:txBody>
          <a:bodyPr/>
          <a:lstStyle/>
          <a:p>
            <a:pPr lvl="0">
              <a:defRPr sz="1800"/>
            </a:pPr>
            <a:r>
              <a:rPr sz="3600"/>
              <a:t>Time for developement</a:t>
            </a:r>
            <a:endParaRPr sz="3600"/>
          </a:p>
          <a:p>
            <a:pPr lvl="0">
              <a:defRPr sz="1800"/>
            </a:pPr>
            <a:r>
              <a:rPr sz="3600"/>
              <a:t>Money for developement</a:t>
            </a:r>
            <a:endParaRPr sz="3600"/>
          </a:p>
          <a:p>
            <a:pPr lvl="0">
              <a:defRPr sz="1800"/>
            </a:pPr>
            <a:r>
              <a:rPr sz="3600"/>
              <a:t>Money for marketing</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prstGeom prst="rect">
            <a:avLst/>
          </a:prstGeom>
        </p:spPr>
        <p:txBody>
          <a:bodyPr/>
          <a:lstStyle/>
          <a:p>
            <a:pPr lvl="0">
              <a:defRPr sz="1800"/>
            </a:pPr>
            <a:r>
              <a:rPr sz="8000"/>
              <a:t>Thank you!</a:t>
            </a:r>
            <a:endParaRPr sz="8000"/>
          </a:p>
          <a:p>
            <a:pPr lvl="0">
              <a:defRPr sz="1800"/>
            </a:pPr>
            <a:endParaRPr sz="8000"/>
          </a:p>
          <a:p>
            <a:pPr lvl="0">
              <a:defRPr sz="1800"/>
            </a:pPr>
            <a:r>
              <a:rPr sz="3400"/>
              <a:t>foodiepal.startup@gmail.com</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p>
            <a:pPr lvl="0">
              <a:defRPr sz="1800"/>
            </a:pPr>
            <a:r>
              <a:rPr sz="8000"/>
              <a:t>Appendices</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body" idx="1"/>
          </p:nvPr>
        </p:nvSpPr>
        <p:spPr>
          <a:xfrm>
            <a:off x="691921" y="2415751"/>
            <a:ext cx="11620958" cy="6674698"/>
          </a:xfrm>
          <a:prstGeom prst="rect">
            <a:avLst/>
          </a:prstGeom>
        </p:spPr>
        <p:txBody>
          <a:bodyPr/>
          <a:lstStyle/>
          <a:p>
            <a:pPr lvl="0" marL="257809" indent="-257809" defTabSz="338835">
              <a:spcBef>
                <a:spcPts val="2400"/>
              </a:spcBef>
              <a:defRPr sz="1800"/>
            </a:pPr>
            <a:r>
              <a:rPr sz="2667">
                <a:latin typeface="Helvetica"/>
                <a:ea typeface="Helvetica"/>
                <a:cs typeface="Helvetica"/>
                <a:sym typeface="Helvetica"/>
              </a:rPr>
              <a:t>Monetization:</a:t>
            </a:r>
            <a:endParaRPr sz="2667">
              <a:latin typeface="Helvetica"/>
              <a:ea typeface="Helvetica"/>
              <a:cs typeface="Helvetica"/>
              <a:sym typeface="Helvetica"/>
            </a:endParaRPr>
          </a:p>
          <a:p>
            <a:pPr lvl="1" marL="515619" indent="-257809" defTabSz="338835">
              <a:spcBef>
                <a:spcPts val="2400"/>
              </a:spcBef>
              <a:defRPr sz="1800"/>
            </a:pPr>
            <a:r>
              <a:rPr sz="2088">
                <a:latin typeface="Helvetica"/>
                <a:ea typeface="Helvetica"/>
                <a:cs typeface="Helvetica"/>
                <a:sym typeface="Helvetica"/>
              </a:rPr>
              <a:t>5% of every transaction's regular price. If surge pricing was used while ordering, we subtract the price of fast delivery(surge + delivery price) and take 5% from the </a:t>
            </a:r>
            <a:r>
              <a:rPr b="1" sz="2088">
                <a:latin typeface="Helvetica"/>
                <a:ea typeface="Helvetica"/>
                <a:cs typeface="Helvetica"/>
                <a:sym typeface="Helvetica"/>
              </a:rPr>
              <a:t>regular</a:t>
            </a:r>
            <a:r>
              <a:rPr sz="2088">
                <a:latin typeface="Helvetica"/>
                <a:ea typeface="Helvetica"/>
                <a:cs typeface="Helvetica"/>
                <a:sym typeface="Helvetica"/>
              </a:rPr>
              <a:t> price. </a:t>
            </a:r>
            <a:endParaRPr sz="2088">
              <a:latin typeface="Helvetica"/>
              <a:ea typeface="Helvetica"/>
              <a:cs typeface="Helvetica"/>
              <a:sym typeface="Helvetica"/>
            </a:endParaRPr>
          </a:p>
          <a:p>
            <a:pPr lvl="1" marL="515619" indent="-257809" defTabSz="338835">
              <a:spcBef>
                <a:spcPts val="1100"/>
              </a:spcBef>
              <a:defRPr sz="1800"/>
            </a:pPr>
            <a:r>
              <a:rPr sz="2088">
                <a:latin typeface="Helvetica"/>
                <a:ea typeface="Helvetica"/>
                <a:cs typeface="Helvetica"/>
                <a:sym typeface="Helvetica"/>
              </a:rPr>
              <a:t>We decided on this because:</a:t>
            </a:r>
            <a:endParaRPr sz="2088">
              <a:latin typeface="Helvetica"/>
              <a:ea typeface="Helvetica"/>
              <a:cs typeface="Helvetica"/>
              <a:sym typeface="Helvetica"/>
            </a:endParaRPr>
          </a:p>
          <a:p>
            <a:pPr lvl="2" marL="773429" indent="-257809" defTabSz="338835">
              <a:spcBef>
                <a:spcPts val="1100"/>
              </a:spcBef>
              <a:defRPr sz="1800"/>
            </a:pPr>
            <a:r>
              <a:rPr sz="2088">
                <a:latin typeface="Helvetica"/>
                <a:ea typeface="Helvetica"/>
                <a:cs typeface="Helvetica"/>
                <a:sym typeface="Helvetica"/>
              </a:rPr>
              <a:t> it can bring a lot of money</a:t>
            </a:r>
            <a:endParaRPr sz="2088">
              <a:latin typeface="Helvetica"/>
              <a:ea typeface="Helvetica"/>
              <a:cs typeface="Helvetica"/>
              <a:sym typeface="Helvetica"/>
            </a:endParaRPr>
          </a:p>
          <a:p>
            <a:pPr lvl="2" marL="773429" indent="-257809" defTabSz="338835">
              <a:spcBef>
                <a:spcPts val="1100"/>
              </a:spcBef>
              <a:defRPr sz="1800"/>
            </a:pPr>
            <a:r>
              <a:rPr sz="2088">
                <a:latin typeface="Helvetica"/>
                <a:ea typeface="Helvetica"/>
                <a:cs typeface="Helvetica"/>
                <a:sym typeface="Helvetica"/>
              </a:rPr>
              <a:t>the percentage can be increased or decreased, based on the restaurant's income</a:t>
            </a:r>
            <a:endParaRPr sz="2088">
              <a:latin typeface="Helvetica"/>
              <a:ea typeface="Helvetica"/>
              <a:cs typeface="Helvetica"/>
              <a:sym typeface="Helvetica"/>
            </a:endParaRPr>
          </a:p>
          <a:p>
            <a:pPr lvl="2" marL="773429" indent="-257809" defTabSz="338835">
              <a:spcBef>
                <a:spcPts val="1100"/>
              </a:spcBef>
              <a:defRPr sz="1800"/>
            </a:pPr>
            <a:r>
              <a:rPr sz="2088">
                <a:latin typeface="Helvetica"/>
                <a:ea typeface="Helvetica"/>
                <a:cs typeface="Helvetica"/>
                <a:sym typeface="Helvetica"/>
              </a:rPr>
              <a:t>the surge pricing income to the restaurant is usually bigger than our 5% fee, their revenue increases</a:t>
            </a:r>
            <a:endParaRPr sz="2088">
              <a:latin typeface="Helvetica"/>
              <a:ea typeface="Helvetica"/>
              <a:cs typeface="Helvetica"/>
              <a:sym typeface="Helvetica"/>
            </a:endParaRPr>
          </a:p>
          <a:p>
            <a:pPr lvl="0" marL="257809" indent="-257809" defTabSz="338835">
              <a:spcBef>
                <a:spcPts val="2400"/>
              </a:spcBef>
              <a:defRPr sz="1800"/>
            </a:pPr>
            <a:r>
              <a:rPr sz="2667">
                <a:latin typeface="Helvetica"/>
                <a:ea typeface="Helvetica"/>
                <a:cs typeface="Helvetica"/>
                <a:sym typeface="Helvetica"/>
              </a:rPr>
              <a:t>Competition:</a:t>
            </a:r>
            <a:endParaRPr sz="2667">
              <a:latin typeface="Helvetica"/>
              <a:ea typeface="Helvetica"/>
              <a:cs typeface="Helvetica"/>
              <a:sym typeface="Helvetica"/>
            </a:endParaRPr>
          </a:p>
          <a:p>
            <a:pPr lvl="1" marL="515619" indent="-257809" defTabSz="338835">
              <a:spcBef>
                <a:spcPts val="2400"/>
              </a:spcBef>
              <a:defRPr sz="1800"/>
            </a:pPr>
            <a:r>
              <a:rPr sz="2088">
                <a:latin typeface="Helvetica"/>
                <a:ea typeface="Helvetica"/>
                <a:cs typeface="Helvetica"/>
                <a:sym typeface="Helvetica"/>
              </a:rPr>
              <a:t>GrubHub and Seamless take 13,5% of every order price on average. That is a lot compared to our 5% fee, and with us, the restaurant has an option of earning more with the surge pricing.</a:t>
            </a:r>
            <a:endParaRPr sz="2088">
              <a:latin typeface="Helvetica"/>
              <a:ea typeface="Helvetica"/>
              <a:cs typeface="Helvetica"/>
              <a:sym typeface="Helvetica"/>
            </a:endParaRPr>
          </a:p>
          <a:p>
            <a:pPr lvl="0" marL="257809" indent="-257809" defTabSz="338835">
              <a:spcBef>
                <a:spcPts val="2400"/>
              </a:spcBef>
              <a:defRPr sz="1800"/>
            </a:pPr>
            <a:r>
              <a:rPr sz="2088" u="sng">
                <a:hlinkClick r:id="rId2" invalidUrl="" action="" tgtFrame="" tooltip="" history="1" highlightClick="0" endSnd="0"/>
              </a:rPr>
              <a:t>http://www.eater.com/2014/3/3/6270739/grubhub-charges-restaurants-an-average-13-5-commission-per-order</a:t>
            </a:r>
          </a:p>
        </p:txBody>
      </p:sp>
      <p:sp>
        <p:nvSpPr>
          <p:cNvPr id="111" name="Shape 111"/>
          <p:cNvSpPr/>
          <p:nvPr/>
        </p:nvSpPr>
        <p:spPr>
          <a:xfrm>
            <a:off x="1420113" y="801667"/>
            <a:ext cx="10164573"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lvl="0">
              <a:defRPr sz="1800"/>
            </a:pPr>
            <a:r>
              <a:rPr sz="8000"/>
              <a:t>Monetization overview</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body" idx="1"/>
          </p:nvPr>
        </p:nvSpPr>
        <p:spPr>
          <a:xfrm>
            <a:off x="1120246" y="3137839"/>
            <a:ext cx="11276166" cy="5757258"/>
          </a:xfrm>
          <a:prstGeom prst="rect">
            <a:avLst/>
          </a:prstGeom>
        </p:spPr>
        <p:txBody>
          <a:bodyPr/>
          <a:lstStyle/>
          <a:p>
            <a:pPr lvl="0" algn="l" defTabSz="256031">
              <a:defRPr sz="1800"/>
            </a:pPr>
            <a:r>
              <a:rPr sz="2072">
                <a:latin typeface="Helvetica"/>
                <a:ea typeface="Helvetica"/>
                <a:cs typeface="Helvetica"/>
                <a:sym typeface="Helvetica"/>
              </a:rPr>
              <a:t>Assumptions:</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all orders are processed via FoodiePal</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average restaurant has ≈ 30 food deliveries per day</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average order is 20 EUR</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algn="l" defTabSz="256031">
              <a:defRPr sz="1800"/>
            </a:pPr>
            <a:r>
              <a:rPr sz="2072">
                <a:latin typeface="Helvetica"/>
                <a:ea typeface="Helvetica"/>
                <a:cs typeface="Helvetica"/>
                <a:sym typeface="Helvetica"/>
              </a:rPr>
              <a:t>40% of orders uses surge pricing: (12 orders)</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17% orders per day(5 orders) … 20min [3EUR]</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13% orders per day(4 orders) … 40min [2EUR]</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10% orders per day(3 orders) … 60min [1EUR]</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algn="l" defTabSz="256031">
              <a:defRPr sz="1800"/>
            </a:pPr>
            <a:r>
              <a:rPr sz="2072">
                <a:latin typeface="Helvetica"/>
                <a:ea typeface="Helvetica"/>
                <a:cs typeface="Helvetica"/>
                <a:sym typeface="Helvetica"/>
              </a:rPr>
              <a:t>For restaurants</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fee for our service = 0.05*20EUR*30 = 30 EUR (per day)</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profit from surge pricing = 5*3EUR + 4*2EUR + 3*1EUR = 26EUR</a:t>
            </a:r>
            <a:br>
              <a:rPr sz="2072">
                <a:latin typeface="Helvetica"/>
                <a:ea typeface="Helvetica"/>
                <a:cs typeface="Helvetica"/>
                <a:sym typeface="Helvetica"/>
              </a:rPr>
            </a:br>
            <a:r>
              <a:rPr sz="2072">
                <a:latin typeface="Helvetica"/>
                <a:ea typeface="Helvetica"/>
                <a:cs typeface="Helvetica"/>
                <a:sym typeface="Helvetica"/>
              </a:rPr>
              <a:t>-&gt; spent only ≈ 4 EUR per day instead of 30EUR (if there is no surge pricing and fee only 5%)</a:t>
            </a:r>
            <a:endParaRPr sz="2072">
              <a:latin typeface="Helvetica"/>
              <a:ea typeface="Helvetica"/>
              <a:cs typeface="Helvetica"/>
              <a:sym typeface="Helvetica"/>
            </a:endParaRPr>
          </a:p>
        </p:txBody>
      </p:sp>
      <p:sp>
        <p:nvSpPr>
          <p:cNvPr id="114" name="Shape 114"/>
          <p:cNvSpPr/>
          <p:nvPr/>
        </p:nvSpPr>
        <p:spPr>
          <a:xfrm>
            <a:off x="1085170" y="2306303"/>
            <a:ext cx="202011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pPr lvl="0">
              <a:defRPr sz="1800"/>
            </a:pPr>
            <a:r>
              <a:rPr sz="3600"/>
              <a:t>Example.</a:t>
            </a:r>
          </a:p>
        </p:txBody>
      </p:sp>
      <p:sp>
        <p:nvSpPr>
          <p:cNvPr id="115" name="Shape 115"/>
          <p:cNvSpPr/>
          <p:nvPr/>
        </p:nvSpPr>
        <p:spPr>
          <a:xfrm>
            <a:off x="1420113" y="801667"/>
            <a:ext cx="10164573"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lvl="0">
              <a:defRPr sz="1800"/>
            </a:pPr>
            <a:r>
              <a:rPr sz="8000"/>
              <a:t>Monetization overview</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952500" y="153868"/>
            <a:ext cx="11099800" cy="1771916"/>
          </a:xfrm>
          <a:prstGeom prst="rect">
            <a:avLst/>
          </a:prstGeom>
        </p:spPr>
        <p:txBody>
          <a:bodyPr/>
          <a:lstStyle/>
          <a:p>
            <a:pPr lvl="0">
              <a:defRPr sz="1800"/>
            </a:pPr>
            <a:r>
              <a:rPr sz="8000"/>
              <a:t>Cashflow</a:t>
            </a:r>
          </a:p>
        </p:txBody>
      </p:sp>
      <p:graphicFrame>
        <p:nvGraphicFramePr>
          <p:cNvPr id="118" name="Table 118"/>
          <p:cNvGraphicFramePr/>
          <p:nvPr/>
        </p:nvGraphicFramePr>
        <p:xfrm>
          <a:off x="491250" y="1963737"/>
          <a:ext cx="11768961" cy="7028567"/>
        </p:xfrm>
        <a:graphic xmlns:a="http://schemas.openxmlformats.org/drawingml/2006/main">
          <a:graphicData uri="http://schemas.openxmlformats.org/drawingml/2006/table">
            <a:tbl>
              <a:tblPr firstCol="0" firstRow="0" lastCol="0" lastRow="0" bandCol="0" bandRow="1" rtl="0">
                <a:tableStyleId>{CF821DB8-F4EB-4A41-A1BA-3FCAFE7338EE}</a:tableStyleId>
              </a:tblPr>
              <a:tblGrid>
                <a:gridCol w="2886505"/>
                <a:gridCol w="3258371"/>
                <a:gridCol w="1409363"/>
                <a:gridCol w="1402279"/>
                <a:gridCol w="1408273"/>
                <a:gridCol w="1400992"/>
              </a:tblGrid>
              <a:tr h="375531">
                <a:tc>
                  <a:txBody>
                    <a:bodyPr/>
                    <a:lstStyle/>
                    <a:p>
                      <a:pPr lvl="0" algn="l" defTabSz="457200">
                        <a:defRPr sz="1800"/>
                      </a:pPr>
                      <a:r>
                        <a:rPr>
                          <a:latin typeface="Helvetica"/>
                          <a:ea typeface="Helvetica"/>
                          <a:cs typeface="Helvetica"/>
                          <a:sym typeface="Helvetica"/>
                        </a:rPr>
                        <a:t>description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y1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subdesc.</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Q4</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from operation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-12.550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-7.250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14.500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salary for 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-9000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-9000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-13.500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-13.500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workspace rent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IT expences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-250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-350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-900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sales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5.400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18.900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40.500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marketing</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-4000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-2000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designer</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extra programmers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-4200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-6300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from financing</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from investments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30.000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seed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30.000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pPr>
                      <a:r>
                        <a:rPr>
                          <a:latin typeface="Helvetica"/>
                          <a:ea typeface="Helvetica"/>
                          <a:cs typeface="Helvetica"/>
                          <a:sym typeface="Helvetica"/>
                        </a:rPr>
                        <a:t>NET(O) per q's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17.450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-7.250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-6.700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14.500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Total in Budget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17.450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10.200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3.500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18.000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84175">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257175">
                <a:tc>
                  <a:txBody>
                    <a:bodyPr/>
                    <a:lstStyle/>
                    <a:p>
                      <a:pPr lvl="0" algn="l" defTabSz="457200">
                        <a:defRPr sz="1800"/>
                      </a:pPr>
                      <a:r>
                        <a:rPr i="1">
                          <a:latin typeface="Helvetica"/>
                          <a:ea typeface="Helvetica"/>
                          <a:cs typeface="Helvetica"/>
                          <a:sym typeface="Helvetica"/>
                        </a:rPr>
                        <a:t>all number represent EUR</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bl>
          </a:graphicData>
        </a:graphic>
      </p:graphicFrame>
      <p:sp>
        <p:nvSpPr>
          <p:cNvPr id="119" name="Shape 119"/>
          <p:cNvSpPr/>
          <p:nvPr/>
        </p:nvSpPr>
        <p:spPr>
          <a:xfrm>
            <a:off x="7596497" y="9301016"/>
            <a:ext cx="467509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minimum seed is 26.500 for positive balance</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lvl="0">
              <a:defRPr sz="1800"/>
            </a:pPr>
            <a:r>
              <a:rPr sz="8000"/>
              <a:t>Cashflow overview</a:t>
            </a:r>
          </a:p>
        </p:txBody>
      </p:sp>
      <p:sp>
        <p:nvSpPr>
          <p:cNvPr id="122" name="Shape 122"/>
          <p:cNvSpPr/>
          <p:nvPr>
            <p:ph type="body" idx="1"/>
          </p:nvPr>
        </p:nvSpPr>
        <p:spPr>
          <a:xfrm>
            <a:off x="952500" y="2609850"/>
            <a:ext cx="11099800" cy="6659265"/>
          </a:xfrm>
          <a:prstGeom prst="rect">
            <a:avLst/>
          </a:prstGeom>
        </p:spPr>
        <p:txBody>
          <a:bodyPr/>
          <a:lstStyle/>
          <a:p>
            <a:pPr lvl="0" marL="292382" indent="-292382" defTabSz="676655">
              <a:spcBef>
                <a:spcPts val="500"/>
              </a:spcBef>
              <a:defRPr sz="1800"/>
            </a:pPr>
            <a:r>
              <a:rPr sz="2368">
                <a:latin typeface="Helvetica"/>
                <a:ea typeface="Helvetica"/>
                <a:cs typeface="Helvetica"/>
                <a:sym typeface="Helvetica"/>
              </a:rPr>
              <a:t>Average values</a:t>
            </a:r>
            <a:endParaRPr sz="2368">
              <a:latin typeface="Helvetica"/>
              <a:ea typeface="Helvetica"/>
              <a:cs typeface="Helvetica"/>
              <a:sym typeface="Helvetica"/>
            </a:endParaRPr>
          </a:p>
          <a:p>
            <a:pPr lvl="1" marL="621312" indent="-292382" defTabSz="676655">
              <a:spcBef>
                <a:spcPts val="500"/>
              </a:spcBef>
              <a:defRPr sz="1800"/>
            </a:pPr>
            <a:r>
              <a:rPr sz="2368">
                <a:latin typeface="Calibri"/>
                <a:ea typeface="Calibri"/>
                <a:cs typeface="Calibri"/>
                <a:sym typeface="Calibri"/>
              </a:rPr>
              <a:t>Avg. # of deliveries per day: 30</a:t>
            </a:r>
            <a:endParaRPr sz="2368">
              <a:latin typeface="Calibri"/>
              <a:ea typeface="Calibri"/>
              <a:cs typeface="Calibri"/>
              <a:sym typeface="Calibri"/>
            </a:endParaRPr>
          </a:p>
          <a:p>
            <a:pPr lvl="1" marL="621312" indent="-292382" defTabSz="676655">
              <a:spcBef>
                <a:spcPts val="500"/>
              </a:spcBef>
              <a:defRPr sz="1800"/>
            </a:pPr>
            <a:r>
              <a:rPr sz="2368">
                <a:latin typeface="Calibri"/>
                <a:ea typeface="Calibri"/>
                <a:cs typeface="Calibri"/>
                <a:sym typeface="Calibri"/>
              </a:rPr>
              <a:t>Avg. price of delivery: 20€</a:t>
            </a:r>
            <a:endParaRPr sz="2368">
              <a:latin typeface="Calibri"/>
              <a:ea typeface="Calibri"/>
              <a:cs typeface="Calibri"/>
              <a:sym typeface="Calibri"/>
            </a:endParaRPr>
          </a:p>
          <a:p>
            <a:pPr lvl="1" marL="621312" indent="-292382" defTabSz="676655">
              <a:spcBef>
                <a:spcPts val="500"/>
              </a:spcBef>
              <a:defRPr sz="1800"/>
            </a:pPr>
            <a:endParaRPr sz="2368">
              <a:latin typeface="Calibri"/>
              <a:ea typeface="Calibri"/>
              <a:cs typeface="Calibri"/>
              <a:sym typeface="Calibri"/>
            </a:endParaRPr>
          </a:p>
          <a:p>
            <a:pPr lvl="1" marL="621312" indent="-292382" defTabSz="676655">
              <a:spcBef>
                <a:spcPts val="500"/>
              </a:spcBef>
              <a:defRPr sz="1800"/>
            </a:pPr>
            <a:r>
              <a:rPr sz="2368">
                <a:latin typeface="Calibri"/>
                <a:ea typeface="Calibri"/>
                <a:cs typeface="Calibri"/>
                <a:sym typeface="Calibri"/>
              </a:rPr>
              <a:t>We get 5% of every delivery’s original price, even during peaks, when price is higher</a:t>
            </a:r>
            <a:endParaRPr sz="2368">
              <a:latin typeface="Calibri"/>
              <a:ea typeface="Calibri"/>
              <a:cs typeface="Calibri"/>
              <a:sym typeface="Calibri"/>
            </a:endParaRPr>
          </a:p>
          <a:p>
            <a:pPr lvl="1" marL="621312" indent="-292382" defTabSz="676655">
              <a:spcBef>
                <a:spcPts val="500"/>
              </a:spcBef>
              <a:defRPr sz="1800"/>
            </a:pPr>
            <a:r>
              <a:rPr sz="2368">
                <a:latin typeface="Calibri"/>
                <a:ea typeface="Calibri"/>
                <a:cs typeface="Calibri"/>
                <a:sym typeface="Calibri"/>
              </a:rPr>
              <a:t>Avg. from 1 delivery: 20€*0,05 = 1€</a:t>
            </a:r>
            <a:endParaRPr sz="2368">
              <a:latin typeface="Calibri"/>
              <a:ea typeface="Calibri"/>
              <a:cs typeface="Calibri"/>
              <a:sym typeface="Calibri"/>
            </a:endParaRPr>
          </a:p>
          <a:p>
            <a:pPr lvl="0" marL="292382" indent="-292382" defTabSz="676655">
              <a:spcBef>
                <a:spcPts val="0"/>
              </a:spcBef>
              <a:defRPr sz="1800"/>
            </a:pPr>
            <a:endParaRPr sz="2368">
              <a:latin typeface="Calibri"/>
              <a:ea typeface="Calibri"/>
              <a:cs typeface="Calibri"/>
              <a:sym typeface="Calibri"/>
            </a:endParaRPr>
          </a:p>
          <a:p>
            <a:pPr lvl="0" marL="292382" indent="-292382" defTabSz="676655">
              <a:spcBef>
                <a:spcPts val="500"/>
              </a:spcBef>
              <a:defRPr sz="1800"/>
            </a:pPr>
            <a:r>
              <a:rPr sz="2368">
                <a:latin typeface="Helvetica"/>
                <a:ea typeface="Helvetica"/>
                <a:cs typeface="Helvetica"/>
                <a:sym typeface="Helvetica"/>
              </a:rPr>
              <a:t>Our income per day and month</a:t>
            </a:r>
            <a:endParaRPr sz="2368">
              <a:latin typeface="Helvetica"/>
              <a:ea typeface="Helvetica"/>
              <a:cs typeface="Helvetica"/>
              <a:sym typeface="Helvetica"/>
            </a:endParaRPr>
          </a:p>
          <a:p>
            <a:pPr lvl="1" marL="687228" indent="-348900" defTabSz="676655">
              <a:spcBef>
                <a:spcPts val="500"/>
              </a:spcBef>
              <a:buSzPct val="100000"/>
              <a:buFont typeface="Arial"/>
              <a:defRPr sz="1800"/>
            </a:pPr>
            <a:r>
              <a:rPr sz="2368">
                <a:latin typeface="Helvetica"/>
                <a:ea typeface="Helvetica"/>
                <a:cs typeface="Helvetica"/>
                <a:sym typeface="Helvetica"/>
              </a:rPr>
              <a:t>Per day: (30 deliveries)*(1€) = 30€</a:t>
            </a:r>
            <a:endParaRPr sz="2368">
              <a:latin typeface="Helvetica"/>
              <a:ea typeface="Helvetica"/>
              <a:cs typeface="Helvetica"/>
              <a:sym typeface="Helvetica"/>
            </a:endParaRPr>
          </a:p>
          <a:p>
            <a:pPr lvl="1" marL="687228" indent="-348900" defTabSz="676655">
              <a:spcBef>
                <a:spcPts val="500"/>
              </a:spcBef>
              <a:buSzPct val="100000"/>
              <a:buFont typeface="Arial"/>
              <a:defRPr sz="1800"/>
            </a:pPr>
            <a:r>
              <a:rPr sz="2368">
                <a:latin typeface="Helvetica"/>
                <a:ea typeface="Helvetica"/>
                <a:cs typeface="Helvetica"/>
                <a:sym typeface="Helvetica"/>
              </a:rPr>
              <a:t>Per month: (30 days)*(30€) = 900€</a:t>
            </a:r>
            <a:endParaRPr sz="2368">
              <a:latin typeface="Helvetica"/>
              <a:ea typeface="Helvetica"/>
              <a:cs typeface="Helvetica"/>
              <a:sym typeface="Helvetica"/>
            </a:endParaRPr>
          </a:p>
          <a:p>
            <a:pPr lvl="1" marL="687228" indent="-348900" defTabSz="676655">
              <a:spcBef>
                <a:spcPts val="500"/>
              </a:spcBef>
              <a:buSzPct val="100000"/>
              <a:buFont typeface="Arial"/>
              <a:defRPr sz="1800"/>
            </a:pPr>
            <a:r>
              <a:rPr sz="2368">
                <a:latin typeface="Helvetica"/>
                <a:ea typeface="Helvetica"/>
                <a:cs typeface="Helvetica"/>
                <a:sym typeface="Helvetica"/>
              </a:rPr>
              <a:t>From one customer in a quarter: 3(months)*(900€) = 2700€</a:t>
            </a:r>
            <a:br>
              <a:rPr sz="2368">
                <a:latin typeface="Helvetica"/>
                <a:ea typeface="Helvetica"/>
                <a:cs typeface="Helvetica"/>
                <a:sym typeface="Helvetica"/>
              </a:rPr>
            </a:br>
            <a:endParaRPr sz="2368">
              <a:latin typeface="Helvetica"/>
              <a:ea typeface="Helvetica"/>
              <a:cs typeface="Helvetica"/>
              <a:sym typeface="Helvetica"/>
            </a:endParaRPr>
          </a:p>
          <a:p>
            <a:pPr lvl="0" marL="566490" indent="-566490" defTabSz="676655">
              <a:spcBef>
                <a:spcPts val="500"/>
              </a:spcBef>
              <a:defRPr sz="1800"/>
            </a:pPr>
            <a:r>
              <a:rPr sz="2368">
                <a:latin typeface="Helvetica"/>
                <a:ea typeface="Helvetica"/>
                <a:cs typeface="Helvetica"/>
                <a:sym typeface="Helvetica"/>
              </a:rPr>
              <a:t>Rentals</a:t>
            </a:r>
            <a:endParaRPr sz="2368">
              <a:latin typeface="Helvetica"/>
              <a:ea typeface="Helvetica"/>
              <a:cs typeface="Helvetica"/>
              <a:sym typeface="Helvetica"/>
            </a:endParaRPr>
          </a:p>
          <a:p>
            <a:pPr lvl="1" marL="621312" indent="-292382" defTabSz="676655">
              <a:spcBef>
                <a:spcPts val="500"/>
              </a:spcBef>
              <a:defRPr sz="1800"/>
            </a:pPr>
            <a:r>
              <a:rPr sz="2368">
                <a:latin typeface="Helvetica"/>
                <a:ea typeface="Helvetica"/>
                <a:cs typeface="Helvetica"/>
                <a:sym typeface="Helvetica"/>
              </a:rPr>
              <a:t>Office rent:</a:t>
            </a:r>
            <a:br>
              <a:rPr sz="2368">
                <a:latin typeface="Helvetica"/>
                <a:ea typeface="Helvetica"/>
                <a:cs typeface="Helvetica"/>
                <a:sym typeface="Helvetica"/>
              </a:rPr>
            </a:br>
            <a:r>
              <a:rPr sz="2368">
                <a:latin typeface="Helvetica"/>
                <a:ea typeface="Helvetica"/>
                <a:cs typeface="Helvetica"/>
                <a:sym typeface="Helvetica"/>
              </a:rPr>
              <a:t>    200€ per month, 600€ per quarter</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a:defRPr sz="1800"/>
            </a:pPr>
            <a:r>
              <a:rPr sz="8000"/>
              <a:t>Problem</a:t>
            </a:r>
          </a:p>
        </p:txBody>
      </p:sp>
      <p:sp>
        <p:nvSpPr>
          <p:cNvPr id="46" name="Shape 46"/>
          <p:cNvSpPr/>
          <p:nvPr>
            <p:ph type="body" idx="1"/>
          </p:nvPr>
        </p:nvSpPr>
        <p:spPr>
          <a:prstGeom prst="rect">
            <a:avLst/>
          </a:prstGeom>
        </p:spPr>
        <p:txBody>
          <a:bodyPr/>
          <a:lstStyle/>
          <a:p>
            <a:pPr lvl="0">
              <a:defRPr sz="1800"/>
            </a:pPr>
            <a:r>
              <a:rPr sz="3600"/>
              <a:t>Order processing</a:t>
            </a:r>
            <a:endParaRPr sz="3600"/>
          </a:p>
          <a:p>
            <a:pPr lvl="0">
              <a:defRPr sz="1800"/>
            </a:pPr>
            <a:r>
              <a:rPr sz="3600"/>
              <a:t>Daily/weekly/monthly peeks</a:t>
            </a:r>
            <a:endParaRPr sz="3600"/>
          </a:p>
          <a:p>
            <a:pPr lvl="0">
              <a:defRPr sz="1800"/>
            </a:pPr>
            <a:r>
              <a:rPr sz="3600"/>
              <a:t>Priority deliveries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pPr>
            <a:r>
              <a:rPr sz="8000"/>
              <a:t>Cashflow overview</a:t>
            </a:r>
          </a:p>
        </p:txBody>
      </p:sp>
      <p:sp>
        <p:nvSpPr>
          <p:cNvPr id="125" name="Shape 125"/>
          <p:cNvSpPr/>
          <p:nvPr>
            <p:ph type="body" idx="1"/>
          </p:nvPr>
        </p:nvSpPr>
        <p:spPr>
          <a:xfrm>
            <a:off x="952500" y="2609850"/>
            <a:ext cx="11639606" cy="6286500"/>
          </a:xfrm>
          <a:prstGeom prst="rect">
            <a:avLst/>
          </a:prstGeom>
        </p:spPr>
        <p:txBody>
          <a:bodyPr/>
          <a:lstStyle/>
          <a:p>
            <a:pPr lvl="0" marL="292382" indent="-292382" defTabSz="676655">
              <a:spcBef>
                <a:spcPts val="500"/>
              </a:spcBef>
              <a:defRPr sz="1800"/>
            </a:pPr>
            <a:r>
              <a:rPr sz="2368">
                <a:latin typeface="Helvetica"/>
                <a:ea typeface="Helvetica"/>
                <a:cs typeface="Helvetica"/>
                <a:sym typeface="Helvetica"/>
              </a:rPr>
              <a:t>Our income per quarters</a:t>
            </a:r>
            <a:endParaRPr sz="2368">
              <a:latin typeface="Helvetica"/>
              <a:ea typeface="Helvetica"/>
              <a:cs typeface="Helvetica"/>
              <a:sym typeface="Helvetica"/>
            </a:endParaRPr>
          </a:p>
          <a:p>
            <a:pPr lvl="1" marL="730955" indent="-402025" defTabSz="676655">
              <a:spcBef>
                <a:spcPts val="500"/>
              </a:spcBef>
              <a:defRPr sz="1800"/>
            </a:pPr>
            <a:r>
              <a:rPr sz="2368">
                <a:latin typeface="Helvetica"/>
                <a:ea typeface="Helvetica"/>
                <a:cs typeface="Helvetica"/>
                <a:sym typeface="Helvetica"/>
              </a:rPr>
              <a:t>Q2: we get 3 new customers (we start sales in 5th month)</a:t>
            </a:r>
            <a:endParaRPr sz="2368">
              <a:latin typeface="Helvetica"/>
              <a:ea typeface="Helvetica"/>
              <a:cs typeface="Helvetica"/>
              <a:sym typeface="Helvetica"/>
            </a:endParaRPr>
          </a:p>
          <a:p>
            <a:pPr lvl="2" marL="0" indent="338327" defTabSz="676655">
              <a:spcBef>
                <a:spcPts val="400"/>
              </a:spcBef>
              <a:buSzTx/>
              <a:buNone/>
              <a:defRPr sz="1800"/>
            </a:pPr>
            <a:r>
              <a:rPr sz="2368">
                <a:latin typeface="Helvetica"/>
                <a:ea typeface="Helvetica"/>
                <a:cs typeface="Helvetica"/>
                <a:sym typeface="Helvetica"/>
              </a:rPr>
              <a:t>	    900*(2 months)*3 = 5.400 </a:t>
            </a:r>
            <a:endParaRPr sz="2368">
              <a:latin typeface="Helvetica"/>
              <a:ea typeface="Helvetica"/>
              <a:cs typeface="Helvetica"/>
              <a:sym typeface="Helvetica"/>
            </a:endParaRPr>
          </a:p>
          <a:p>
            <a:pPr lvl="1" marL="730955" indent="-402025" defTabSz="676655">
              <a:spcBef>
                <a:spcPts val="500"/>
              </a:spcBef>
              <a:defRPr sz="1800"/>
            </a:pPr>
            <a:r>
              <a:rPr sz="2368">
                <a:latin typeface="Helvetica"/>
                <a:ea typeface="Helvetica"/>
                <a:cs typeface="Helvetica"/>
                <a:sym typeface="Helvetica"/>
              </a:rPr>
              <a:t>Q3: we get 4 new customers, 7 total</a:t>
            </a:r>
            <a:endParaRPr sz="2368">
              <a:latin typeface="Helvetica"/>
              <a:ea typeface="Helvetica"/>
              <a:cs typeface="Helvetica"/>
              <a:sym typeface="Helvetica"/>
            </a:endParaRPr>
          </a:p>
          <a:p>
            <a:pPr lvl="2" marL="0" indent="338327" defTabSz="676655">
              <a:spcBef>
                <a:spcPts val="400"/>
              </a:spcBef>
              <a:buSzTx/>
              <a:buNone/>
              <a:defRPr sz="1800"/>
            </a:pPr>
            <a:r>
              <a:rPr sz="2368">
                <a:latin typeface="Helvetica"/>
                <a:ea typeface="Helvetica"/>
                <a:cs typeface="Helvetica"/>
                <a:sym typeface="Helvetica"/>
              </a:rPr>
              <a:t> 	    2.700*7 = 18.900</a:t>
            </a:r>
            <a:endParaRPr sz="2368">
              <a:latin typeface="Helvetica"/>
              <a:ea typeface="Helvetica"/>
              <a:cs typeface="Helvetica"/>
              <a:sym typeface="Helvetica"/>
            </a:endParaRPr>
          </a:p>
          <a:p>
            <a:pPr lvl="1" marL="730955" indent="-402025" defTabSz="676655">
              <a:spcBef>
                <a:spcPts val="500"/>
              </a:spcBef>
              <a:defRPr sz="1800"/>
            </a:pPr>
            <a:r>
              <a:rPr sz="2368">
                <a:latin typeface="Helvetica"/>
                <a:ea typeface="Helvetica"/>
                <a:cs typeface="Helvetica"/>
                <a:sym typeface="Helvetica"/>
              </a:rPr>
              <a:t>Q4, we get 8 new customers, 15 total</a:t>
            </a:r>
            <a:endParaRPr sz="2368">
              <a:latin typeface="Helvetica"/>
              <a:ea typeface="Helvetica"/>
              <a:cs typeface="Helvetica"/>
              <a:sym typeface="Helvetica"/>
            </a:endParaRPr>
          </a:p>
          <a:p>
            <a:pPr lvl="2" marL="0" indent="338327" defTabSz="676655">
              <a:spcBef>
                <a:spcPts val="400"/>
              </a:spcBef>
              <a:buSzTx/>
              <a:buNone/>
              <a:defRPr sz="1800"/>
            </a:pPr>
            <a:r>
              <a:rPr sz="2368">
                <a:latin typeface="Helvetica"/>
                <a:ea typeface="Helvetica"/>
                <a:cs typeface="Helvetica"/>
                <a:sym typeface="Helvetica"/>
              </a:rPr>
              <a:t>	    2.700*15 = 40500 </a:t>
            </a:r>
            <a:endParaRPr sz="2368">
              <a:latin typeface="Helvetica"/>
              <a:ea typeface="Helvetica"/>
              <a:cs typeface="Helvetica"/>
              <a:sym typeface="Helvetica"/>
            </a:endParaRPr>
          </a:p>
          <a:p>
            <a:pPr lvl="0" marL="292382" indent="-292382" defTabSz="676655">
              <a:spcBef>
                <a:spcPts val="0"/>
              </a:spcBef>
              <a:defRPr sz="1800"/>
            </a:pPr>
            <a:r>
              <a:rPr sz="2368">
                <a:latin typeface="Helvetica"/>
                <a:ea typeface="Helvetica"/>
                <a:cs typeface="Helvetica"/>
                <a:sym typeface="Helvetica"/>
              </a:rPr>
              <a:t>Salaries</a:t>
            </a:r>
            <a:endParaRPr sz="2368">
              <a:latin typeface="Helvetica"/>
              <a:ea typeface="Helvetica"/>
              <a:cs typeface="Helvetica"/>
              <a:sym typeface="Helvetica"/>
            </a:endParaRPr>
          </a:p>
          <a:p>
            <a:pPr lvl="1" marL="687228" indent="-348900" defTabSz="676655">
              <a:lnSpc>
                <a:spcPct val="110000"/>
              </a:lnSpc>
              <a:spcBef>
                <a:spcPts val="500"/>
              </a:spcBef>
              <a:buSzPct val="100000"/>
              <a:buFont typeface="Arial"/>
              <a:defRPr sz="1800"/>
            </a:pPr>
            <a:r>
              <a:rPr sz="2368">
                <a:latin typeface="Helvetica"/>
                <a:ea typeface="Helvetica"/>
                <a:cs typeface="Helvetica"/>
                <a:sym typeface="Helvetica"/>
              </a:rPr>
              <a:t>Cofounders:</a:t>
            </a:r>
            <a:br>
              <a:rPr sz="2368">
                <a:latin typeface="Helvetica"/>
                <a:ea typeface="Helvetica"/>
                <a:cs typeface="Helvetica"/>
                <a:sym typeface="Helvetica"/>
              </a:rPr>
            </a:br>
            <a:r>
              <a:rPr sz="2368">
                <a:latin typeface="Helvetica"/>
                <a:ea typeface="Helvetica"/>
                <a:cs typeface="Helvetica"/>
                <a:sym typeface="Helvetica"/>
              </a:rPr>
              <a:t>    1000€ per month (Q1, Q2)</a:t>
            </a:r>
            <a:br>
              <a:rPr sz="2368">
                <a:latin typeface="Helvetica"/>
                <a:ea typeface="Helvetica"/>
                <a:cs typeface="Helvetica"/>
                <a:sym typeface="Helvetica"/>
              </a:rPr>
            </a:br>
            <a:r>
              <a:rPr sz="2368">
                <a:latin typeface="Helvetica"/>
                <a:ea typeface="Helvetica"/>
                <a:cs typeface="Helvetica"/>
                <a:sym typeface="Helvetica"/>
              </a:rPr>
              <a:t>    1500 € per month (Q3, Q4)</a:t>
            </a:r>
            <a:endParaRPr sz="2368">
              <a:latin typeface="Helvetica"/>
              <a:ea typeface="Helvetica"/>
              <a:cs typeface="Helvetica"/>
              <a:sym typeface="Helvetica"/>
            </a:endParaRPr>
          </a:p>
          <a:p>
            <a:pPr lvl="1" marL="687228" indent="-348900" defTabSz="676655">
              <a:lnSpc>
                <a:spcPct val="110000"/>
              </a:lnSpc>
              <a:spcBef>
                <a:spcPts val="500"/>
              </a:spcBef>
              <a:buSzPct val="100000"/>
              <a:buFont typeface="Arial"/>
              <a:defRPr sz="1800"/>
            </a:pPr>
            <a:r>
              <a:rPr sz="2368">
                <a:latin typeface="Helvetica"/>
                <a:ea typeface="Helvetica"/>
                <a:cs typeface="Helvetica"/>
                <a:sym typeface="Helvetica"/>
              </a:rPr>
              <a:t>Designer:</a:t>
            </a:r>
            <a:br>
              <a:rPr sz="2368">
                <a:latin typeface="Helvetica"/>
                <a:ea typeface="Helvetica"/>
                <a:cs typeface="Helvetica"/>
                <a:sym typeface="Helvetica"/>
              </a:rPr>
            </a:br>
            <a:r>
              <a:rPr sz="2368">
                <a:latin typeface="Helvetica"/>
                <a:ea typeface="Helvetica"/>
                <a:cs typeface="Helvetica"/>
                <a:sym typeface="Helvetica"/>
              </a:rPr>
              <a:t>    900€ per month, 2700€ per quarter</a:t>
            </a:r>
            <a:endParaRPr sz="2368">
              <a:latin typeface="Helvetica"/>
              <a:ea typeface="Helvetica"/>
              <a:cs typeface="Helvetica"/>
              <a:sym typeface="Helvetica"/>
            </a:endParaRPr>
          </a:p>
          <a:p>
            <a:pPr lvl="1" marL="687228" indent="-348900" defTabSz="676655">
              <a:lnSpc>
                <a:spcPct val="110000"/>
              </a:lnSpc>
              <a:spcBef>
                <a:spcPts val="500"/>
              </a:spcBef>
              <a:buSzPct val="100000"/>
              <a:buFont typeface="Arial"/>
              <a:defRPr sz="1800"/>
            </a:pPr>
            <a:r>
              <a:rPr sz="2368">
                <a:latin typeface="Helvetica"/>
                <a:ea typeface="Helvetica"/>
                <a:cs typeface="Helvetica"/>
                <a:sym typeface="Helvetica"/>
              </a:rPr>
              <a:t>Extra programmers:</a:t>
            </a:r>
            <a:br>
              <a:rPr sz="2368">
                <a:latin typeface="Helvetica"/>
                <a:ea typeface="Helvetica"/>
                <a:cs typeface="Helvetica"/>
                <a:sym typeface="Helvetica"/>
              </a:rPr>
            </a:br>
            <a:r>
              <a:rPr sz="2368">
                <a:latin typeface="Helvetica"/>
                <a:ea typeface="Helvetica"/>
                <a:cs typeface="Helvetica"/>
                <a:sym typeface="Helvetica"/>
              </a:rPr>
              <a:t>    700€ per month, 2100€ per quarter</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lvl="0">
              <a:defRPr sz="1800"/>
            </a:pPr>
            <a:r>
              <a:rPr sz="8000"/>
              <a:t>Cashflow overview</a:t>
            </a:r>
          </a:p>
        </p:txBody>
      </p:sp>
      <p:sp>
        <p:nvSpPr>
          <p:cNvPr id="128" name="Shape 128"/>
          <p:cNvSpPr/>
          <p:nvPr>
            <p:ph type="body" idx="1"/>
          </p:nvPr>
        </p:nvSpPr>
        <p:spPr>
          <a:xfrm>
            <a:off x="952500" y="2609850"/>
            <a:ext cx="11099800" cy="6286500"/>
          </a:xfrm>
          <a:prstGeom prst="rect">
            <a:avLst/>
          </a:prstGeom>
        </p:spPr>
        <p:txBody>
          <a:bodyPr/>
          <a:lstStyle/>
          <a:p>
            <a:pPr lvl="0" marL="0" indent="0" defTabSz="905255">
              <a:spcBef>
                <a:spcPts val="0"/>
              </a:spcBef>
              <a:buSzTx/>
              <a:buNone/>
              <a:defRPr sz="1800"/>
            </a:pPr>
            <a:r>
              <a:rPr sz="4356">
                <a:latin typeface="Helvetica"/>
                <a:ea typeface="Helvetica"/>
                <a:cs typeface="Helvetica"/>
                <a:sym typeface="Helvetica"/>
              </a:rPr>
              <a:t>Our IT expenses will be</a:t>
            </a:r>
            <a:endParaRPr sz="4356">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One-time distribution fee for AppStore in Q1</a:t>
            </a:r>
            <a:endParaRPr sz="3168">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Monthly subscription to Adobe CreativeCloud tools </a:t>
            </a:r>
            <a:endParaRPr sz="3168">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Monthly fee for cloud service usage, starting with end of month 4, when our product will be released</a:t>
            </a:r>
            <a:endParaRPr sz="3168">
              <a:latin typeface="Helvetica"/>
              <a:ea typeface="Helvetica"/>
              <a:cs typeface="Helvetica"/>
              <a:sym typeface="Helvetica"/>
            </a:endParaRPr>
          </a:p>
          <a:p>
            <a:pPr lvl="0" marL="0" indent="0" algn="ctr" defTabSz="905255">
              <a:spcBef>
                <a:spcPts val="0"/>
              </a:spcBef>
              <a:buSzTx/>
              <a:buNone/>
              <a:defRPr sz="1800"/>
            </a:pPr>
            <a:endParaRPr sz="4356">
              <a:latin typeface="Helvetica"/>
              <a:ea typeface="Helvetica"/>
              <a:cs typeface="Helvetica"/>
              <a:sym typeface="Helvetica"/>
            </a:endParaRPr>
          </a:p>
          <a:p>
            <a:pPr lvl="0" marL="0" indent="0" defTabSz="905255">
              <a:spcBef>
                <a:spcPts val="0"/>
              </a:spcBef>
              <a:buSzTx/>
              <a:buNone/>
              <a:defRPr sz="1800"/>
            </a:pPr>
            <a:r>
              <a:rPr sz="4356">
                <a:latin typeface="Helvetica"/>
                <a:ea typeface="Helvetica"/>
                <a:cs typeface="Helvetica"/>
                <a:sym typeface="Helvetica"/>
              </a:rPr>
              <a:t>We need designer</a:t>
            </a:r>
            <a:endParaRPr sz="4356">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We won’t have time (and relevant skills) to design quality user interfaces   </a:t>
            </a:r>
            <a:endParaRPr sz="3168">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So we will need to hire designer at the start of development</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sz="1800"/>
            </a:pPr>
            <a:r>
              <a:rPr sz="8000"/>
              <a:t>Cashflow overview</a:t>
            </a:r>
          </a:p>
        </p:txBody>
      </p:sp>
      <p:sp>
        <p:nvSpPr>
          <p:cNvPr id="131" name="Shape 131"/>
          <p:cNvSpPr/>
          <p:nvPr>
            <p:ph type="body" idx="1"/>
          </p:nvPr>
        </p:nvSpPr>
        <p:spPr>
          <a:xfrm>
            <a:off x="696051" y="2609850"/>
            <a:ext cx="11612698" cy="6286500"/>
          </a:xfrm>
          <a:prstGeom prst="rect">
            <a:avLst/>
          </a:prstGeom>
        </p:spPr>
        <p:txBody>
          <a:bodyPr/>
          <a:lstStyle/>
          <a:p>
            <a:pPr lvl="0" marL="0" indent="0" defTabSz="914400">
              <a:spcBef>
                <a:spcPts val="0"/>
              </a:spcBef>
              <a:buSzTx/>
              <a:buNone/>
              <a:defRPr sz="1800"/>
            </a:pPr>
            <a:r>
              <a:rPr sz="4400">
                <a:latin typeface="Helvetica"/>
                <a:ea typeface="Helvetica"/>
                <a:cs typeface="Helvetica"/>
                <a:sym typeface="Helvetica"/>
              </a:rPr>
              <a:t>We will need extra programmers</a:t>
            </a:r>
            <a:endParaRPr sz="4400">
              <a:latin typeface="Helvetica"/>
              <a:ea typeface="Helvetica"/>
              <a:cs typeface="Helvetica"/>
              <a:sym typeface="Helvetica"/>
            </a:endParaRPr>
          </a:p>
          <a:p>
            <a:pPr lvl="0" marL="342900" indent="-342900" defTabSz="914400">
              <a:spcBef>
                <a:spcPts val="700"/>
              </a:spcBef>
              <a:buSzPct val="100000"/>
              <a:buFont typeface="Arial"/>
              <a:defRPr sz="1800"/>
            </a:pPr>
            <a:r>
              <a:rPr sz="3200">
                <a:latin typeface="Helvetica"/>
                <a:ea typeface="Helvetica"/>
                <a:cs typeface="Helvetica"/>
                <a:sym typeface="Helvetica"/>
              </a:rPr>
              <a:t>For easier and faster development, we will hire</a:t>
            </a:r>
            <a:endParaRPr sz="3200">
              <a:latin typeface="Helvetica"/>
              <a:ea typeface="Helvetica"/>
              <a:cs typeface="Helvetica"/>
              <a:sym typeface="Helvetica"/>
            </a:endParaRPr>
          </a:p>
          <a:p>
            <a:pPr lvl="1" marL="742950" indent="-285750" defTabSz="914400">
              <a:spcBef>
                <a:spcPts val="600"/>
              </a:spcBef>
              <a:buSzPct val="100000"/>
              <a:buFont typeface="Arial"/>
              <a:buChar char="–"/>
              <a:defRPr sz="1800"/>
            </a:pPr>
            <a:r>
              <a:rPr sz="2800">
                <a:latin typeface="Helvetica"/>
                <a:ea typeface="Helvetica"/>
                <a:cs typeface="Helvetica"/>
                <a:sym typeface="Helvetica"/>
              </a:rPr>
              <a:t>Two programmers in Q3</a:t>
            </a:r>
            <a:endParaRPr sz="2800">
              <a:latin typeface="Helvetica"/>
              <a:ea typeface="Helvetica"/>
              <a:cs typeface="Helvetica"/>
              <a:sym typeface="Helvetica"/>
            </a:endParaRPr>
          </a:p>
          <a:p>
            <a:pPr lvl="1" marL="742950" indent="-285750" defTabSz="914400">
              <a:spcBef>
                <a:spcPts val="600"/>
              </a:spcBef>
              <a:buSzPct val="100000"/>
              <a:buFont typeface="Arial"/>
              <a:buChar char="–"/>
              <a:defRPr sz="1800"/>
            </a:pPr>
            <a:r>
              <a:rPr sz="2800">
                <a:latin typeface="Helvetica"/>
                <a:ea typeface="Helvetica"/>
                <a:cs typeface="Helvetica"/>
                <a:sym typeface="Helvetica"/>
              </a:rPr>
              <a:t>One additional programmer in Q4</a:t>
            </a:r>
            <a:endParaRPr sz="2800">
              <a:latin typeface="Helvetica"/>
              <a:ea typeface="Helvetica"/>
              <a:cs typeface="Helvetica"/>
              <a:sym typeface="Helvetica"/>
            </a:endParaRPr>
          </a:p>
          <a:p>
            <a:pPr lvl="0" marL="0" indent="0" algn="ctr" defTabSz="914400">
              <a:spcBef>
                <a:spcPts val="0"/>
              </a:spcBef>
              <a:buSzTx/>
              <a:buNone/>
              <a:defRPr sz="1800"/>
            </a:pPr>
            <a:endParaRPr sz="4400">
              <a:latin typeface="Helvetica"/>
              <a:ea typeface="Helvetica"/>
              <a:cs typeface="Helvetica"/>
              <a:sym typeface="Helvetica"/>
            </a:endParaRPr>
          </a:p>
          <a:p>
            <a:pPr lvl="0" marL="0" indent="0" defTabSz="914400">
              <a:spcBef>
                <a:spcPts val="0"/>
              </a:spcBef>
              <a:buSzTx/>
              <a:buNone/>
              <a:defRPr sz="1800"/>
            </a:pPr>
            <a:r>
              <a:rPr sz="4400">
                <a:latin typeface="Helvetica"/>
                <a:ea typeface="Helvetica"/>
                <a:cs typeface="Helvetica"/>
                <a:sym typeface="Helvetica"/>
              </a:rPr>
              <a:t>In case of investment, we will use money for:</a:t>
            </a:r>
            <a:endParaRPr sz="4400">
              <a:latin typeface="Helvetica"/>
              <a:ea typeface="Helvetica"/>
              <a:cs typeface="Helvetica"/>
              <a:sym typeface="Helvetica"/>
            </a:endParaRPr>
          </a:p>
          <a:p>
            <a:pPr lvl="0" marL="342900" indent="-342900" defTabSz="914400">
              <a:spcBef>
                <a:spcPts val="700"/>
              </a:spcBef>
              <a:buSzPct val="100000"/>
              <a:buFont typeface="Arial"/>
              <a:defRPr sz="1800"/>
            </a:pPr>
            <a:r>
              <a:rPr sz="3200">
                <a:latin typeface="Helvetica"/>
                <a:ea typeface="Helvetica"/>
                <a:cs typeface="Helvetica"/>
                <a:sym typeface="Helvetica"/>
              </a:rPr>
              <a:t>Better infrastructure and plan execution</a:t>
            </a:r>
            <a:endParaRPr sz="3200">
              <a:latin typeface="Helvetica"/>
              <a:ea typeface="Helvetica"/>
              <a:cs typeface="Helvetica"/>
              <a:sym typeface="Helvetica"/>
            </a:endParaRPr>
          </a:p>
          <a:p>
            <a:pPr lvl="1" marL="742950" indent="-285750" defTabSz="914400">
              <a:spcBef>
                <a:spcPts val="600"/>
              </a:spcBef>
              <a:buSzPct val="100000"/>
              <a:buFont typeface="Arial"/>
              <a:buChar char="–"/>
              <a:defRPr sz="1800"/>
            </a:pPr>
            <a:r>
              <a:rPr sz="2800">
                <a:latin typeface="Helvetica"/>
                <a:ea typeface="Helvetica"/>
                <a:cs typeface="Helvetica"/>
                <a:sym typeface="Helvetica"/>
              </a:rPr>
              <a:t>Better cloud service or our own cloud</a:t>
            </a:r>
            <a:endParaRPr sz="2800">
              <a:latin typeface="Helvetica"/>
              <a:ea typeface="Helvetica"/>
              <a:cs typeface="Helvetica"/>
              <a:sym typeface="Helvetica"/>
            </a:endParaRPr>
          </a:p>
          <a:p>
            <a:pPr lvl="0" marL="342900" indent="-342900" defTabSz="914400">
              <a:spcBef>
                <a:spcPts val="700"/>
              </a:spcBef>
              <a:buSzPct val="100000"/>
              <a:buFont typeface="Arial"/>
              <a:defRPr sz="1800"/>
            </a:pPr>
            <a:r>
              <a:rPr sz="3200">
                <a:latin typeface="Helvetica"/>
                <a:ea typeface="Helvetica"/>
                <a:cs typeface="Helvetica"/>
                <a:sym typeface="Helvetica"/>
              </a:rPr>
              <a:t>Salaries, extra personnel</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952500" y="71043"/>
            <a:ext cx="11099800" cy="1354808"/>
          </a:xfrm>
          <a:prstGeom prst="rect">
            <a:avLst/>
          </a:prstGeom>
        </p:spPr>
        <p:txBody>
          <a:bodyPr anchor="ctr"/>
          <a:lstStyle>
            <a:lvl1pPr>
              <a:defRPr sz="7000"/>
            </a:lvl1pPr>
          </a:lstStyle>
          <a:p>
            <a:pPr lvl="0">
              <a:defRPr sz="1800"/>
            </a:pPr>
            <a:r>
              <a:rPr sz="7000"/>
              <a:t>Business Model Canvas</a:t>
            </a:r>
          </a:p>
        </p:txBody>
      </p:sp>
      <p:pic>
        <p:nvPicPr>
          <p:cNvPr id="134" name="Business model canvas.png"/>
          <p:cNvPicPr/>
          <p:nvPr/>
        </p:nvPicPr>
        <p:blipFill>
          <a:blip r:embed="rId2">
            <a:extLst/>
          </a:blip>
          <a:stretch>
            <a:fillRect/>
          </a:stretch>
        </p:blipFill>
        <p:spPr>
          <a:xfrm>
            <a:off x="-1" y="1448076"/>
            <a:ext cx="13004801" cy="8305247"/>
          </a:xfrm>
          <a:prstGeom prst="rect">
            <a:avLst/>
          </a:prstGeom>
          <a:ln w="12700">
            <a:miter lim="400000"/>
          </a:ln>
          <a:effectLst>
            <a:outerShdw sx="100000" sy="100000" kx="0" ky="0" algn="b" rotWithShape="0" blurRad="190500" dist="8455" dir="5400000">
              <a:srgbClr val="000000"/>
            </a:outerShdw>
          </a:effectLst>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952500" y="197672"/>
            <a:ext cx="11099800" cy="1354808"/>
          </a:xfrm>
          <a:prstGeom prst="rect">
            <a:avLst/>
          </a:prstGeom>
        </p:spPr>
        <p:txBody>
          <a:bodyPr anchor="ctr"/>
          <a:lstStyle>
            <a:lvl1pPr>
              <a:defRPr sz="7000"/>
            </a:lvl1pPr>
          </a:lstStyle>
          <a:p>
            <a:pPr lvl="0">
              <a:defRPr sz="1800"/>
            </a:pPr>
            <a:r>
              <a:rPr sz="7000"/>
              <a:t>SWOT analysis</a:t>
            </a:r>
          </a:p>
        </p:txBody>
      </p:sp>
      <p:pic>
        <p:nvPicPr>
          <p:cNvPr id="137" name="SWOT analysis.png"/>
          <p:cNvPicPr/>
          <p:nvPr/>
        </p:nvPicPr>
        <p:blipFill>
          <a:blip r:embed="rId2">
            <a:extLst/>
          </a:blip>
          <a:srcRect l="0" t="0" r="6686" b="0"/>
          <a:stretch>
            <a:fillRect/>
          </a:stretch>
        </p:blipFill>
        <p:spPr>
          <a:xfrm>
            <a:off x="25400" y="1698524"/>
            <a:ext cx="12954149" cy="8043991"/>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9" name="Table 139"/>
          <p:cNvGraphicFramePr/>
          <p:nvPr/>
        </p:nvGraphicFramePr>
        <p:xfrm>
          <a:off x="130828" y="2890910"/>
          <a:ext cx="12755844" cy="3984480"/>
        </p:xfrm>
        <a:graphic xmlns:a="http://schemas.openxmlformats.org/drawingml/2006/main">
          <a:graphicData uri="http://schemas.openxmlformats.org/drawingml/2006/table">
            <a:tbl>
              <a:tblPr firstCol="1" firstRow="0" lastCol="0" lastRow="0" bandCol="0" bandRow="0" rtl="0">
                <a:tableStyleId>{CF821DB8-F4EB-4A41-A1BA-3FCAFE7338EE}</a:tableStyleId>
              </a:tblPr>
              <a:tblGrid>
                <a:gridCol w="2199133"/>
                <a:gridCol w="2896279"/>
                <a:gridCol w="2243137"/>
                <a:gridCol w="2117809"/>
                <a:gridCol w="1823807"/>
                <a:gridCol w="1462974"/>
              </a:tblGrid>
              <a:tr h="758399">
                <a:tc>
                  <a:txBody>
                    <a:bodyPr/>
                    <a:lstStyle/>
                    <a:p>
                      <a:pPr lvl="0" algn="ctr">
                        <a:defRPr b="0" sz="1800">
                          <a:solidFill>
                            <a:srgbClr val="000000"/>
                          </a:solidFill>
                        </a:defRPr>
                      </a:pPr>
                      <a:r>
                        <a:rPr b="1">
                          <a:solidFill>
                            <a:srgbClr val="FFFFFF"/>
                          </a:solidFill>
                          <a:sym typeface="Helvetica Light"/>
                        </a:rPr>
                        <a:t>Primary    </a:t>
                      </a:r>
                    </a:p>
                  </a:txBody>
                  <a:tcPr marL="50800" marR="50800" marT="50800" marB="50800" anchor="ctr" anchorCtr="0" horzOverflow="overflow"/>
                </a:tc>
                <a:tc>
                  <a:txBody>
                    <a:bodyPr/>
                    <a:lstStyle/>
                    <a:p>
                      <a:pPr lvl="0" algn="ctr">
                        <a:defRPr sz="1800"/>
                      </a:pPr>
                      <a:r>
                        <a:rPr b="1">
                          <a:sym typeface="Helvetica Light"/>
                        </a:rPr>
                        <a:t> product management </a:t>
                      </a:r>
                    </a:p>
                  </a:txBody>
                  <a:tcPr marL="50800" marR="50800" marT="50800" marB="50800" anchor="ctr" anchorCtr="0" horzOverflow="overflow"/>
                </a:tc>
                <a:tc>
                  <a:txBody>
                    <a:bodyPr/>
                    <a:lstStyle/>
                    <a:p>
                      <a:pPr lvl="0" algn="ctr">
                        <a:defRPr sz="1800"/>
                      </a:pPr>
                      <a:r>
                        <a:rPr b="1">
                          <a:sym typeface="Helvetica Light"/>
                        </a:rPr>
                        <a:t> tech (sw) dev. </a:t>
                      </a:r>
                    </a:p>
                  </a:txBody>
                  <a:tcPr marL="50800" marR="50800" marT="50800" marB="50800" anchor="ctr" anchorCtr="0" horzOverflow="overflow"/>
                </a:tc>
                <a:tc>
                  <a:txBody>
                    <a:bodyPr/>
                    <a:lstStyle/>
                    <a:p>
                      <a:pPr lvl="0" algn="ctr">
                        <a:defRPr sz="1800"/>
                      </a:pPr>
                      <a:r>
                        <a:rPr b="1">
                          <a:sym typeface="Helvetica Light"/>
                        </a:rPr>
                        <a:t>distribution</a:t>
                      </a:r>
                    </a:p>
                  </a:txBody>
                  <a:tcPr marL="50800" marR="50800" marT="50800" marB="50800" anchor="ctr" anchorCtr="0" horzOverflow="overflow"/>
                </a:tc>
                <a:tc>
                  <a:txBody>
                    <a:bodyPr/>
                    <a:lstStyle/>
                    <a:p>
                      <a:pPr lvl="0" algn="ctr">
                        <a:defRPr sz="1800"/>
                      </a:pPr>
                      <a:r>
                        <a:rPr b="1">
                          <a:sym typeface="Helvetica Light"/>
                        </a:rPr>
                        <a:t> design</a:t>
                      </a:r>
                    </a:p>
                  </a:txBody>
                  <a:tcPr marL="50800" marR="50800" marT="50800" marB="50800" anchor="ctr" anchorCtr="0" horzOverflow="overflow"/>
                </a:tc>
                <a:tc>
                  <a:txBody>
                    <a:bodyPr/>
                    <a:lstStyle/>
                    <a:p>
                      <a:pPr lvl="0" algn="ctr">
                        <a:defRPr sz="1800"/>
                      </a:pPr>
                      <a:r>
                        <a:rPr b="1">
                          <a:sym typeface="Helvetica Light"/>
                        </a:rPr>
                        <a:t> support</a:t>
                      </a:r>
                    </a:p>
                  </a:txBody>
                  <a:tcPr marL="50800" marR="50800" marT="50800" marB="50800" anchor="ctr" anchorCtr="0" horzOverflow="overflow"/>
                </a:tc>
              </a:tr>
              <a:tr h="1120692">
                <a:tc>
                  <a:txBody>
                    <a:bodyPr/>
                    <a:lstStyle/>
                    <a:p>
                      <a:pPr lvl="0" algn="ctr">
                        <a:defRPr b="0" sz="1800">
                          <a:solidFill>
                            <a:srgbClr val="000000"/>
                          </a:solidFill>
                        </a:defRPr>
                      </a:pPr>
                      <a:r>
                        <a:rPr b="1">
                          <a:solidFill>
                            <a:srgbClr val="FFFFFF"/>
                          </a:solidFill>
                          <a:sym typeface="Helvetica Light"/>
                        </a:rPr>
                        <a:t>           </a:t>
                      </a:r>
                    </a:p>
                  </a:txBody>
                  <a:tcPr marL="50800" marR="50800" marT="50800" marB="50800" anchor="ctr" anchorCtr="0" horzOverflow="overflow"/>
                </a:tc>
                <a:tc>
                  <a:txBody>
                    <a:bodyPr/>
                    <a:lstStyle/>
                    <a:p>
                      <a:pPr lvl="0" algn="ctr">
                        <a:defRPr sz="1800"/>
                      </a:pPr>
                      <a:r>
                        <a:rPr i="1">
                          <a:sym typeface="Helvetica Light"/>
                        </a:rPr>
                        <a:t>planning, realization</a:t>
                      </a:r>
                    </a:p>
                  </a:txBody>
                  <a:tcPr marL="50800" marR="50800" marT="50800" marB="50800" anchor="ctr" anchorCtr="0" horzOverflow="overflow"/>
                </a:tc>
                <a:tc>
                  <a:txBody>
                    <a:bodyPr/>
                    <a:lstStyle/>
                    <a:p>
                      <a:pPr lvl="0" algn="ctr">
                        <a:defRPr sz="1800"/>
                      </a:pPr>
                      <a:r>
                        <a:rPr i="1">
                          <a:sym typeface="Helvetica Light"/>
                        </a:rPr>
                        <a:t>app development, iterations,  improvements</a:t>
                      </a:r>
                    </a:p>
                  </a:txBody>
                  <a:tcPr marL="50800" marR="50800" marT="50800" marB="50800" anchor="ctr" anchorCtr="0" horzOverflow="overflow"/>
                </a:tc>
                <a:tc>
                  <a:txBody>
                    <a:bodyPr/>
                    <a:lstStyle/>
                    <a:p>
                      <a:pPr lvl="0" algn="ctr">
                        <a:defRPr sz="1800"/>
                      </a:pPr>
                      <a:r>
                        <a:rPr i="1">
                          <a:sym typeface="Helvetica Light"/>
                        </a:rPr>
                        <a:t>platform delivery to our customers(1)</a:t>
                      </a:r>
                    </a:p>
                  </a:txBody>
                  <a:tcPr marL="50800" marR="50800" marT="50800" marB="50800" anchor="ctr" anchorCtr="0" horzOverflow="overflow"/>
                </a:tc>
                <a:tc>
                  <a:txBody>
                    <a:bodyPr/>
                    <a:lstStyle/>
                    <a:p>
                      <a:pPr lvl="0" algn="ctr">
                        <a:defRPr sz="1800"/>
                      </a:pPr>
                      <a:r>
                        <a:rPr i="1">
                          <a:sym typeface="Helvetica Light"/>
                        </a:rPr>
                        <a:t>dedicated design for our app</a:t>
                      </a:r>
                    </a:p>
                  </a:txBody>
                  <a:tcPr marL="50800" marR="50800" marT="50800" marB="50800" anchor="ctr" anchorCtr="0" horzOverflow="overflow"/>
                </a:tc>
                <a:tc>
                  <a:txBody>
                    <a:bodyPr/>
                    <a:lstStyle/>
                    <a:p>
                      <a:pPr lvl="0" algn="ctr">
                        <a:defRPr sz="1800"/>
                      </a:pPr>
                      <a:r>
                        <a:rPr i="1">
                          <a:sym typeface="Helvetica Light"/>
                        </a:rPr>
                        <a:t>user support</a:t>
                      </a:r>
                    </a:p>
                  </a:txBody>
                  <a:tcPr marL="50800" marR="50800" marT="50800" marB="50800" anchor="ctr" anchorCtr="0" horzOverflow="overflow"/>
                </a:tc>
              </a:tr>
              <a:tr h="767762">
                <a:tc>
                  <a:txBody>
                    <a:bodyPr/>
                    <a:lstStyle/>
                    <a:p>
                      <a:pPr lvl="0" algn="ctr">
                        <a:defRPr b="0" sz="1800">
                          <a:solidFill>
                            <a:srgbClr val="000000"/>
                          </a:solidFill>
                        </a:defRPr>
                      </a:pPr>
                      <a:r>
                        <a:rPr b="1">
                          <a:solidFill>
                            <a:srgbClr val="FFFFFF"/>
                          </a:solidFill>
                          <a:sym typeface="Helvetica Light"/>
                        </a:rPr>
                        <a:t>Secondary    </a:t>
                      </a:r>
                    </a:p>
                  </a:txBody>
                  <a:tcPr marL="50800" marR="50800" marT="50800" marB="50800" anchor="ctr" anchorCtr="0" horzOverflow="overflow"/>
                </a:tc>
                <a:tc>
                  <a:txBody>
                    <a:bodyPr/>
                    <a:lstStyle/>
                    <a:p>
                      <a:pPr lvl="0" algn="ctr">
                        <a:defRPr sz="1800"/>
                      </a:pPr>
                      <a:r>
                        <a:rPr b="1">
                          <a:sym typeface="Helvetica Light"/>
                        </a:rPr>
                        <a:t> distribution (1)</a:t>
                      </a:r>
                    </a:p>
                  </a:txBody>
                  <a:tcPr marL="50800" marR="50800" marT="50800" marB="50800" anchor="ctr" anchorCtr="0" horzOverflow="overflow"/>
                </a:tc>
                <a:tc>
                  <a:txBody>
                    <a:bodyPr/>
                    <a:lstStyle/>
                    <a:p>
                      <a:pPr lvl="0" algn="ctr">
                        <a:defRPr sz="1800"/>
                      </a:pPr>
                      <a:r>
                        <a:rPr b="1">
                          <a:sym typeface="Helvetica Light"/>
                        </a:rPr>
                        <a:t> marketing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r>
              <a:tr h="1324923">
                <a:tc>
                  <a:txBody>
                    <a:bodyPr/>
                    <a:lstStyle/>
                    <a:p>
                      <a:pPr lvl="0" algn="ctr">
                        <a:defRPr b="0" sz="1800">
                          <a:solidFill>
                            <a:srgbClr val="000000"/>
                          </a:solidFill>
                        </a:defRPr>
                      </a:pPr>
                      <a:r>
                        <a:rPr b="1">
                          <a:solidFill>
                            <a:srgbClr val="FFFFFF"/>
                          </a:solidFill>
                          <a:sym typeface="Helvetica Light"/>
                        </a:rPr>
                        <a:t>           </a:t>
                      </a:r>
                    </a:p>
                  </a:txBody>
                  <a:tcPr marL="50800" marR="50800" marT="50800" marB="50800" anchor="ctr" anchorCtr="0" horzOverflow="overflow"/>
                </a:tc>
                <a:tc>
                  <a:txBody>
                    <a:bodyPr/>
                    <a:lstStyle/>
                    <a:p>
                      <a:pPr lvl="0" algn="ctr">
                        <a:defRPr sz="1800"/>
                      </a:pPr>
                      <a:r>
                        <a:rPr i="1">
                          <a:sym typeface="Helvetica Light"/>
                        </a:rPr>
                        <a:t>app delivery for customers(2) through Google Play in Apple App Store </a:t>
                      </a:r>
                    </a:p>
                  </a:txBody>
                  <a:tcPr marL="50800" marR="50800" marT="50800" marB="50800" anchor="ctr" anchorCtr="0" horzOverflow="overflow"/>
                </a:tc>
                <a:tc>
                  <a:txBody>
                    <a:bodyPr/>
                    <a:lstStyle/>
                    <a:p>
                      <a:pPr lvl="0" algn="ctr">
                        <a:defRPr sz="1800"/>
                      </a:pPr>
                      <a:r>
                        <a:rPr i="1">
                          <a:sym typeface="Helvetica Light"/>
                        </a:rPr>
                        <a:t>marketing</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r>
            </a:tbl>
          </a:graphicData>
        </a:graphic>
      </p:graphicFrame>
      <p:sp>
        <p:nvSpPr>
          <p:cNvPr id="140" name="Shape 140"/>
          <p:cNvSpPr/>
          <p:nvPr>
            <p:ph type="title" idx="4294967295"/>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Value chain</a:t>
            </a:r>
          </a:p>
        </p:txBody>
      </p:sp>
      <p:sp>
        <p:nvSpPr>
          <p:cNvPr id="141" name="Shape 141"/>
          <p:cNvSpPr/>
          <p:nvPr/>
        </p:nvSpPr>
        <p:spPr>
          <a:xfrm>
            <a:off x="103517" y="9042115"/>
            <a:ext cx="30359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defRPr sz="1800"/>
            </a:pPr>
            <a:r>
              <a:rPr i="1" sz="1400"/>
              <a:t>customers(1) : restaurants</a:t>
            </a:r>
            <a:endParaRPr i="1" sz="1400"/>
          </a:p>
          <a:p>
            <a:pPr lvl="0" algn="l" defTabSz="914400">
              <a:defRPr sz="1800"/>
            </a:pPr>
            <a:r>
              <a:rPr i="1" sz="1400"/>
              <a:t>customers(2) : restaurant customers </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idx="4294967295"/>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Competition analysis</a:t>
            </a:r>
          </a:p>
        </p:txBody>
      </p:sp>
      <p:graphicFrame>
        <p:nvGraphicFramePr>
          <p:cNvPr id="144" name="Table 144"/>
          <p:cNvGraphicFramePr/>
          <p:nvPr/>
        </p:nvGraphicFramePr>
        <p:xfrm>
          <a:off x="342408" y="3063089"/>
          <a:ext cx="12332684" cy="5134344"/>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456089"/>
                <a:gridCol w="2639310"/>
                <a:gridCol w="2492227"/>
                <a:gridCol w="2359328"/>
                <a:gridCol w="2373028"/>
              </a:tblGrid>
              <a:tr h="547792">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attributes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FoodiePal</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GrubHub</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Seamless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MenuDrive</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r>
              <a:tr h="1225520">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distribution</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Appstore, Google Play,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Appstore, Google Play,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Appstore, Google Play,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Android,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78111">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time evaluation of order delivery</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r h="878111">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customer feedback</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30702">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delivery tracker</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r h="530702">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surge pricing</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30702">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priority ordering</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bl>
          </a:graphicData>
        </a:graphic>
      </p:graphicFrame>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lvl="0">
              <a:defRPr sz="1800"/>
            </a:pPr>
            <a:r>
              <a:rPr sz="8000"/>
              <a:t>FAQs</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650239" y="575521"/>
            <a:ext cx="11704322" cy="8397735"/>
          </a:xfrm>
          <a:prstGeom prst="rect">
            <a:avLst/>
          </a:prstGeom>
        </p:spPr>
        <p:txBody>
          <a:bodyPr/>
          <a:lstStyle>
            <a:lvl1pPr>
              <a:defRPr sz="4800"/>
            </a:lvl1pPr>
          </a:lstStyle>
          <a:p>
            <a:pPr lvl="0">
              <a:defRPr sz="1800"/>
            </a:pPr>
            <a:r>
              <a:rPr sz="4800"/>
              <a:t>Q: How to get first customers (restaurants) to use our product?</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body" idx="1"/>
          </p:nvPr>
        </p:nvSpPr>
        <p:spPr>
          <a:xfrm>
            <a:off x="650239" y="882756"/>
            <a:ext cx="11704322" cy="7830010"/>
          </a:xfrm>
          <a:prstGeom prst="rect">
            <a:avLst/>
          </a:prstGeom>
        </p:spPr>
        <p:txBody>
          <a:bodyPr anchor="ctr"/>
          <a:lstStyle/>
          <a:p>
            <a:pPr lvl="0" marL="342900" indent="-342900">
              <a:buSzTx/>
              <a:buNone/>
              <a:defRPr sz="1800"/>
            </a:pPr>
            <a:r>
              <a:rPr sz="4800"/>
              <a:t>A: </a:t>
            </a:r>
            <a:endParaRPr sz="4800"/>
          </a:p>
          <a:p>
            <a:pPr lvl="0" marL="342900" indent="-342900">
              <a:buSzTx/>
              <a:buNone/>
              <a:defRPr sz="1800"/>
            </a:pPr>
            <a:r>
              <a:rPr sz="3200"/>
              <a:t>	(We will send an offer or/and call a lot of restaurants and introduce our idea to them)</a:t>
            </a:r>
            <a:endParaRPr sz="3200"/>
          </a:p>
          <a:p>
            <a:pPr lvl="0" marL="342900" indent="-342900">
              <a:buSzTx/>
              <a:buNone/>
              <a:defRPr sz="1800"/>
            </a:pPr>
            <a:endParaRPr sz="3200"/>
          </a:p>
          <a:p>
            <a:pPr lvl="0" marL="342900" indent="-342900">
              <a:spcBef>
                <a:spcPts val="600"/>
              </a:spcBef>
              <a:buSzTx/>
              <a:buNone/>
              <a:defRPr sz="1800"/>
            </a:pPr>
            <a:r>
              <a:rPr sz="3200"/>
              <a:t>	Just a few restaurants will accept the offer. They will have to introduce the new way of ordering 	to their customers. And if the idea catches on, these customers will suggest other restaurant to start using it.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pPr>
            <a:r>
              <a:rPr sz="8000"/>
              <a:t>Solution</a:t>
            </a:r>
          </a:p>
        </p:txBody>
      </p:sp>
      <p:sp>
        <p:nvSpPr>
          <p:cNvPr id="49" name="Shape 49"/>
          <p:cNvSpPr/>
          <p:nvPr>
            <p:ph type="body" idx="1"/>
          </p:nvPr>
        </p:nvSpPr>
        <p:spPr>
          <a:prstGeom prst="rect">
            <a:avLst/>
          </a:prstGeom>
        </p:spPr>
        <p:txBody>
          <a:bodyPr/>
          <a:lstStyle/>
          <a:p>
            <a:pPr lvl="0">
              <a:defRPr sz="1800"/>
            </a:pPr>
            <a:r>
              <a:rPr sz="3600"/>
              <a:t>Order processing platform</a:t>
            </a:r>
            <a:endParaRPr sz="3600"/>
          </a:p>
          <a:p>
            <a:pPr lvl="0">
              <a:defRPr sz="1800"/>
            </a:pPr>
            <a:r>
              <a:rPr sz="3600"/>
              <a:t>Surge pricing</a:t>
            </a:r>
            <a:endParaRPr sz="3600"/>
          </a:p>
          <a:p>
            <a:pPr lvl="0">
              <a:defRPr sz="1800"/>
            </a:pPr>
            <a:r>
              <a:rPr sz="3600"/>
              <a:t>Time slots</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650239" y="677933"/>
            <a:ext cx="11704322" cy="8295323"/>
          </a:xfrm>
          <a:prstGeom prst="rect">
            <a:avLst/>
          </a:prstGeom>
        </p:spPr>
        <p:txBody>
          <a:bodyPr/>
          <a:lstStyle/>
          <a:p>
            <a:pPr lvl="0">
              <a:defRPr sz="1800"/>
            </a:pPr>
            <a:r>
              <a:rPr sz="4800"/>
              <a:t>Q: </a:t>
            </a:r>
            <a:r>
              <a:rPr sz="4800"/>
              <a:t>How to manipulate prices of </a:t>
            </a:r>
            <a:br>
              <a:rPr sz="4800"/>
            </a:br>
            <a:r>
              <a:rPr sz="4800"/>
              <a:t>time-slots</a:t>
            </a:r>
            <a:r>
              <a:rPr sz="4800"/>
              <a:t>?</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body" idx="1"/>
          </p:nvPr>
        </p:nvSpPr>
        <p:spPr>
          <a:xfrm>
            <a:off x="650239" y="780345"/>
            <a:ext cx="11704322" cy="7932420"/>
          </a:xfrm>
          <a:prstGeom prst="rect">
            <a:avLst/>
          </a:prstGeom>
        </p:spPr>
        <p:txBody>
          <a:bodyPr anchor="ctr"/>
          <a:lstStyle/>
          <a:p>
            <a:pPr lvl="0" marL="342900" indent="-342900">
              <a:buSzTx/>
              <a:buNone/>
              <a:defRPr sz="1800"/>
            </a:pPr>
            <a:r>
              <a:rPr sz="4800"/>
              <a:t>A:</a:t>
            </a:r>
            <a:r>
              <a:rPr sz="4400"/>
              <a:t> </a:t>
            </a:r>
            <a:endParaRPr sz="4400"/>
          </a:p>
          <a:p>
            <a:pPr lvl="0" marL="342900" indent="-342900">
              <a:buSzTx/>
              <a:buNone/>
              <a:defRPr sz="1800"/>
            </a:pPr>
            <a:r>
              <a:rPr sz="3200"/>
              <a:t>	</a:t>
            </a:r>
            <a:r>
              <a:rPr sz="3200"/>
              <a:t>Every restaurant decides for itself, how much would they like to charge for faster delivery. They also determine which and how many time slots should currently be available, based on their capability to deliver food in time for these time slots.</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650239" y="575521"/>
            <a:ext cx="11704322" cy="8500146"/>
          </a:xfrm>
          <a:prstGeom prst="rect">
            <a:avLst/>
          </a:prstGeom>
        </p:spPr>
        <p:txBody>
          <a:bodyPr/>
          <a:lstStyle/>
          <a:p>
            <a:pPr lvl="0">
              <a:defRPr sz="1800"/>
            </a:pPr>
            <a:r>
              <a:rPr sz="4800"/>
              <a:t>Q: </a:t>
            </a:r>
            <a:r>
              <a:rPr sz="4800"/>
              <a:t>What happens when the user wants to order food to be delivered in 30min but location of the user is, let's say 40 min away from the restaurant?</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body" idx="1"/>
          </p:nvPr>
        </p:nvSpPr>
        <p:spPr>
          <a:xfrm>
            <a:off x="650239" y="677933"/>
            <a:ext cx="11704322" cy="8034833"/>
          </a:xfrm>
          <a:prstGeom prst="rect">
            <a:avLst/>
          </a:prstGeom>
        </p:spPr>
        <p:txBody>
          <a:bodyPr anchor="ctr"/>
          <a:lstStyle/>
          <a:p>
            <a:pPr lvl="0" marL="342900" indent="-342900">
              <a:buSzTx/>
              <a:buNone/>
              <a:defRPr sz="1800"/>
            </a:pPr>
            <a:r>
              <a:rPr sz="4800"/>
              <a:t>A:</a:t>
            </a:r>
            <a:r>
              <a:rPr sz="6200"/>
              <a:t> </a:t>
            </a:r>
            <a:endParaRPr sz="6200"/>
          </a:p>
          <a:p>
            <a:pPr lvl="0" marL="342900" indent="-342900">
              <a:buSzTx/>
              <a:buNone/>
              <a:defRPr sz="1800"/>
            </a:pPr>
            <a:r>
              <a:rPr sz="3200"/>
              <a:t>	</a:t>
            </a:r>
            <a:r>
              <a:rPr sz="3200"/>
              <a:t>After he completes the order, the restaurant reviews it. </a:t>
            </a:r>
            <a:br>
              <a:rPr sz="3200"/>
            </a:br>
            <a:r>
              <a:rPr sz="3200"/>
              <a:t>They can see the location of the user who ordered food. </a:t>
            </a:r>
            <a:endParaRPr sz="3200"/>
          </a:p>
          <a:p>
            <a:pPr lvl="0" marL="342900" indent="-342900">
              <a:buSzTx/>
              <a:buNone/>
              <a:defRPr sz="1800"/>
            </a:pPr>
            <a:br>
              <a:rPr sz="3200"/>
            </a:br>
            <a:r>
              <a:rPr sz="3200"/>
              <a:t>The manager can either accept the order or deny it, and propose a new, more realistic time for delivery and also </a:t>
            </a:r>
            <a:br>
              <a:rPr sz="3200"/>
            </a:br>
            <a:r>
              <a:rPr sz="3200"/>
              <a:t>the fee. </a:t>
            </a:r>
            <a:br>
              <a:rPr sz="3200"/>
            </a:br>
            <a:br>
              <a:rPr sz="3200"/>
            </a:br>
            <a:r>
              <a:rPr sz="3200"/>
              <a:t>Then the user can either accept the proposed time, or cancel and start a new order.</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lvl="0">
              <a:defRPr sz="1800"/>
            </a:pPr>
            <a:r>
              <a:rPr sz="8000"/>
              <a:t>Other</a:t>
            </a:r>
          </a:p>
        </p:txBody>
      </p:sp>
      <p:sp>
        <p:nvSpPr>
          <p:cNvPr id="161" name="Shape 161"/>
          <p:cNvSpPr/>
          <p:nvPr>
            <p:ph type="body" idx="4294967295"/>
          </p:nvPr>
        </p:nvSpPr>
        <p:spPr>
          <a:xfrm>
            <a:off x="696051" y="2609850"/>
            <a:ext cx="11612698" cy="6286500"/>
          </a:xfrm>
          <a:prstGeom prst="rect">
            <a:avLst/>
          </a:prstGeom>
        </p:spPr>
        <p:txBody>
          <a:bodyPr lIns="0" tIns="0" rIns="0" bIns="0" anchor="ctr"/>
          <a:lstStyle/>
          <a:p>
            <a:pPr lvl="0" marL="0" indent="0" defTabSz="832104">
              <a:spcBef>
                <a:spcPts val="0"/>
              </a:spcBef>
              <a:buSzTx/>
              <a:buFontTx/>
              <a:buNone/>
              <a:defRPr sz="1800"/>
            </a:pPr>
            <a:r>
              <a:rPr sz="4004" u="sng">
                <a:latin typeface="Helvetica"/>
                <a:ea typeface="Helvetica"/>
                <a:cs typeface="Helvetica"/>
                <a:sym typeface="Helvetica"/>
                <a:hlinkClick r:id="rId2" invalidUrl="" action="" tgtFrame="" tooltip="" history="1" highlightClick="0" endSnd="0"/>
              </a:rPr>
              <a:t>http://pizza.com/fun-facts</a:t>
            </a: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a:p>
            <a:pPr lvl="0" marL="0" indent="0" defTabSz="832104">
              <a:spcBef>
                <a:spcPts val="0"/>
              </a:spcBef>
              <a:buSzTx/>
              <a:buFontTx/>
              <a:buNone/>
              <a:defRPr sz="1800"/>
            </a:pPr>
            <a:r>
              <a:rPr sz="4004" u="sng">
                <a:latin typeface="Helvetica"/>
                <a:ea typeface="Helvetica"/>
                <a:cs typeface="Helvetica"/>
                <a:sym typeface="Helvetica"/>
                <a:hlinkClick r:id="rId3" invalidUrl="" action="" tgtFrame="" tooltip="" history="1" highlightClick="0" endSnd="0"/>
              </a:rPr>
              <a:t>http://www.statista.com/statistics/244616/number-of-qsr-fsr-chain-independent-restaurants-in-the-us/</a:t>
            </a: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a:p>
            <a:pPr lvl="0" marL="0" indent="0" defTabSz="832104">
              <a:spcBef>
                <a:spcPts val="0"/>
              </a:spcBef>
              <a:buSzTx/>
              <a:buFontTx/>
              <a:buNone/>
              <a:defRPr sz="1800"/>
            </a:pPr>
            <a:r>
              <a:rPr sz="4004" u="sng">
                <a:latin typeface="Helvetica"/>
                <a:ea typeface="Helvetica"/>
                <a:cs typeface="Helvetica"/>
                <a:sym typeface="Helvetica"/>
                <a:hlinkClick r:id="rId4" invalidUrl="" action="" tgtFrame="" tooltip="" history="1" highlightClick="0" endSnd="0"/>
              </a:rPr>
              <a:t>http://www.quora.com/How-many-restaurants-in-U-S-offer-home-delivery</a:t>
            </a: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0">
              <a:defRPr sz="1800"/>
            </a:pPr>
            <a:r>
              <a:rPr sz="8000"/>
              <a:t>Demo</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3" name="Step1OrderFood_Restaurant.png"/>
          <p:cNvPicPr/>
          <p:nvPr/>
        </p:nvPicPr>
        <p:blipFill>
          <a:blip r:embed="rId2">
            <a:extLst/>
          </a:blip>
          <a:srcRect l="0" t="0" r="0" b="0"/>
          <a:stretch>
            <a:fillRect/>
          </a:stretch>
        </p:blipFill>
        <p:spPr>
          <a:xfrm>
            <a:off x="67739" y="2143988"/>
            <a:ext cx="3174027" cy="6472337"/>
          </a:xfrm>
          <a:prstGeom prst="rect">
            <a:avLst/>
          </a:prstGeom>
          <a:ln w="12700">
            <a:miter lim="400000"/>
          </a:ln>
          <a:effectLst>
            <a:outerShdw sx="100000" sy="100000" kx="0" ky="0" algn="b" rotWithShape="0" blurRad="355600" dist="0" dir="0">
              <a:srgbClr val="000000">
                <a:alpha val="42613"/>
              </a:srgbClr>
            </a:outerShdw>
          </a:effectLst>
        </p:spPr>
      </p:pic>
      <p:pic>
        <p:nvPicPr>
          <p:cNvPr id="54" name="Step2OrderFood_Food.png"/>
          <p:cNvPicPr/>
          <p:nvPr/>
        </p:nvPicPr>
        <p:blipFill>
          <a:blip r:embed="rId3">
            <a:extLst/>
          </a:blip>
          <a:srcRect l="0" t="0" r="0" b="0"/>
          <a:stretch>
            <a:fillRect/>
          </a:stretch>
        </p:blipFill>
        <p:spPr>
          <a:xfrm>
            <a:off x="3307303" y="2522031"/>
            <a:ext cx="3171150" cy="6476428"/>
          </a:xfrm>
          <a:prstGeom prst="rect">
            <a:avLst/>
          </a:prstGeom>
          <a:ln w="12700">
            <a:miter lim="400000"/>
          </a:ln>
          <a:effectLst>
            <a:outerShdw sx="100000" sy="100000" kx="0" ky="0" algn="b" rotWithShape="0" blurRad="355600" dist="0" dir="0">
              <a:srgbClr val="000000">
                <a:alpha val="42613"/>
              </a:srgbClr>
            </a:outerShdw>
          </a:effectLst>
        </p:spPr>
      </p:pic>
      <p:pic>
        <p:nvPicPr>
          <p:cNvPr id="55" name="Step3OrderFood_OrderItem.png"/>
          <p:cNvPicPr/>
          <p:nvPr/>
        </p:nvPicPr>
        <p:blipFill>
          <a:blip r:embed="rId4">
            <a:extLst/>
          </a:blip>
          <a:srcRect l="0" t="0" r="0" b="0"/>
          <a:stretch>
            <a:fillRect/>
          </a:stretch>
        </p:blipFill>
        <p:spPr>
          <a:xfrm>
            <a:off x="6529254" y="2929362"/>
            <a:ext cx="3207625" cy="6474468"/>
          </a:xfrm>
          <a:prstGeom prst="rect">
            <a:avLst/>
          </a:prstGeom>
          <a:ln w="12700">
            <a:miter lim="400000"/>
          </a:ln>
          <a:effectLst>
            <a:outerShdw sx="100000" sy="100000" kx="0" ky="0" algn="b" rotWithShape="0" blurRad="355600" dist="0" dir="0">
              <a:srgbClr val="000000">
                <a:alpha val="42613"/>
              </a:srgbClr>
            </a:outerShdw>
          </a:effectLst>
        </p:spPr>
      </p:pic>
      <p:pic>
        <p:nvPicPr>
          <p:cNvPr id="56" name="Step4OrderFood_OrderList.png"/>
          <p:cNvPicPr/>
          <p:nvPr/>
        </p:nvPicPr>
        <p:blipFill>
          <a:blip r:embed="rId5">
            <a:extLst/>
          </a:blip>
          <a:srcRect l="0" t="0" r="0" b="0"/>
          <a:stretch>
            <a:fillRect/>
          </a:stretch>
        </p:blipFill>
        <p:spPr>
          <a:xfrm>
            <a:off x="9762499" y="3286109"/>
            <a:ext cx="3203252" cy="6474418"/>
          </a:xfrm>
          <a:prstGeom prst="rect">
            <a:avLst/>
          </a:prstGeom>
          <a:ln w="12700">
            <a:miter lim="400000"/>
          </a:ln>
          <a:effectLst>
            <a:outerShdw sx="100000" sy="100000" kx="0" ky="0" algn="b" rotWithShape="0" blurRad="355600" dist="0" dir="0">
              <a:srgbClr val="000000">
                <a:alpha val="42613"/>
              </a:srgbClr>
            </a:outerShdw>
          </a:effectLst>
        </p:spPr>
      </p:pic>
      <p:sp>
        <p:nvSpPr>
          <p:cNvPr id="57" name="Shape 57"/>
          <p:cNvSpPr/>
          <p:nvPr/>
        </p:nvSpPr>
        <p:spPr>
          <a:xfrm>
            <a:off x="18924" y="1909402"/>
            <a:ext cx="614944"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1</a:t>
            </a:r>
          </a:p>
        </p:txBody>
      </p:sp>
      <p:sp>
        <p:nvSpPr>
          <p:cNvPr id="58" name="Shape 58"/>
          <p:cNvSpPr/>
          <p:nvPr/>
        </p:nvSpPr>
        <p:spPr>
          <a:xfrm>
            <a:off x="3246895" y="2285803"/>
            <a:ext cx="618714" cy="61871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59" name="Shape 59"/>
          <p:cNvSpPr/>
          <p:nvPr/>
        </p:nvSpPr>
        <p:spPr>
          <a:xfrm>
            <a:off x="6487159" y="2665334"/>
            <a:ext cx="618713" cy="61871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3</a:t>
            </a:r>
          </a:p>
        </p:txBody>
      </p:sp>
      <p:sp>
        <p:nvSpPr>
          <p:cNvPr id="60" name="Shape 60"/>
          <p:cNvSpPr/>
          <p:nvPr/>
        </p:nvSpPr>
        <p:spPr>
          <a:xfrm>
            <a:off x="9730599" y="3043791"/>
            <a:ext cx="618713" cy="61871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4</a:t>
            </a:r>
          </a:p>
        </p:txBody>
      </p:sp>
      <p:sp>
        <p:nvSpPr>
          <p:cNvPr id="61" name="Shape 61"/>
          <p:cNvSpPr/>
          <p:nvPr/>
        </p:nvSpPr>
        <p:spPr>
          <a:xfrm>
            <a:off x="23451" y="9555795"/>
            <a:ext cx="3262783" cy="20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 u="sng">
                <a:hlinkClick r:id="rId7" invalidUrl="" action="" tgtFrame="" tooltip="" history="1" highlightClick="0" endSnd="0"/>
              </a:defRPr>
            </a:lvl1pPr>
          </a:lstStyle>
          <a:p>
            <a:pPr lvl="0">
              <a:defRPr sz="1800" u="none"/>
            </a:pPr>
            <a:r>
              <a:rPr sz="700" u="sng">
                <a:hlinkClick r:id="rId7" invalidUrl="" action="" tgtFrame="" tooltip="" history="1" highlightClick="0" endSnd="0"/>
              </a:rPr>
              <a:t>http://www.pd4pic.com/man-person-boy-cartoon-mouth-male-figure-avatar.html</a:t>
            </a:r>
          </a:p>
        </p:txBody>
      </p:sp>
      <p:pic>
        <p:nvPicPr>
          <p:cNvPr id="62" name="Hungry Person.png"/>
          <p:cNvPicPr/>
          <p:nvPr/>
        </p:nvPicPr>
        <p:blipFill>
          <a:blip r:embed="rId8">
            <a:extLst/>
          </a:blip>
          <a:srcRect l="0" t="0" r="0" b="0"/>
          <a:stretch>
            <a:fillRect/>
          </a:stretch>
        </p:blipFill>
        <p:spPr>
          <a:xfrm>
            <a:off x="1167947" y="138284"/>
            <a:ext cx="1349814" cy="1849852"/>
          </a:xfrm>
          <a:prstGeom prst="rect">
            <a:avLst/>
          </a:prstGeom>
          <a:ln w="12700">
            <a:miter lim="400000"/>
          </a:ln>
        </p:spPr>
      </p:pic>
      <p:sp>
        <p:nvSpPr>
          <p:cNvPr id="63" name="Shape 63"/>
          <p:cNvSpPr/>
          <p:nvPr/>
        </p:nvSpPr>
        <p:spPr>
          <a:xfrm>
            <a:off x="2465016" y="739351"/>
            <a:ext cx="1460298"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3600"/>
              <a:t>Timmy</a:t>
            </a:r>
          </a:p>
        </p:txBody>
      </p:sp>
      <p:sp>
        <p:nvSpPr>
          <p:cNvPr id="64" name="Shape 64"/>
          <p:cNvSpPr/>
          <p:nvPr/>
        </p:nvSpPr>
        <p:spPr>
          <a:xfrm>
            <a:off x="2399180" y="411164"/>
            <a:ext cx="159197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“I am hungry!”</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6" name="Step5OrderFood_CompleteOrder.png"/>
          <p:cNvPicPr/>
          <p:nvPr/>
        </p:nvPicPr>
        <p:blipFill>
          <a:blip r:embed="rId2">
            <a:extLst/>
          </a:blip>
          <a:stretch>
            <a:fillRect/>
          </a:stretch>
        </p:blipFill>
        <p:spPr>
          <a:xfrm>
            <a:off x="4095217" y="0"/>
            <a:ext cx="4814366" cy="9753601"/>
          </a:xfrm>
          <a:prstGeom prst="rect">
            <a:avLst/>
          </a:prstGeom>
          <a:ln w="12700">
            <a:miter lim="400000"/>
          </a:ln>
          <a:effectLst>
            <a:outerShdw sx="100000" sy="100000" kx="0" ky="0" algn="b" rotWithShape="0" blurRad="355600" dist="0" dir="0">
              <a:srgbClr val="000000">
                <a:alpha val="75000"/>
              </a:srgbClr>
            </a:outerShdw>
          </a:effectLst>
        </p:spPr>
      </p:pic>
      <p:sp>
        <p:nvSpPr>
          <p:cNvPr id="67" name="Shape 67"/>
          <p:cNvSpPr/>
          <p:nvPr/>
        </p:nvSpPr>
        <p:spPr>
          <a:xfrm>
            <a:off x="136744" y="103801"/>
            <a:ext cx="1270001" cy="1270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5</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 name="Step6MyOrder_Orderlist.png"/>
          <p:cNvPicPr/>
          <p:nvPr/>
        </p:nvPicPr>
        <p:blipFill>
          <a:blip r:embed="rId2">
            <a:extLst/>
          </a:blip>
          <a:stretch>
            <a:fillRect/>
          </a:stretch>
        </p:blipFill>
        <p:spPr>
          <a:xfrm>
            <a:off x="191543" y="879370"/>
            <a:ext cx="3963167" cy="7994860"/>
          </a:xfrm>
          <a:prstGeom prst="rect">
            <a:avLst/>
          </a:prstGeom>
          <a:ln w="12700">
            <a:miter lim="400000"/>
          </a:ln>
          <a:effectLst>
            <a:outerShdw sx="100000" sy="100000" kx="0" ky="0" algn="b" rotWithShape="0" blurRad="355600" dist="0" dir="0">
              <a:srgbClr val="000000">
                <a:alpha val="75000"/>
              </a:srgbClr>
            </a:outerShdw>
          </a:effectLst>
        </p:spPr>
      </p:pic>
      <p:pic>
        <p:nvPicPr>
          <p:cNvPr id="70" name="Step7MyOrder_Track.png"/>
          <p:cNvPicPr/>
          <p:nvPr/>
        </p:nvPicPr>
        <p:blipFill>
          <a:blip r:embed="rId3">
            <a:extLst/>
          </a:blip>
          <a:stretch>
            <a:fillRect/>
          </a:stretch>
        </p:blipFill>
        <p:spPr>
          <a:xfrm>
            <a:off x="4542408" y="879370"/>
            <a:ext cx="3919984" cy="7994860"/>
          </a:xfrm>
          <a:prstGeom prst="rect">
            <a:avLst/>
          </a:prstGeom>
          <a:ln w="12700">
            <a:miter lim="400000"/>
          </a:ln>
          <a:effectLst>
            <a:outerShdw sx="100000" sy="100000" kx="0" ky="0" algn="b" rotWithShape="0" blurRad="355600" dist="0" dir="0">
              <a:srgbClr val="000000">
                <a:alpha val="75000"/>
              </a:srgbClr>
            </a:outerShdw>
          </a:effectLst>
        </p:spPr>
      </p:pic>
      <p:pic>
        <p:nvPicPr>
          <p:cNvPr id="71" name="Step8MyOrder_Chat.png"/>
          <p:cNvPicPr/>
          <p:nvPr/>
        </p:nvPicPr>
        <p:blipFill>
          <a:blip r:embed="rId4">
            <a:extLst/>
          </a:blip>
          <a:stretch>
            <a:fillRect/>
          </a:stretch>
        </p:blipFill>
        <p:spPr>
          <a:xfrm>
            <a:off x="8850090" y="879370"/>
            <a:ext cx="3902253" cy="7994860"/>
          </a:xfrm>
          <a:prstGeom prst="rect">
            <a:avLst/>
          </a:prstGeom>
          <a:ln w="12700">
            <a:miter lim="400000"/>
          </a:ln>
          <a:effectLst>
            <a:outerShdw sx="100000" sy="100000" kx="0" ky="0" algn="b" rotWithShape="0" blurRad="355600" dist="0" dir="0">
              <a:srgbClr val="000000">
                <a:alpha val="75000"/>
              </a:srgbClr>
            </a:outerShdw>
          </a:effectLst>
        </p:spPr>
      </p:pic>
      <p:sp>
        <p:nvSpPr>
          <p:cNvPr id="72" name="Shape 72"/>
          <p:cNvSpPr/>
          <p:nvPr/>
        </p:nvSpPr>
        <p:spPr>
          <a:xfrm>
            <a:off x="120227" y="731752"/>
            <a:ext cx="614945"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73" name="Shape 73"/>
          <p:cNvSpPr/>
          <p:nvPr/>
        </p:nvSpPr>
        <p:spPr>
          <a:xfrm>
            <a:off x="4485158" y="731752"/>
            <a:ext cx="614945"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7</a:t>
            </a:r>
          </a:p>
        </p:txBody>
      </p:sp>
      <p:sp>
        <p:nvSpPr>
          <p:cNvPr id="74" name="Shape 74"/>
          <p:cNvSpPr/>
          <p:nvPr/>
        </p:nvSpPr>
        <p:spPr>
          <a:xfrm>
            <a:off x="8743663" y="731752"/>
            <a:ext cx="614945"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8</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sz="1800"/>
            </a:pPr>
            <a:r>
              <a:rPr sz="8000"/>
              <a:t>Market</a:t>
            </a:r>
          </a:p>
        </p:txBody>
      </p:sp>
      <p:graphicFrame>
        <p:nvGraphicFramePr>
          <p:cNvPr id="77" name="Chart 77"/>
          <p:cNvGraphicFramePr/>
          <p:nvPr/>
        </p:nvGraphicFramePr>
        <p:xfrm>
          <a:off x="1070864" y="1949450"/>
          <a:ext cx="10638537" cy="5854700"/>
        </p:xfrm>
        <a:graphic xmlns:a="http://schemas.openxmlformats.org/drawingml/2006/main">
          <a:graphicData uri="http://schemas.openxmlformats.org/drawingml/2006/chart">
            <c:chart xmlns:c="http://schemas.openxmlformats.org/drawingml/2006/chart" r:id="rId2"/>
          </a:graphicData>
        </a:graphic>
      </p:graphicFrame>
      <p:sp>
        <p:nvSpPr>
          <p:cNvPr id="78" name="Shape 78"/>
          <p:cNvSpPr/>
          <p:nvPr/>
        </p:nvSpPr>
        <p:spPr>
          <a:xfrm>
            <a:off x="9938080" y="8604250"/>
            <a:ext cx="255204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000"/>
              <a:t>Source: statista.com</a:t>
            </a:r>
            <a:r>
              <a:rPr sz="3600"/>
              <a:t>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defRPr sz="1800"/>
            </a:pPr>
            <a:r>
              <a:rPr sz="8000"/>
              <a:t>Market</a:t>
            </a:r>
          </a:p>
        </p:txBody>
      </p:sp>
      <p:sp>
        <p:nvSpPr>
          <p:cNvPr id="81" name="Shape 81"/>
          <p:cNvSpPr/>
          <p:nvPr/>
        </p:nvSpPr>
        <p:spPr>
          <a:xfrm>
            <a:off x="5956300" y="2451100"/>
            <a:ext cx="6502400" cy="65024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6AAA9"/>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82" name="Shape 82"/>
          <p:cNvSpPr/>
          <p:nvPr/>
        </p:nvSpPr>
        <p:spPr>
          <a:xfrm>
            <a:off x="9601200" y="3708400"/>
            <a:ext cx="1905000" cy="19050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83" name="Shape 83"/>
          <p:cNvSpPr/>
          <p:nvPr/>
        </p:nvSpPr>
        <p:spPr>
          <a:xfrm>
            <a:off x="7113879" y="6521450"/>
            <a:ext cx="101224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TAM</a:t>
            </a:r>
          </a:p>
        </p:txBody>
      </p:sp>
      <p:sp>
        <p:nvSpPr>
          <p:cNvPr id="84" name="Shape 84"/>
          <p:cNvSpPr/>
          <p:nvPr/>
        </p:nvSpPr>
        <p:spPr>
          <a:xfrm flipV="1">
            <a:off x="3755288" y="4756003"/>
            <a:ext cx="5688903" cy="1853074"/>
          </a:xfrm>
          <a:prstGeom prst="line">
            <a:avLst/>
          </a:prstGeom>
          <a:ln w="25400">
            <a:solidFill/>
            <a:miter lim="400000"/>
            <a:tailEnd type="stealth"/>
          </a:ln>
        </p:spPr>
        <p:txBody>
          <a:bodyPr lIns="50800" tIns="50800" rIns="50800" bIns="50800" anchor="ctr"/>
          <a:lstStyle/>
          <a:p>
            <a:pPr lvl="0">
              <a:defRPr sz="2400"/>
            </a:pPr>
          </a:p>
        </p:txBody>
      </p:sp>
      <p:sp>
        <p:nvSpPr>
          <p:cNvPr id="85" name="Shape 85"/>
          <p:cNvSpPr/>
          <p:nvPr/>
        </p:nvSpPr>
        <p:spPr>
          <a:xfrm>
            <a:off x="365023" y="2444750"/>
            <a:ext cx="511195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635.5k restaurants in US</a:t>
            </a:r>
          </a:p>
        </p:txBody>
      </p:sp>
      <p:sp>
        <p:nvSpPr>
          <p:cNvPr id="86" name="Shape 86"/>
          <p:cNvSpPr/>
          <p:nvPr/>
        </p:nvSpPr>
        <p:spPr>
          <a:xfrm>
            <a:off x="653618" y="6292850"/>
            <a:ext cx="29091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Target market</a:t>
            </a:r>
          </a:p>
        </p:txBody>
      </p:sp>
      <p:sp>
        <p:nvSpPr>
          <p:cNvPr id="87" name="Shape 87"/>
          <p:cNvSpPr/>
          <p:nvPr/>
        </p:nvSpPr>
        <p:spPr>
          <a:xfrm>
            <a:off x="362330" y="3702050"/>
            <a:ext cx="54475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 14% are food deliveries </a:t>
            </a:r>
          </a:p>
        </p:txBody>
      </p:sp>
      <p:sp>
        <p:nvSpPr>
          <p:cNvPr id="88" name="Shape 88"/>
          <p:cNvSpPr/>
          <p:nvPr/>
        </p:nvSpPr>
        <p:spPr>
          <a:xfrm>
            <a:off x="11283772" y="9232899"/>
            <a:ext cx="1359256"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Spring 2014</a:t>
            </a:r>
          </a:p>
        </p:txBody>
      </p:sp>
      <p:sp>
        <p:nvSpPr>
          <p:cNvPr id="89" name="Shape 89"/>
          <p:cNvSpPr/>
          <p:nvPr/>
        </p:nvSpPr>
        <p:spPr>
          <a:xfrm>
            <a:off x="1514551" y="7169150"/>
            <a:ext cx="12380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 88k</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