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6BC2F5-7883-42F3-B7CA-90D3578FBF06}">
  <a:tblStyle styleId="{1C6BC2F5-7883-42F3-B7CA-90D3578FBF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23630543_5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23630543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965474a9_3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965474a9_3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b9a0b074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b9a0b074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b9a0b07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b9a0b07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6863b4094c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6863b4094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763f53b5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763f53b5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965474a9_3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965474a9_3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b9a0b074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b9a0b074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DNS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/>
          <p:nvPr/>
        </p:nvSpPr>
        <p:spPr>
          <a:xfrm>
            <a:off x="283000" y="297900"/>
            <a:ext cx="4547700" cy="4547700"/>
          </a:xfrm>
          <a:prstGeom prst="rect">
            <a:avLst/>
          </a:prstGeom>
          <a:solidFill>
            <a:srgbClr val="000000">
              <a:alpha val="7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4294967295" type="body"/>
          </p:nvPr>
        </p:nvSpPr>
        <p:spPr>
          <a:xfrm>
            <a:off x="481300" y="529650"/>
            <a:ext cx="4151100" cy="40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5"/>
                </a:solidFill>
              </a:rPr>
              <a:t>3rd Party Contractors</a:t>
            </a:r>
            <a:endParaRPr b="1" sz="28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Third party contractors are able to manage their own records.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This reduces wasted time in request tickets and communication as zones can be delegated to our contractors with a simple permissioning system.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283099" y="712150"/>
            <a:ext cx="72984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5"/>
                </a:solidFill>
              </a:rPr>
              <a:t>Saving Time and Money</a:t>
            </a:r>
            <a:endParaRPr sz="42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100"/>
              <a:t>Junior Staff are able to make changes</a:t>
            </a:r>
            <a:endParaRPr b="0" sz="2100"/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Reduces $100,000 of dollars in cost</a:t>
            </a:r>
            <a:endParaRPr b="0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Senior staff can focus on important procedures</a:t>
            </a:r>
            <a:endParaRPr b="0" sz="21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100"/>
              <a:t>3rd Party Contractor can have responsive </a:t>
            </a:r>
            <a:r>
              <a:rPr b="0" lang="en" sz="2100"/>
              <a:t>changes</a:t>
            </a:r>
            <a:endParaRPr b="0" sz="2100"/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No need to wait until a request is handled</a:t>
            </a:r>
            <a:endParaRPr b="0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Our staff can focus on internal administration</a:t>
            </a:r>
            <a:endParaRPr b="0" sz="21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2855550" y="1149850"/>
            <a:ext cx="43485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3. Risk of 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Discontinuing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" name="Google Shape;136;p24"/>
          <p:cNvSpPr txBox="1"/>
          <p:nvPr>
            <p:ph idx="4294967295" type="body"/>
          </p:nvPr>
        </p:nvSpPr>
        <p:spPr>
          <a:xfrm>
            <a:off x="2855550" y="1824600"/>
            <a:ext cx="3432900" cy="28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Forecasting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It is expected that requests for change will grow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Errors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Errors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are inevitable, and could take down the server,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resulting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in halting of business operations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3rd Party Contractors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Lose 3rd party members due to inconvenient system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283100" y="712150"/>
            <a:ext cx="4026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Request for Changes Expected to Grow by 30%</a:t>
            </a:r>
            <a:endParaRPr/>
          </a:p>
        </p:txBody>
      </p:sp>
      <p:sp>
        <p:nvSpPr>
          <p:cNvPr id="142" name="Google Shape;142;p25"/>
          <p:cNvSpPr/>
          <p:nvPr/>
        </p:nvSpPr>
        <p:spPr>
          <a:xfrm>
            <a:off x="4309725" y="297900"/>
            <a:ext cx="4547700" cy="4547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 txBox="1"/>
          <p:nvPr>
            <p:ph idx="4294967295" type="body"/>
          </p:nvPr>
        </p:nvSpPr>
        <p:spPr>
          <a:xfrm>
            <a:off x="4508025" y="587800"/>
            <a:ext cx="4151100" cy="40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More hours of work are required to be completed by senior staff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This will lead  to further $100,000s of loss directly and indirectly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Large a</a:t>
            </a:r>
            <a:r>
              <a:rPr lang="en">
                <a:solidFill>
                  <a:schemeClr val="lt1"/>
                </a:solidFill>
              </a:rPr>
              <a:t>dministrative</a:t>
            </a:r>
            <a:r>
              <a:rPr lang="en">
                <a:solidFill>
                  <a:schemeClr val="lt1"/>
                </a:solidFill>
              </a:rPr>
              <a:t> tasks will take longer to complete as </a:t>
            </a:r>
            <a:r>
              <a:rPr lang="en">
                <a:solidFill>
                  <a:schemeClr val="lt1"/>
                </a:solidFill>
              </a:rPr>
              <a:t>resources</a:t>
            </a:r>
            <a:r>
              <a:rPr lang="en">
                <a:solidFill>
                  <a:schemeClr val="lt1"/>
                </a:solidFill>
              </a:rPr>
              <a:t> are wasted on maintaining the system.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827025" y="565425"/>
            <a:ext cx="4045200" cy="36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An Unreliable And Insecure System</a:t>
            </a:r>
            <a:endParaRPr sz="3400">
              <a:solidFill>
                <a:schemeClr val="lt1"/>
              </a:solidFill>
            </a:endParaRPr>
          </a:p>
        </p:txBody>
      </p:sp>
      <p:sp>
        <p:nvSpPr>
          <p:cNvPr id="149" name="Google Shape;149;p26"/>
          <p:cNvSpPr txBox="1"/>
          <p:nvPr>
            <p:ph idx="1" type="subTitle"/>
          </p:nvPr>
        </p:nvSpPr>
        <p:spPr>
          <a:xfrm>
            <a:off x="265500" y="653700"/>
            <a:ext cx="40452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More changes result in more Errors Costing 1,000,000 of dollars in lost business operation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A fault prone system is unacceptable for us and our 3rd party contractors. 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3rd Party Contractors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The current system does not provide responsive changes. With contractors waiting up to 48 hrs for changes to be made after a request.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It is likely our external contractors will seek better services, leading to 500,000 dollars of lost revenue annually in fees.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9500" y="936600"/>
            <a:ext cx="3801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of Loss per Year</a:t>
            </a:r>
            <a:endParaRPr/>
          </a:p>
        </p:txBody>
      </p:sp>
      <p:graphicFrame>
        <p:nvGraphicFramePr>
          <p:cNvPr id="160" name="Google Shape;160;p2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{1C6BC2F5-7883-42F3-B7CA-90D3578FBF06}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Item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Cost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Chance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Loss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Risk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Senior Admin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$30,0000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100%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$30,000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Medium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Business Downtime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$1,000,000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10%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$100,000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High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Contractors Leve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$500,000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20%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$100,000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High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Milestones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166" name="Google Shape;166;p29"/>
          <p:cNvGraphicFramePr/>
          <p:nvPr/>
        </p:nvGraphicFramePr>
        <p:xfrm>
          <a:off x="323100" y="239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{1C6BC2F5-7883-42F3-B7CA-90D3578FBF06}</a:tableStyleId>
              </a:tblPr>
              <a:tblGrid>
                <a:gridCol w="710225"/>
                <a:gridCol w="710225"/>
                <a:gridCol w="710225"/>
                <a:gridCol w="1037600"/>
                <a:gridCol w="382850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</a:tblGrid>
              <a:tr h="7191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2022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2023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167" name="Google Shape;167;p29"/>
          <p:cNvCxnSpPr/>
          <p:nvPr/>
        </p:nvCxnSpPr>
        <p:spPr>
          <a:xfrm rot="10800000">
            <a:off x="569975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8" name="Google Shape;168;p29"/>
          <p:cNvSpPr txBox="1"/>
          <p:nvPr>
            <p:ph type="title"/>
          </p:nvPr>
        </p:nvSpPr>
        <p:spPr>
          <a:xfrm>
            <a:off x="646175" y="1235062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September 2022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69" name="Google Shape;169;p29"/>
          <p:cNvSpPr txBox="1"/>
          <p:nvPr>
            <p:ph idx="4294967295" type="body"/>
          </p:nvPr>
        </p:nvSpPr>
        <p:spPr>
          <a:xfrm>
            <a:off x="646175" y="1560476"/>
            <a:ext cx="2315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Prototype</a:t>
            </a:r>
            <a:r>
              <a:rPr lang="en" sz="1400"/>
              <a:t> began </a:t>
            </a:r>
            <a:r>
              <a:rPr lang="en" sz="1400"/>
              <a:t>Development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0" name="Google Shape;170;p29"/>
          <p:cNvSpPr txBox="1"/>
          <p:nvPr>
            <p:ph type="title"/>
          </p:nvPr>
        </p:nvSpPr>
        <p:spPr>
          <a:xfrm>
            <a:off x="3251009" y="3668337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November</a:t>
            </a:r>
            <a:r>
              <a:rPr lang="en" sz="1800">
                <a:solidFill>
                  <a:schemeClr val="dk1"/>
                </a:solidFill>
              </a:rPr>
              <a:t> 2022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71" name="Google Shape;171;p29"/>
          <p:cNvSpPr txBox="1"/>
          <p:nvPr>
            <p:ph idx="4294967295" type="body"/>
          </p:nvPr>
        </p:nvSpPr>
        <p:spPr>
          <a:xfrm>
            <a:off x="3251009" y="3993750"/>
            <a:ext cx="2315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Functional</a:t>
            </a:r>
            <a:r>
              <a:rPr lang="en" sz="1400"/>
              <a:t> Prototype Completed</a:t>
            </a:r>
            <a:endParaRPr sz="1400"/>
          </a:p>
        </p:txBody>
      </p:sp>
      <p:sp>
        <p:nvSpPr>
          <p:cNvPr id="172" name="Google Shape;172;p29"/>
          <p:cNvSpPr txBox="1"/>
          <p:nvPr>
            <p:ph type="title"/>
          </p:nvPr>
        </p:nvSpPr>
        <p:spPr>
          <a:xfrm>
            <a:off x="5091057" y="1235062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March 2023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73" name="Google Shape;173;p29"/>
          <p:cNvSpPr txBox="1"/>
          <p:nvPr>
            <p:ph idx="4294967295" type="body"/>
          </p:nvPr>
        </p:nvSpPr>
        <p:spPr>
          <a:xfrm>
            <a:off x="5091049" y="1560476"/>
            <a:ext cx="2353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Production Version Completed</a:t>
            </a:r>
            <a:endParaRPr sz="1400"/>
          </a:p>
        </p:txBody>
      </p:sp>
      <p:sp>
        <p:nvSpPr>
          <p:cNvPr id="174" name="Google Shape;174;p29"/>
          <p:cNvSpPr txBox="1"/>
          <p:nvPr>
            <p:ph type="title"/>
          </p:nvPr>
        </p:nvSpPr>
        <p:spPr>
          <a:xfrm>
            <a:off x="6245122" y="3668337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April 2023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75" name="Google Shape;175;p29"/>
          <p:cNvSpPr txBox="1"/>
          <p:nvPr>
            <p:ph idx="4294967295" type="body"/>
          </p:nvPr>
        </p:nvSpPr>
        <p:spPr>
          <a:xfrm>
            <a:off x="6245125" y="3993750"/>
            <a:ext cx="2353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Deployment of System</a:t>
            </a:r>
            <a:endParaRPr sz="1400"/>
          </a:p>
        </p:txBody>
      </p:sp>
      <p:cxnSp>
        <p:nvCxnSpPr>
          <p:cNvPr id="176" name="Google Shape;176;p29"/>
          <p:cNvCxnSpPr/>
          <p:nvPr/>
        </p:nvCxnSpPr>
        <p:spPr>
          <a:xfrm>
            <a:off x="3174800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7" name="Google Shape;177;p29"/>
          <p:cNvCxnSpPr/>
          <p:nvPr/>
        </p:nvCxnSpPr>
        <p:spPr>
          <a:xfrm rot="10800000">
            <a:off x="4997750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8" name="Google Shape;178;p29"/>
          <p:cNvCxnSpPr/>
          <p:nvPr/>
        </p:nvCxnSpPr>
        <p:spPr>
          <a:xfrm>
            <a:off x="6168925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0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4. Demonstration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5" name="Google Shape;185;p30"/>
          <p:cNvSpPr txBox="1"/>
          <p:nvPr>
            <p:ph idx="4294967295" type="body"/>
          </p:nvPr>
        </p:nvSpPr>
        <p:spPr>
          <a:xfrm>
            <a:off x="2855550" y="137747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Fast Loading of Records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As many records as required, in seconds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Secure Web Interface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Simple to use, and allows contractors to make changes.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Key Benefits</a:t>
            </a:r>
            <a:endParaRPr sz="2400"/>
          </a:p>
        </p:txBody>
      </p:sp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This is a necessary </a:t>
            </a:r>
            <a:r>
              <a:rPr b="0" lang="en" sz="1800">
                <a:latin typeface="Arial"/>
                <a:ea typeface="Arial"/>
                <a:cs typeface="Arial"/>
                <a:sym typeface="Arial"/>
              </a:rPr>
              <a:t>investment</a:t>
            </a:r>
            <a:r>
              <a:rPr b="0" lang="en" sz="1800"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b="0" lang="en" sz="1800">
                <a:latin typeface="Arial"/>
                <a:ea typeface="Arial"/>
                <a:cs typeface="Arial"/>
                <a:sym typeface="Arial"/>
              </a:rPr>
              <a:t>efficient</a:t>
            </a:r>
            <a:r>
              <a:rPr b="0" lang="en" sz="1800">
                <a:latin typeface="Arial"/>
                <a:ea typeface="Arial"/>
                <a:cs typeface="Arial"/>
                <a:sym typeface="Arial"/>
              </a:rPr>
              <a:t> business functions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The current system is no longer sustainable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The new solution will save time and money, and allow for senior staff to focus on more important issues.</a:t>
            </a:r>
            <a:endParaRPr b="0" sz="2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Currently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" name="Google Shape;85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High Maintenance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Whenever we deploy or change a new system in the company, we require a senior member of staff, to access this server, change a record and restart.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Many Requests for Changes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Due to our integration with third party contractors we are seeing changes in the range of 15-20 records per day.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Time Consuming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For every change made, we are consuming about 5 minutes of a seniors administrators time.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Administrators Time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A highly skilled employee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Doing menial tasks.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Costing over $100,000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921375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</a:rPr>
              <a:t>Cost</a:t>
            </a:r>
            <a:endParaRPr sz="3700">
              <a:solidFill>
                <a:schemeClr val="lt1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220200" y="393225"/>
            <a:ext cx="40452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1 </a:t>
            </a:r>
            <a:r>
              <a:rPr lang="en" sz="1300">
                <a:solidFill>
                  <a:schemeClr val="dk2"/>
                </a:solidFill>
              </a:rPr>
              <a:t>Senior member</a:t>
            </a:r>
            <a:r>
              <a:rPr lang="en" sz="1300">
                <a:solidFill>
                  <a:schemeClr val="dk2"/>
                </a:solidFill>
              </a:rPr>
              <a:t> of staff costing  $120,000 per year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Approx</a:t>
            </a:r>
            <a:r>
              <a:rPr lang="en" sz="1300">
                <a:solidFill>
                  <a:schemeClr val="dk2"/>
                </a:solidFill>
              </a:rPr>
              <a:t> $60 per hour.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5 minutes per change with 20 records per day. 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This results in about 2 hours of of work a day</a:t>
            </a:r>
            <a:endParaRPr sz="13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 sz="1700">
                <a:solidFill>
                  <a:schemeClr val="dk1"/>
                </a:solidFill>
              </a:rPr>
              <a:t>Costing $30,000 a year directly</a:t>
            </a:r>
            <a:r>
              <a:rPr lang="en" sz="1300">
                <a:solidFill>
                  <a:schemeClr val="dk2"/>
                </a:solidFill>
              </a:rPr>
              <a:t>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 sz="1300">
                <a:solidFill>
                  <a:schemeClr val="dk2"/>
                </a:solidFill>
              </a:rPr>
              <a:t> This does not account for the possible  </a:t>
            </a:r>
            <a:r>
              <a:rPr lang="en" sz="1700">
                <a:solidFill>
                  <a:schemeClr val="dk1"/>
                </a:solidFill>
              </a:rPr>
              <a:t>$100,000 of dollars of loss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300">
                <a:solidFill>
                  <a:schemeClr val="dk2"/>
                </a:solidFill>
              </a:rPr>
              <a:t>due to senior </a:t>
            </a:r>
            <a:r>
              <a:rPr lang="en" sz="1300">
                <a:solidFill>
                  <a:schemeClr val="dk2"/>
                </a:solidFill>
              </a:rPr>
              <a:t>administration</a:t>
            </a:r>
            <a:r>
              <a:rPr lang="en" sz="1300">
                <a:solidFill>
                  <a:schemeClr val="dk2"/>
                </a:solidFill>
              </a:rPr>
              <a:t> unable to work on more pressing projects, and issues. </a:t>
            </a:r>
            <a:endParaRPr sz="13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In worse case the event of a configuration error that takes the server or a variety of services offline</a:t>
            </a:r>
            <a:endParaRPr sz="13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 sz="1300">
                <a:solidFill>
                  <a:schemeClr val="dk2"/>
                </a:solidFill>
              </a:rPr>
              <a:t>We can expect about 3 hours of downtime resulting in approximately</a:t>
            </a:r>
            <a:r>
              <a:rPr lang="en" sz="1700">
                <a:solidFill>
                  <a:schemeClr val="dk1"/>
                </a:solidFill>
              </a:rPr>
              <a:t> $1,000,000 loss in business operations.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What We Need,</a:t>
            </a:r>
            <a:r>
              <a:rPr lang="en"/>
              <a:t> But Can’t Do.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0" lang="en" sz="2400"/>
              <a:t>Allow junior members of staff to make changes .</a:t>
            </a:r>
            <a:endParaRPr b="0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b="0" lang="en" sz="2400"/>
              <a:t>Increased </a:t>
            </a:r>
            <a:r>
              <a:rPr b="0" lang="en" sz="2400"/>
              <a:t>likelihood</a:t>
            </a:r>
            <a:r>
              <a:rPr b="0" lang="en" sz="2400"/>
              <a:t> of errors, resulting in hours of downtime. A complete halt to </a:t>
            </a:r>
            <a:r>
              <a:rPr b="0" lang="en" sz="2400"/>
              <a:t>business</a:t>
            </a:r>
            <a:r>
              <a:rPr b="0" lang="en" sz="2400"/>
              <a:t> operations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0" lang="en" sz="2400"/>
              <a:t>Third party contractors should be able to make </a:t>
            </a:r>
            <a:r>
              <a:rPr b="0" lang="en" sz="2400"/>
              <a:t>their</a:t>
            </a:r>
            <a:r>
              <a:rPr b="0" lang="en" sz="2400"/>
              <a:t> own changes</a:t>
            </a:r>
            <a:endParaRPr b="0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b="0" lang="en" sz="2400"/>
              <a:t>They must submit requests, and we must expend one of our administrators time.</a:t>
            </a:r>
            <a:endParaRPr b="0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b="0" lang="en" sz="2400"/>
              <a:t>Giving them access to server, would be a breach in security.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 A New System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8" name="Google Shape;108;p19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 Downtime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Changes can be made without restarting the server.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Junior Staff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Simple and reliable design prevents errors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Direct 3rd Party Access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No longer wastes how time to make changes.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Fast Updates</a:t>
            </a:r>
            <a:r>
              <a:rPr b="1" lang="en" sz="3000">
                <a:solidFill>
                  <a:schemeClr val="dk1"/>
                </a:solidFill>
              </a:rPr>
              <a:t>.</a:t>
            </a:r>
            <a:r>
              <a:rPr lang="en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Specialised tools which ensures that user error is prevented. This means no downtime allowing business operation to continue without  issue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Tools for mass record change are provided which will reduce the 5 minute per record cost to about 5 seconds for any amount of records.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265500" y="653700"/>
            <a:ext cx="40452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Administrator’s Time</a:t>
            </a:r>
            <a:r>
              <a:rPr b="1" lang="en" sz="3000">
                <a:solidFill>
                  <a:schemeClr val="dk1"/>
                </a:solidFill>
              </a:rPr>
              <a:t>.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Junior staff can operate the tools for inhouse changes.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This reduces the cost of operation considerably and allows senior administrative tasks and production times to be fast tracked.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