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5982BA-9B5F-4825-895A-0E40A4CF277E}" type="datetimeFigureOut">
              <a:rPr lang="en-SG"/>
              <a:t>4/9/2024</a:t>
            </a:fld>
            <a:endParaRPr lang="en-SG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EC2C2E-B81E-4D12-A1C1-C65C86A6AB17}" type="slidenum">
              <a:rPr lang="en-SG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EC2C2E-B81E-4D12-A1C1-C65C86A6AB17}" type="slidenum">
              <a:rPr lang="en-SG"/>
              <a:t>1</a:t>
            </a:fld>
            <a:endParaRPr lang="en-SG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1337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0566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78010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5B9EC-1563-E722-BB32-6D97CFB6FB9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2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91239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13555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99135-4BE4-1D38-8E33-835A387FD2C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3272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6246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380458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65047D-682F-057C-EBA3-AC2FDF9E973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58152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14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6181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161883-8254-094D-23C1-9D586766A16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775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1138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2135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3570EA-2E3D-02D9-852E-752D5CF7231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818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18326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379693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9BCBBA-30E5-BDE9-5B6C-88A50F5310E6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059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3954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597951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6B2AB6-B89B-75DB-01FC-69DE142AF2F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7318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804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4446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377037-579C-A624-2426-A4A99AAA5EA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8080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67027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07510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3CBD2E-123D-1F16-C6E5-A2109C8B488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14079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30646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07559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17775A-AEBC-885C-3AA9-1DB1F100C33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34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7471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823428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0D6F91-9BFB-6D26-4CC6-7FD89CC0453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5954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81520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6313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172656-4CC5-975C-1175-F2F61F493002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5194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5132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136637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5E9724-BC6E-7A43-2AD9-DA8633BA404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7182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8055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18002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036D9F-3BA0-96B9-2CF2-B47C409F030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6327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3989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18978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932510-3D0A-FFDC-C67F-96154199D043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5104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03271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73170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B7E931-ABFE-297D-08A2-072873D97EF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3738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7863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39704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A8E1E-7B0D-3E93-6409-4D8DC427FFD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6866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3099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49519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43E787-EEE2-8A1C-BAE8-E391E24014AD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46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9544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88690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7819B8-12A0-AE82-AE66-B6DBB830025E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35960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1637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7836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D401E-DFC6-B117-A696-F2514CF7F8F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7408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758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4781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B1287D-4360-3A06-A9C7-F97D3301209A}" type="slidenum">
              <a:rPr/>
              <a:t>4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07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7157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8846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F129B7-CC55-6A76-A426-3EBD65DDEDA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306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43846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730733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16674-6935-75C7-720A-C3AF499A0E2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4838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93176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70973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67CEA4-1632-912D-49ED-B01E1D06CC2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877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64971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37791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E5BF75-3A64-E64F-F1F2-998707FE5E3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515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6601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8630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280BA7-AD09-8493-2D07-049D4510D10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9753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6580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6048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9F5165-A563-A1F9-ACFC-8C52F4A71D0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4406900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94756"/>
            <a:ext cx="4040188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854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494756"/>
            <a:ext cx="4041775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861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788617"/>
            <a:ext cx="5111750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25147"/>
            <a:ext cx="3008313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89194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9F1CC899-6CEC-9548-B06D-7E1EB6F78CA3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8153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8153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8E6562B1-0B0F-0246-9532-09536BC2AE59}" type="slidenum">
              <a:rPr lang="en-US"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0" y="6327909"/>
            <a:ext cx="9144000" cy="537882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 flipV="1">
            <a:off x="304800" y="990600"/>
            <a:ext cx="862806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97433" y="6585981"/>
            <a:ext cx="457200" cy="2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r">
              <a:defRPr/>
            </a:pPr>
            <a:fld id="{118D2E5B-D457-4F4C-AD9C-02C10752BFCD}" type="slidenum">
              <a:rPr lang="en-US" sz="1200">
                <a:latin typeface="+mn-lt"/>
              </a:rPr>
              <a:t>‹#›</a:t>
            </a:fld>
            <a:endParaRPr lang="en-US" sz="12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>
        <a:spcBef>
          <a:spcPts val="0"/>
        </a:spcBef>
        <a:buNone/>
        <a:defRPr sz="44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rcus.decarvalho@ntu.edu.sg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1838035"/>
            <a:ext cx="4690168" cy="186574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SC1007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Data Structure and Algorithms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Tutorial Session 1</a:t>
            </a:r>
            <a:br>
              <a:rPr lang="en-US" sz="3000" b="1">
                <a:solidFill>
                  <a:schemeClr val="bg1"/>
                </a:solidFill>
                <a:latin typeface="+mn-lt"/>
                <a:cs typeface="Arial"/>
              </a:rPr>
            </a:br>
            <a:r>
              <a:rPr lang="en-US" sz="3000" b="1">
                <a:solidFill>
                  <a:schemeClr val="bg1"/>
                </a:solidFill>
                <a:latin typeface="+mn-lt"/>
                <a:cs typeface="Arial"/>
              </a:rPr>
              <a:t>Linked Lists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14851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2706166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6" y="1343025"/>
            <a:ext cx="7515225" cy="1343025"/>
          </a:xfrm>
          <a:prstGeom prst="rect">
            <a:avLst/>
          </a:prstGeom>
        </p:spPr>
      </p:pic>
      <p:sp>
        <p:nvSpPr>
          <p:cNvPr id="1737646361" name=""/>
          <p:cNvSpPr txBox="1"/>
          <p:nvPr/>
        </p:nvSpPr>
        <p:spPr bwMode="auto">
          <a:xfrm flipH="0" flipV="0">
            <a:off x="814386" y="2810340"/>
            <a:ext cx="7764341" cy="3292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sz="1400" b="0" i="0" u="none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moveEvenItemsToBack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(ll):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if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ll.size &lt;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2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return</a:t>
            </a:r>
            <a:b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</a:br>
            <a:b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 = ll.head</a:t>
            </a:r>
            <a:b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index =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0</a:t>
            </a:r>
            <a:b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for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_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in </a:t>
            </a:r>
            <a:r>
              <a:rPr sz="1400" b="0" i="0" u="none">
                <a:solidFill>
                  <a:srgbClr val="8888C6"/>
                </a:solidFill>
                <a:latin typeface="JetBrains Mono"/>
                <a:ea typeface="JetBrains Mono"/>
                <a:cs typeface="JetBrains Mono"/>
              </a:rPr>
              <a:t>range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(ll.size):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if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cur.item %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2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==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0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even_value = cur.item</a:t>
            </a:r>
            <a:b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cur = cur.next</a:t>
            </a:r>
            <a:b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ll.removeNode(index)</a:t>
            </a:r>
            <a:b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ll.insertNode(ll.size, even_value)</a:t>
            </a:r>
            <a:b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4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else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   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 = cur.next</a:t>
            </a:r>
            <a:b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    </a:t>
            </a:r>
            <a:r>
              <a:rPr sz="14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index +=</a:t>
            </a:r>
            <a:r>
              <a:rPr sz="14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4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1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15164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740943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21063618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4837" y="1358378"/>
            <a:ext cx="7934324" cy="198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92677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21984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4835" y="1358377"/>
            <a:ext cx="7934322" cy="1981198"/>
          </a:xfrm>
          <a:prstGeom prst="rect">
            <a:avLst/>
          </a:prstGeom>
        </p:spPr>
      </p:pic>
      <p:sp>
        <p:nvSpPr>
          <p:cNvPr id="1863173976" name=""/>
          <p:cNvSpPr txBox="1"/>
          <p:nvPr/>
        </p:nvSpPr>
        <p:spPr bwMode="auto">
          <a:xfrm flipH="0" flipV="0">
            <a:off x="604835" y="3429000"/>
            <a:ext cx="810356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Input =&gt; Output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1: </a:t>
            </a:r>
            <a:r>
              <a:rPr>
                <a:solidFill>
                  <a:srgbClr val="FF0000"/>
                </a:solidFill>
              </a:rPr>
              <a:t>30, 20, 40, 70, 50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70, 30, 20, 40, 50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48554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7571537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4835" y="1358377"/>
            <a:ext cx="7934322" cy="1981198"/>
          </a:xfrm>
          <a:prstGeom prst="rect">
            <a:avLst/>
          </a:prstGeom>
        </p:spPr>
      </p:pic>
      <p:sp>
        <p:nvSpPr>
          <p:cNvPr id="192289584" name=""/>
          <p:cNvSpPr txBox="1"/>
          <p:nvPr/>
        </p:nvSpPr>
        <p:spPr bwMode="auto">
          <a:xfrm flipH="0" flipV="0">
            <a:off x="604835" y="3429000"/>
            <a:ext cx="817844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1: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must be at least 2</a:t>
            </a:r>
            <a:endParaRPr sz="1800"/>
          </a:p>
          <a:p>
            <a:pPr marL="283878" lvl="0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the current node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lvl="0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Track the node with maximum value</a:t>
            </a:r>
            <a:endParaRPr sz="18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65572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pic>
        <p:nvPicPr>
          <p:cNvPr id="16504238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4835" y="1358377"/>
            <a:ext cx="7934322" cy="1981198"/>
          </a:xfrm>
          <a:prstGeom prst="rect">
            <a:avLst/>
          </a:prstGeom>
        </p:spPr>
      </p:pic>
      <p:sp>
        <p:nvSpPr>
          <p:cNvPr id="1927146579" name=""/>
          <p:cNvSpPr txBox="1"/>
          <p:nvPr/>
        </p:nvSpPr>
        <p:spPr bwMode="auto">
          <a:xfrm flipH="0" flipV="0">
            <a:off x="604834" y="3429000"/>
            <a:ext cx="8315600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Logic 1: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Size must be at least 2 (otherwise, we can't move links)</a:t>
            </a:r>
            <a:endParaRPr sz="1800"/>
          </a:p>
          <a:p>
            <a:pPr marL="283878" lvl="0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Track the current node [ cur ]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lvl="0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Track the node with maximum value [ max_node ]</a:t>
            </a:r>
            <a:endParaRPr sz="1800"/>
          </a:p>
          <a:p>
            <a:pPr marL="683928" lvl="1" indent="-283878">
              <a:buFont typeface="Arial"/>
              <a:buChar char="–"/>
              <a:defRPr/>
            </a:pPr>
            <a:r>
              <a:rPr sz="1800"/>
              <a:t>Also need to track who points to the max_node [ pre_max ] </a:t>
            </a:r>
            <a:endParaRPr sz="1800"/>
          </a:p>
          <a:p>
            <a:pPr marL="283878" lvl="0" indent="-283878">
              <a:buFont typeface="Arial"/>
              <a:buChar char="–"/>
              <a:defRPr/>
            </a:pPr>
            <a:r>
              <a:rPr sz="1800"/>
              <a:t>Then:</a:t>
            </a:r>
            <a:endParaRPr sz="1800"/>
          </a:p>
          <a:p>
            <a:pPr marL="683928" lvl="1" indent="-283878">
              <a:buFont typeface="Arial"/>
              <a:buChar char="–"/>
              <a:defRPr/>
            </a:pPr>
            <a:r>
              <a:rPr sz="1800"/>
              <a:t>Iterate through the whole list ( loop )</a:t>
            </a:r>
            <a:endParaRPr sz="1800"/>
          </a:p>
          <a:p>
            <a:pPr marL="683928" lvl="1" indent="-283878">
              <a:buFont typeface="Arial"/>
              <a:buChar char="–"/>
              <a:defRPr/>
            </a:pPr>
            <a:r>
              <a:rPr sz="1800"/>
              <a:t>Move pre_max.next to max_node.next</a:t>
            </a:r>
            <a:endParaRPr sz="1800"/>
          </a:p>
          <a:p>
            <a:pPr marL="683928" lvl="1" indent="-283878">
              <a:buFont typeface="Arial"/>
              <a:buChar char="–"/>
              <a:defRPr/>
            </a:pPr>
            <a:r>
              <a:rPr sz="1800"/>
              <a:t>Move max_node.next to head.next</a:t>
            </a:r>
            <a:endParaRPr sz="1800"/>
          </a:p>
          <a:p>
            <a:pPr marL="683928" lvl="1" indent="-283878">
              <a:buFont typeface="Arial"/>
              <a:buChar char="–"/>
              <a:defRPr/>
            </a:pPr>
            <a:r>
              <a:rPr sz="1800"/>
              <a:t>Make max_node the head</a:t>
            </a:r>
            <a:endParaRPr sz="18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5953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2</a:t>
            </a:r>
            <a:endParaRPr sz="2600"/>
          </a:p>
        </p:txBody>
      </p:sp>
      <p:sp>
        <p:nvSpPr>
          <p:cNvPr id="2140193526" name=""/>
          <p:cNvSpPr txBox="1"/>
          <p:nvPr/>
        </p:nvSpPr>
        <p:spPr bwMode="auto">
          <a:xfrm flipH="0" flipV="0">
            <a:off x="604833" y="1358379"/>
            <a:ext cx="8203997" cy="4663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4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moveMaxToFront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(ll):</a:t>
            </a: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if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ll.head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is None or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ll.head.next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is None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:  </a:t>
            </a: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# Empty list or single node</a:t>
            </a:r>
            <a:b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return 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-</a:t>
            </a:r>
            <a: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1</a:t>
            </a:r>
            <a:b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</a:br>
            <a:b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pre_max =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None</a:t>
            </a:r>
            <a:b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max_node = ll.head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cur = ll.head</a:t>
            </a: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while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cur.next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is not None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if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cur.next.item &gt; max_node.item: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pre_max = cur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max_node = cur.next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cur = cur.next</a:t>
            </a: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if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pre_max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is None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</a:t>
            </a: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# Max node is already at the front</a:t>
            </a:r>
            <a:b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    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return </a:t>
            </a:r>
            <a: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0</a:t>
            </a:r>
            <a:b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</a:br>
            <a:b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# Move the max node to the front</a:t>
            </a:r>
            <a:b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7A7E85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pre_max.next = max_node.next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max_node.next = ll.head</a:t>
            </a:r>
            <a:b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ll.head = max_node</a:t>
            </a: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b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</a:br>
            <a:r>
              <a:rPr sz="1300" b="0" i="0" u="none">
                <a:solidFill>
                  <a:srgbClr val="BCBEC4"/>
                </a:solidFill>
                <a:latin typeface="JetBrains Mono"/>
                <a:ea typeface="JetBrains Mono"/>
                <a:cs typeface="JetBrains Mono"/>
              </a:rPr>
              <a:t>    </a:t>
            </a:r>
            <a:r>
              <a:rPr sz="1300" b="0" i="0" u="none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return </a:t>
            </a:r>
            <a:r>
              <a:rPr sz="1300" b="0" i="0" u="none">
                <a:solidFill>
                  <a:srgbClr val="2AACB8"/>
                </a:solidFill>
                <a:latin typeface="JetBrains Mono"/>
                <a:ea typeface="JetBrains Mono"/>
                <a:cs typeface="JetBrains Mono"/>
              </a:rPr>
              <a:t>0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640049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77598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4532980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2449" y="1358378"/>
            <a:ext cx="8134349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98021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2005955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2448" y="1358377"/>
            <a:ext cx="8134348" cy="2533648"/>
          </a:xfrm>
          <a:prstGeom prst="rect">
            <a:avLst/>
          </a:prstGeom>
        </p:spPr>
      </p:pic>
      <p:sp>
        <p:nvSpPr>
          <p:cNvPr id="436014643" name=""/>
          <p:cNvSpPr txBox="1"/>
          <p:nvPr/>
        </p:nvSpPr>
        <p:spPr bwMode="auto">
          <a:xfrm flipH="0" flipV="0">
            <a:off x="582876" y="4343760"/>
            <a:ext cx="812192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Input =&gt; Output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1: </a:t>
            </a:r>
            <a:r>
              <a:rPr>
                <a:solidFill>
                  <a:srgbClr val="FF0000"/>
                </a:solidFill>
              </a:rPr>
              <a:t>1, 2, 2, 4, 4, 5, 5 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1, 2, 4, 5</a:t>
            </a:r>
            <a:endParaRPr>
              <a:solidFill>
                <a:srgbClr val="0070C0"/>
              </a:solidFill>
            </a:endParaRPr>
          </a:p>
          <a:p>
            <a:pPr>
              <a:defRPr/>
            </a:pPr>
            <a:endParaRPr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2: </a:t>
            </a:r>
            <a:r>
              <a:rPr lang="en-US" sz="1800" b="0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1, 2, 3, 4, 5,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sz="1800" b="0" i="0" u="none" strike="noStrike" cap="none" spc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1, 2, 3, 4, 5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0744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Introduction</a:t>
            </a:r>
            <a:endParaRPr sz="2600"/>
          </a:p>
        </p:txBody>
      </p:sp>
      <p:sp>
        <p:nvSpPr>
          <p:cNvPr id="1317836632" name=""/>
          <p:cNvSpPr txBox="1"/>
          <p:nvPr/>
        </p:nvSpPr>
        <p:spPr bwMode="auto">
          <a:xfrm flipH="0" flipV="0">
            <a:off x="457199" y="1177482"/>
            <a:ext cx="8700118" cy="44809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Introduction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Marcus Vinícius de Carvalho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 u="sng">
                <a:hlinkClick r:id="rId3" tooltip="mailto:marcus.decarvalho@ntu.edu.sg"/>
              </a:rPr>
              <a:t>marcus.decarvalho@ntu.edu.sg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Computer Engineer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Research Fellow @ NTU / Research Manager @ A*STAR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Interested in Artificial Intelligence, Computer Graphics and Low-Level Programming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endParaRPr/>
          </a:p>
          <a:p>
            <a:pPr>
              <a:defRPr/>
            </a:pPr>
            <a:r>
              <a:rPr/>
              <a:t>Notes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We will </a:t>
            </a:r>
            <a:r>
              <a:rPr b="1"/>
              <a:t>ALWAYS </a:t>
            </a:r>
            <a:r>
              <a:rPr/>
              <a:t>have a slide at the </a:t>
            </a:r>
            <a:r>
              <a:rPr b="1"/>
              <a:t>END </a:t>
            </a:r>
            <a:r>
              <a:rPr/>
              <a:t>of the PPT with a QR code to download this PPT (and code snippets)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r>
              <a:rPr/>
              <a:t>Therefore, focus on paying attention and participate in the tutorials instead of taking photos of the slides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r>
              <a:rPr/>
              <a:t>However, you should take notes if you find it necessary</a:t>
            </a:r>
            <a:endParaRPr/>
          </a:p>
          <a:p>
            <a:pPr marL="283879" lvl="0" indent="-283879">
              <a:buFont typeface="Arial"/>
              <a:buChar char="–"/>
              <a:defRPr/>
            </a:pPr>
            <a:r>
              <a:rPr/>
              <a:t>If the tutorial content is too heavy, I will move the QR code to the </a:t>
            </a:r>
            <a:r>
              <a:rPr b="1"/>
              <a:t>BEGIN </a:t>
            </a:r>
            <a:r>
              <a:rPr/>
              <a:t>of the PPT, so you can follow it up on the go and write comments directly on the slide</a:t>
            </a:r>
            <a:endParaRPr/>
          </a:p>
          <a:p>
            <a:pPr marL="283879" lvl="0" indent="-283879">
              <a:buFont typeface="Arial"/>
              <a:buChar char="–"/>
              <a:defRPr/>
            </a:pPr>
            <a:r>
              <a:rPr/>
              <a:t>Do not mark the attendance sheet for other students. Mark it only for yourself.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139511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pic>
        <p:nvPicPr>
          <p:cNvPr id="10477033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2448" y="1358377"/>
            <a:ext cx="8134348" cy="2533648"/>
          </a:xfrm>
          <a:prstGeom prst="rect">
            <a:avLst/>
          </a:prstGeom>
        </p:spPr>
      </p:pic>
      <p:sp>
        <p:nvSpPr>
          <p:cNvPr id="1553976574" name=""/>
          <p:cNvSpPr txBox="1"/>
          <p:nvPr/>
        </p:nvSpPr>
        <p:spPr bwMode="auto">
          <a:xfrm flipH="0" flipV="0">
            <a:off x="552448" y="4075804"/>
            <a:ext cx="7880982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Logic 1: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Size must be at least 2 (otherwise, the probability of having pairs is zero)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Because the list is already ascending, duplicated numbers will be forming a pair, so: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Check if cur.item is equal to cur.next.item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if true: remove one of them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continue the loop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85251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3</a:t>
            </a:r>
            <a:endParaRPr sz="2600"/>
          </a:p>
        </p:txBody>
      </p:sp>
      <p:sp>
        <p:nvSpPr>
          <p:cNvPr id="96752376" name=""/>
          <p:cNvSpPr txBox="1"/>
          <p:nvPr/>
        </p:nvSpPr>
        <p:spPr bwMode="auto">
          <a:xfrm flipH="0" flipV="0">
            <a:off x="604833" y="1358379"/>
            <a:ext cx="8214076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4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remove_duplicates_sorted_ll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(ll):</a:t>
            </a:r>
            <a:endParaRPr sz="1600" b="0" i="0" u="none" strike="noStrike" cap="none" spc="0">
              <a:solidFill>
                <a:schemeClr val="tx1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current = ll.head</a:t>
            </a: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if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current</a:t>
            </a: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is None:</a:t>
            </a: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    return</a:t>
            </a: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while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current.next</a:t>
            </a: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is not None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    if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current.item == current.next.item:</a:t>
            </a:r>
            <a:endParaRPr sz="1600" b="0" i="0" u="none" strike="noStrike" cap="none" spc="0">
              <a:solidFill>
                <a:schemeClr val="tx1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temp = current.next.next</a:t>
            </a:r>
            <a:endParaRPr sz="1600" b="0" i="0" u="none" strike="noStrike" cap="none" spc="0">
              <a:solidFill>
                <a:schemeClr val="tx1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current.next = temp</a:t>
            </a:r>
            <a:endParaRPr sz="1600" b="0" i="0" u="none" strike="noStrike" cap="none" spc="0">
              <a:solidFill>
                <a:schemeClr val="tx1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ll.size -= 1</a:t>
            </a:r>
            <a:endParaRPr lang="en-US" sz="1600" b="0" i="0" u="none" strike="noStrike" cap="none" spc="0">
              <a:solidFill>
                <a:srgbClr val="CF8E6D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        else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:</a:t>
            </a:r>
            <a:endParaRPr sz="1600" b="0" i="0" u="none" strike="noStrike" cap="none" spc="0">
              <a:solidFill>
                <a:schemeClr val="tx1"/>
              </a:solidFill>
              <a:latin typeface="JetBrains Mono"/>
              <a:cs typeface="JetBrains Mono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            current = current.next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468451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096451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2957498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4846" y="1185765"/>
            <a:ext cx="7943850" cy="4591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978194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456669861" name=""/>
          <p:cNvPicPr>
            <a:picLocks noChangeAspect="1"/>
          </p:cNvPicPr>
          <p:nvPr/>
        </p:nvPicPr>
        <p:blipFill>
          <a:blip r:embed="rId3"/>
          <a:srcRect l="3859" t="57566" r="53489" b="0"/>
          <a:stretch/>
        </p:blipFill>
        <p:spPr bwMode="auto">
          <a:xfrm flipH="0" flipV="0">
            <a:off x="5770821" y="-57124"/>
            <a:ext cx="3388178" cy="1948156"/>
          </a:xfrm>
          <a:prstGeom prst="rect">
            <a:avLst/>
          </a:prstGeom>
        </p:spPr>
      </p:pic>
      <p:sp>
        <p:nvSpPr>
          <p:cNvPr id="740979400" name=""/>
          <p:cNvSpPr txBox="1"/>
          <p:nvPr/>
        </p:nvSpPr>
        <p:spPr bwMode="auto">
          <a:xfrm flipH="0" flipV="0">
            <a:off x="457199" y="1295299"/>
            <a:ext cx="808258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T2Q1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(s, q):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AutoNum type="arabicPeriod"/>
              <a:defRPr/>
            </a:pPr>
            <a:r>
              <a:rPr/>
              <a:t>It starts from node s.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Traverses the list until it finds the node that comes BEFORE node q</a:t>
            </a:r>
            <a:r>
              <a:rPr/>
              <a:t>.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Updates the next pointer of this node to point back to s</a:t>
            </a:r>
            <a:r>
              <a:rPr/>
              <a:t>.</a:t>
            </a:r>
            <a:endParaRPr/>
          </a:p>
        </p:txBody>
      </p:sp>
      <p:pic>
        <p:nvPicPr>
          <p:cNvPr id="1918400527" name=""/>
          <p:cNvPicPr>
            <a:picLocks noChangeAspect="1"/>
          </p:cNvPicPr>
          <p:nvPr/>
        </p:nvPicPr>
        <p:blipFill>
          <a:blip r:embed="rId3"/>
          <a:srcRect l="3351" t="30781" r="5305" b="53213"/>
          <a:stretch/>
        </p:blipFill>
        <p:spPr bwMode="auto">
          <a:xfrm flipH="0" flipV="0">
            <a:off x="14999" y="24878"/>
            <a:ext cx="5935476" cy="601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17246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940139279" name=""/>
          <p:cNvPicPr>
            <a:picLocks noChangeAspect="1"/>
          </p:cNvPicPr>
          <p:nvPr/>
        </p:nvPicPr>
        <p:blipFill>
          <a:blip r:embed="rId3"/>
          <a:srcRect l="3859" t="57566" r="53489" b="0"/>
          <a:stretch/>
        </p:blipFill>
        <p:spPr bwMode="auto">
          <a:xfrm flipH="0" flipV="0">
            <a:off x="5770820" y="-57123"/>
            <a:ext cx="3388177" cy="1948155"/>
          </a:xfrm>
          <a:prstGeom prst="rect">
            <a:avLst/>
          </a:prstGeom>
        </p:spPr>
      </p:pic>
      <p:sp>
        <p:nvSpPr>
          <p:cNvPr id="1266571644" name=""/>
          <p:cNvSpPr txBox="1"/>
          <p:nvPr/>
        </p:nvSpPr>
        <p:spPr bwMode="auto">
          <a:xfrm flipH="0" flipV="0">
            <a:off x="457198" y="1295298"/>
            <a:ext cx="8082220" cy="17397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T2Q1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(s, q):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/>
              <a:t>It starts from node s.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Traverses the list until it finds the node that comes BEFORE node q</a:t>
            </a:r>
            <a:r>
              <a:rPr/>
              <a:t>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Updates the next pointer of this node to point back to s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/>
              <a:t>Assume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Aptr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points to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Bptr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points to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D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/>
          </a:p>
        </p:txBody>
      </p:sp>
      <p:pic>
        <p:nvPicPr>
          <p:cNvPr id="1426160084" name=""/>
          <p:cNvPicPr>
            <a:picLocks noChangeAspect="1"/>
          </p:cNvPicPr>
          <p:nvPr/>
        </p:nvPicPr>
        <p:blipFill>
          <a:blip r:embed="rId3"/>
          <a:srcRect l="3351" t="30781" r="5305" b="53213"/>
          <a:stretch/>
        </p:blipFill>
        <p:spPr bwMode="auto">
          <a:xfrm flipH="0" flipV="0">
            <a:off x="14998" y="24877"/>
            <a:ext cx="5935476" cy="601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175321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831967413" name=""/>
          <p:cNvPicPr>
            <a:picLocks noChangeAspect="1"/>
          </p:cNvPicPr>
          <p:nvPr/>
        </p:nvPicPr>
        <p:blipFill>
          <a:blip r:embed="rId3"/>
          <a:srcRect l="3859" t="57566" r="53489" b="0"/>
          <a:stretch/>
        </p:blipFill>
        <p:spPr bwMode="auto">
          <a:xfrm flipH="0" flipV="0">
            <a:off x="5770820" y="-57123"/>
            <a:ext cx="3388177" cy="1948155"/>
          </a:xfrm>
          <a:prstGeom prst="rect">
            <a:avLst/>
          </a:prstGeom>
        </p:spPr>
      </p:pic>
      <p:sp>
        <p:nvSpPr>
          <p:cNvPr id="1557040030" name=""/>
          <p:cNvSpPr txBox="1"/>
          <p:nvPr/>
        </p:nvSpPr>
        <p:spPr bwMode="auto">
          <a:xfrm flipH="0" flipV="0">
            <a:off x="457198" y="1295298"/>
            <a:ext cx="8082940" cy="33936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T2Q1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(s, q):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/>
              <a:t>It starts from node s.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Traverses the list until it finds the node that comes BEFORE node q</a:t>
            </a:r>
            <a:r>
              <a:rPr/>
              <a:t>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Updates the next pointer of this node to point back to s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/>
              <a:t>Assume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Aptr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points to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Bptr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points to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D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T2Q1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(Aptr, Bptr):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Start at B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(s = Aptr = B)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Traverse until we find the node before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D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(which is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C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)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Make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C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point back to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B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Result </a:t>
            </a:r>
            <a:r>
              <a:rPr lang="en-US" sz="1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JetBrains Mono"/>
                <a:ea typeface="JetBrains Mono"/>
                <a:cs typeface="JetBrains Mono"/>
              </a:rPr>
              <a:t>B-&gt;C-&gt;B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becomes one circle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10666279" name=""/>
          <p:cNvPicPr>
            <a:picLocks noChangeAspect="1"/>
          </p:cNvPicPr>
          <p:nvPr/>
        </p:nvPicPr>
        <p:blipFill>
          <a:blip r:embed="rId3"/>
          <a:srcRect l="3351" t="30781" r="5305" b="53213"/>
          <a:stretch/>
        </p:blipFill>
        <p:spPr bwMode="auto">
          <a:xfrm flipH="0" flipV="0">
            <a:off x="14998" y="24877"/>
            <a:ext cx="5935476" cy="601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34935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4</a:t>
            </a:r>
            <a:endParaRPr sz="2600"/>
          </a:p>
        </p:txBody>
      </p:sp>
      <p:pic>
        <p:nvPicPr>
          <p:cNvPr id="1868591263" name=""/>
          <p:cNvPicPr>
            <a:picLocks noChangeAspect="1"/>
          </p:cNvPicPr>
          <p:nvPr/>
        </p:nvPicPr>
        <p:blipFill>
          <a:blip r:embed="rId3"/>
          <a:srcRect l="3859" t="57566" r="53489" b="0"/>
          <a:stretch/>
        </p:blipFill>
        <p:spPr bwMode="auto">
          <a:xfrm flipH="0" flipV="0">
            <a:off x="5770820" y="-57123"/>
            <a:ext cx="3388177" cy="1948155"/>
          </a:xfrm>
          <a:prstGeom prst="rect">
            <a:avLst/>
          </a:prstGeom>
        </p:spPr>
      </p:pic>
      <p:sp>
        <p:nvSpPr>
          <p:cNvPr id="1455808463" name=""/>
          <p:cNvSpPr txBox="1"/>
          <p:nvPr/>
        </p:nvSpPr>
        <p:spPr bwMode="auto">
          <a:xfrm flipH="0" flipV="0">
            <a:off x="471669" y="1891031"/>
            <a:ext cx="8200660" cy="256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rgbClr val="CF8E6D"/>
                </a:solidFill>
                <a:latin typeface="JetBrains Mono"/>
                <a:ea typeface="JetBrains Mono"/>
                <a:cs typeface="JetBrains Mono"/>
              </a:rPr>
              <a:t>def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T2Q1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JetBrains Mono"/>
                <a:ea typeface="JetBrains Mono"/>
                <a:cs typeface="JetBrains Mono"/>
              </a:rPr>
              <a:t>(s, q):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>
              <a:buAutoNum type="arabicPeriod"/>
              <a:defRPr/>
            </a:pPr>
            <a:r>
              <a:rPr/>
              <a:t>It starts from node s.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Traverses the list until it finds the node that comes BEFORE node q</a:t>
            </a:r>
            <a:r>
              <a:rPr/>
              <a:t>.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Updates the next pointer of this node to point back to s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/>
              <a:t>One circular list starts at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Aptr</a:t>
            </a:r>
            <a:r>
              <a:rPr/>
              <a:t> and includes nodes up to (and including) the node BEFORE </a:t>
            </a:r>
            <a:r>
              <a:rPr lang="en-US" sz="1800" b="0" i="0" u="none" strike="noStrike" cap="none" spc="0"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Bptr</a:t>
            </a:r>
            <a:r>
              <a:rPr/>
              <a:t>. This means </a:t>
            </a:r>
            <a:r>
              <a:rPr>
                <a:latin typeface="JetBrains Mono"/>
                <a:ea typeface="JetBrains Mono"/>
                <a:cs typeface="JetBrains Mono"/>
              </a:rPr>
              <a:t>B-&gt;C-&gt;B</a:t>
            </a:r>
            <a:r>
              <a:rPr/>
              <a:t> forms the first circle.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Another circular list starts at </a:t>
            </a:r>
            <a:r>
              <a:rPr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Bptr </a:t>
            </a:r>
            <a:r>
              <a:rPr/>
              <a:t>and includes nodes up to (and including) the node BEFORE </a:t>
            </a:r>
            <a:r>
              <a:rPr>
                <a:solidFill>
                  <a:srgbClr val="56A8F5"/>
                </a:solidFill>
                <a:latin typeface="JetBrains Mono"/>
                <a:ea typeface="JetBrains Mono"/>
                <a:cs typeface="JetBrains Mono"/>
              </a:rPr>
              <a:t>Aptr</a:t>
            </a:r>
            <a:r>
              <a:rPr/>
              <a:t>. This means </a:t>
            </a:r>
            <a:r>
              <a:rPr>
                <a:latin typeface="JetBrains Mono"/>
                <a:ea typeface="JetBrains Mono"/>
                <a:cs typeface="JetBrains Mono"/>
              </a:rPr>
              <a:t>D-&gt;E-&gt;A-&gt;D</a:t>
            </a:r>
            <a:r>
              <a:rPr/>
              <a:t> forms the second circle.</a:t>
            </a:r>
            <a:endParaRPr/>
          </a:p>
        </p:txBody>
      </p:sp>
      <p:pic>
        <p:nvPicPr>
          <p:cNvPr id="292972479" name=""/>
          <p:cNvPicPr>
            <a:picLocks noChangeAspect="1"/>
          </p:cNvPicPr>
          <p:nvPr/>
        </p:nvPicPr>
        <p:blipFill>
          <a:blip r:embed="rId3"/>
          <a:srcRect l="3351" t="30781" r="5305" b="53213"/>
          <a:stretch/>
        </p:blipFill>
        <p:spPr bwMode="auto">
          <a:xfrm flipH="0" flipV="0">
            <a:off x="14998" y="24877"/>
            <a:ext cx="5935476" cy="601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606487" name="Title 1"/>
          <p:cNvSpPr>
            <a:spLocks noGrp="1"/>
          </p:cNvSpPr>
          <p:nvPr>
            <p:ph type="title"/>
          </p:nvPr>
        </p:nvSpPr>
        <p:spPr bwMode="auto">
          <a:xfrm>
            <a:off x="1943100" y="514131"/>
            <a:ext cx="5257800" cy="6095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entury Gothic"/>
              </a:rPr>
              <a:t>Slides and Source-code</a:t>
            </a:r>
            <a:endParaRPr lang="en-SG" sz="3200" b="1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197454708" name="TextBox 2"/>
          <p:cNvSpPr txBox="1"/>
          <p:nvPr/>
        </p:nvSpPr>
        <p:spPr bwMode="auto">
          <a:xfrm>
            <a:off x="6428817" y="5201645"/>
            <a:ext cx="967965" cy="2594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 code</a:t>
            </a:r>
            <a:endParaRPr sz="1100"/>
          </a:p>
        </p:txBody>
      </p:sp>
      <p:sp>
        <p:nvSpPr>
          <p:cNvPr id="1456189684" name="TextBox 2"/>
          <p:cNvSpPr txBox="1"/>
          <p:nvPr/>
        </p:nvSpPr>
        <p:spPr bwMode="auto">
          <a:xfrm>
            <a:off x="2225142" y="5224325"/>
            <a:ext cx="564084" cy="2594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Slides</a:t>
            </a:r>
            <a:endParaRPr sz="1100"/>
          </a:p>
        </p:txBody>
      </p:sp>
      <p:pic>
        <p:nvPicPr>
          <p:cNvPr id="15435482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73842" y="1132930"/>
            <a:ext cx="4077914" cy="4077914"/>
          </a:xfrm>
          <a:prstGeom prst="rect">
            <a:avLst/>
          </a:prstGeom>
        </p:spPr>
      </p:pic>
      <p:pic>
        <p:nvPicPr>
          <p:cNvPr id="20536487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42899" y="1123731"/>
            <a:ext cx="4077914" cy="4077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817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Linked Lists</a:t>
            </a:r>
            <a:endParaRPr sz="2600"/>
          </a:p>
        </p:txBody>
      </p:sp>
      <p:sp>
        <p:nvSpPr>
          <p:cNvPr id="1881865628" name=""/>
          <p:cNvSpPr txBox="1"/>
          <p:nvPr/>
        </p:nvSpPr>
        <p:spPr bwMode="auto">
          <a:xfrm flipH="0" flipV="0">
            <a:off x="457200" y="1177482"/>
            <a:ext cx="8359559" cy="4206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Usage: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Music Player (Spotify, Apple Music) playlist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Undo-Redo functionality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Browser history (past page / next page)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ArrayList ( common in JavaScript and TypeScript)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and more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endParaRPr/>
          </a:p>
          <a:p>
            <a:pPr marL="283879" indent="-283879">
              <a:buFont typeface="Arial"/>
              <a:buChar char="–"/>
              <a:defRPr/>
            </a:pPr>
            <a:endParaRPr/>
          </a:p>
          <a:p>
            <a:pPr>
              <a:defRPr/>
            </a:pPr>
            <a:r>
              <a:rPr/>
              <a:t>Variations: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Single Linked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Double Linked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Circular Linked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Skip Linked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and more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3188436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78731" y="2699801"/>
            <a:ext cx="5994225" cy="3491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256306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530593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825317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7" y="1343025"/>
            <a:ext cx="751522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37334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3975924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6" y="1343025"/>
            <a:ext cx="7515225" cy="1343025"/>
          </a:xfrm>
          <a:prstGeom prst="rect">
            <a:avLst/>
          </a:prstGeom>
        </p:spPr>
      </p:pic>
      <p:sp>
        <p:nvSpPr>
          <p:cNvPr id="1050010062" name=""/>
          <p:cNvSpPr txBox="1"/>
          <p:nvPr/>
        </p:nvSpPr>
        <p:spPr bwMode="auto">
          <a:xfrm flipH="0" flipV="0">
            <a:off x="814386" y="3164126"/>
            <a:ext cx="7613144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Input =&gt; Output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1: </a:t>
            </a:r>
            <a:r>
              <a:rPr>
                <a:solidFill>
                  <a:srgbClr val="FF0000"/>
                </a:solidFill>
              </a:rPr>
              <a:t>2, 3, 4, 7, 15, 18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3, 7, 15, 2, 4, 18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2: </a:t>
            </a:r>
            <a:r>
              <a:rPr>
                <a:solidFill>
                  <a:srgbClr val="FF0000"/>
                </a:solidFill>
              </a:rPr>
              <a:t>2, 7, 8, 3, 4, 15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7, 3, 15, 2, 18, 4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3: </a:t>
            </a:r>
            <a:r>
              <a:rPr>
                <a:solidFill>
                  <a:srgbClr val="FF0000"/>
                </a:solidFill>
              </a:rPr>
              <a:t>1, 3, 5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1, 3, 5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Example 4: </a:t>
            </a:r>
            <a:r>
              <a:rPr>
                <a:solidFill>
                  <a:srgbClr val="FF0000"/>
                </a:solidFill>
              </a:rPr>
              <a:t>2, 4, 5</a:t>
            </a:r>
            <a:r>
              <a:rPr/>
              <a:t> =&gt; </a:t>
            </a:r>
            <a:r>
              <a:rPr>
                <a:solidFill>
                  <a:srgbClr val="0070C0"/>
                </a:solidFill>
              </a:rPr>
              <a:t>2, 4, 6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200980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14845618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6" y="1343025"/>
            <a:ext cx="7515225" cy="1343025"/>
          </a:xfrm>
          <a:prstGeom prst="rect">
            <a:avLst/>
          </a:prstGeom>
        </p:spPr>
      </p:pic>
      <p:sp>
        <p:nvSpPr>
          <p:cNvPr id="525837346" name=""/>
          <p:cNvSpPr txBox="1"/>
          <p:nvPr/>
        </p:nvSpPr>
        <p:spPr bwMode="auto">
          <a:xfrm flipH="0" flipV="0">
            <a:off x="814386" y="2810340"/>
            <a:ext cx="7780183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Logic 1: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Size must be at least 2 (otherwise, we can't move links)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r>
              <a:rPr/>
              <a:t>There are multiple ways to check it. Can you guess two?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Two pointers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r>
              <a:rPr/>
              <a:t>Pointer 1: Track the current item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r>
              <a:rPr/>
              <a:t>Pointer 2: Track the current even item</a:t>
            </a:r>
            <a:endParaRPr/>
          </a:p>
          <a:p>
            <a:pPr marL="683929" lvl="1" indent="-283879">
              <a:buFont typeface="Arial"/>
              <a:buChar char="–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71383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5094230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6" y="1343025"/>
            <a:ext cx="7515225" cy="1343025"/>
          </a:xfrm>
          <a:prstGeom prst="rect">
            <a:avLst/>
          </a:prstGeom>
        </p:spPr>
      </p:pic>
      <p:sp>
        <p:nvSpPr>
          <p:cNvPr id="191507413" name=""/>
          <p:cNvSpPr txBox="1"/>
          <p:nvPr/>
        </p:nvSpPr>
        <p:spPr bwMode="auto">
          <a:xfrm flipH="0" flipV="0">
            <a:off x="814386" y="2810340"/>
            <a:ext cx="7807902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Logic 1: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Size must be at least 2 (otherwise, we can't move links)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There are multiple ways to check it. Can you guess two?</a:t>
            </a:r>
            <a:endParaRPr/>
          </a:p>
          <a:p>
            <a:pPr marL="1083978" lvl="2" indent="-283878">
              <a:buFont typeface="Arial"/>
              <a:buChar char="–"/>
              <a:defRPr/>
            </a:pPr>
            <a:r>
              <a:rPr/>
              <a:t>1: Check if size</a:t>
            </a:r>
            <a:r>
              <a:rPr/>
              <a:t> is greater than 2</a:t>
            </a:r>
            <a:endParaRPr/>
          </a:p>
          <a:p>
            <a:pPr marL="1083978" lvl="2" indent="-283878">
              <a:buFont typeface="Arial"/>
              <a:buChar char="–"/>
              <a:defRPr/>
            </a:pPr>
            <a:r>
              <a:rPr/>
              <a:t>2: Check if there is head and head-&gt;next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Two pointers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Pointer 1: Track the current item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Pointer 2: Track the current even item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042542" name="Title 1"/>
          <p:cNvSpPr>
            <a:spLocks noGrp="1"/>
          </p:cNvSpPr>
          <p:nvPr>
            <p:ph type="title"/>
          </p:nvPr>
        </p:nvSpPr>
        <p:spPr bwMode="auto">
          <a:xfrm>
            <a:off x="457200" y="215379"/>
            <a:ext cx="822960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26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Question 1</a:t>
            </a:r>
            <a:endParaRPr sz="2600"/>
          </a:p>
        </p:txBody>
      </p:sp>
      <p:pic>
        <p:nvPicPr>
          <p:cNvPr id="4763635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4386" y="1343025"/>
            <a:ext cx="7515225" cy="1343025"/>
          </a:xfrm>
          <a:prstGeom prst="rect">
            <a:avLst/>
          </a:prstGeom>
        </p:spPr>
      </p:pic>
      <p:sp>
        <p:nvSpPr>
          <p:cNvPr id="572344377" name=""/>
          <p:cNvSpPr txBox="1"/>
          <p:nvPr/>
        </p:nvSpPr>
        <p:spPr bwMode="auto">
          <a:xfrm flipH="0" flipV="0">
            <a:off x="814386" y="2810340"/>
            <a:ext cx="7758942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Logic 2:</a:t>
            </a:r>
            <a:endParaRPr/>
          </a:p>
          <a:p>
            <a:pPr marL="283878" indent="-283878">
              <a:buFont typeface="Arial"/>
              <a:buChar char="–"/>
              <a:defRPr/>
            </a:pPr>
            <a:r>
              <a:rPr/>
              <a:t>Size must be at least 2 (otherwise, we can't move links)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multiple ways to check it. Can you guess two?</a:t>
            </a:r>
            <a:endParaRPr sz="1800"/>
          </a:p>
          <a:p>
            <a:pPr marL="1083978" lvl="2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Check if size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greater than 2</a:t>
            </a:r>
            <a:endParaRPr sz="1800"/>
          </a:p>
          <a:p>
            <a:pPr marL="1083978" lvl="2" indent="-283878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Check if there is head and head-&gt;next</a:t>
            </a:r>
            <a:endParaRPr sz="1800"/>
          </a:p>
          <a:p>
            <a:pPr marL="283878" indent="-283878">
              <a:buFont typeface="Arial"/>
              <a:buChar char="–"/>
              <a:defRPr/>
            </a:pPr>
            <a:r>
              <a:rPr/>
              <a:t>Single pointer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Pointer: Track the current item [ i.e. a for loop ]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r>
              <a:rPr/>
              <a:t>If even: send to the end of the list</a:t>
            </a:r>
            <a:endParaRPr/>
          </a:p>
          <a:p>
            <a:pPr marL="683928" lvl="1" indent="-283878">
              <a:buFont typeface="Arial"/>
              <a:buChar char="–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CDCL - ICDE 2024 (presentation)</dc:title>
  <dc:subject/>
  <dc:creator>Marcus de Carvalho</dc:creator>
  <cp:keywords/>
  <dc:description/>
  <dc:identifier/>
  <dc:language/>
  <cp:lastModifiedBy/>
  <cp:revision>172</cp:revision>
  <dcterms:created xsi:type="dcterms:W3CDTF">2017-05-14T01:29:56Z</dcterms:created>
  <dcterms:modified xsi:type="dcterms:W3CDTF">2025-02-11T09:30:12Z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0x0101001D2B0557A2CE4A40B5AA61189D9518CF</vt:lpwstr>
  </property>
</Properties>
</file>