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Lst>
  <p:sldSz cx="18288000" cy="10287000"/>
  <p:notesSz cx="6858000" cy="9144000"/>
  <p:embeddedFontLst>
    <p:embeddedFont>
      <p:font typeface="Glacial Indifference" charset="1" panose="00000000000000000000"/>
      <p:regular r:id="rId6"/>
      <p:bold r:id="rId7"/>
      <p:italic r:id="rId8"/>
    </p:embeddedFont>
    <p:embeddedFont>
      <p:font typeface="Trocchi" charset="1" panose="00000500000000000000"/>
      <p:regular r:id="rId9"/>
    </p:embeddedFont>
    <p:embeddedFont>
      <p:font typeface="Arimo" charset="1" panose="020B0604020202020204"/>
      <p:regular r:id="rId10"/>
      <p:bold r:id="rId11"/>
      <p:italic r:id="rId12"/>
      <p:boldItalic r:id="rId13"/>
    </p:embeddedFont>
    <p:embeddedFont>
      <p:font typeface="Homemade Apple"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4.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4117082">
            <a:off x="-2762549" y="4421013"/>
            <a:ext cx="6610437" cy="1137510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4074298">
            <a:off x="1955575" y="-7977356"/>
            <a:ext cx="13309117" cy="22902051"/>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4117082">
            <a:off x="12884344" y="5197810"/>
            <a:ext cx="6610437" cy="11375103"/>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932354" y="-850277"/>
            <a:ext cx="3329439" cy="4323947"/>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8100000">
            <a:off x="14965919" y="7055834"/>
            <a:ext cx="3555228" cy="4617179"/>
          </a:xfrm>
          <a:prstGeom prst="rect">
            <a:avLst/>
          </a:prstGeom>
        </p:spPr>
      </p:pic>
      <p:grpSp>
        <p:nvGrpSpPr>
          <p:cNvPr name="Group 7" id="7"/>
          <p:cNvGrpSpPr/>
          <p:nvPr/>
        </p:nvGrpSpPr>
        <p:grpSpPr>
          <a:xfrm rot="0">
            <a:off x="3017828" y="3316627"/>
            <a:ext cx="12252344" cy="3962713"/>
            <a:chOff x="0" y="0"/>
            <a:chExt cx="16336459" cy="5283617"/>
          </a:xfrm>
        </p:grpSpPr>
        <p:sp>
          <p:nvSpPr>
            <p:cNvPr name="TextBox 8" id="8"/>
            <p:cNvSpPr txBox="true"/>
            <p:nvPr/>
          </p:nvSpPr>
          <p:spPr>
            <a:xfrm rot="0">
              <a:off x="0" y="-266700"/>
              <a:ext cx="16336459" cy="3959349"/>
            </a:xfrm>
            <a:prstGeom prst="rect">
              <a:avLst/>
            </a:prstGeom>
          </p:spPr>
          <p:txBody>
            <a:bodyPr anchor="t" rtlCol="false" tIns="0" lIns="0" bIns="0" rIns="0">
              <a:spAutoFit/>
            </a:bodyPr>
            <a:lstStyle/>
            <a:p>
              <a:pPr algn="ctr">
                <a:lnSpc>
                  <a:spcPts val="12240"/>
                </a:lnSpc>
              </a:pPr>
              <a:r>
                <a:rPr lang="en-US" sz="8000">
                  <a:solidFill>
                    <a:srgbClr val="2F665C"/>
                  </a:solidFill>
                  <a:latin typeface="Homemade Apple"/>
                </a:rPr>
                <a:t>Service Learning Project</a:t>
              </a:r>
            </a:p>
          </p:txBody>
        </p:sp>
        <p:sp>
          <p:nvSpPr>
            <p:cNvPr name="TextBox 9" id="9"/>
            <p:cNvSpPr txBox="true"/>
            <p:nvPr/>
          </p:nvSpPr>
          <p:spPr>
            <a:xfrm rot="0">
              <a:off x="1700972" y="4655136"/>
              <a:ext cx="12934515" cy="628481"/>
            </a:xfrm>
            <a:prstGeom prst="rect">
              <a:avLst/>
            </a:prstGeom>
          </p:spPr>
          <p:txBody>
            <a:bodyPr anchor="t" rtlCol="false" tIns="0" lIns="0" bIns="0" rIns="0">
              <a:spAutoFit/>
            </a:bodyPr>
            <a:lstStyle/>
            <a:p>
              <a:pPr algn="ctr">
                <a:lnSpc>
                  <a:spcPts val="3615"/>
                </a:lnSpc>
              </a:pPr>
              <a:r>
                <a:rPr lang="en-US" b="false" sz="3200" i="false" spc="256">
                  <a:solidFill>
                    <a:srgbClr val="2F665C"/>
                  </a:solidFill>
                  <a:latin typeface="Glacial Indifference"/>
                </a:rPr>
                <a:t>A Description Of The App</a:t>
              </a:r>
            </a:p>
          </p:txBody>
        </p:sp>
      </p:grpSp>
      <p:sp>
        <p:nvSpPr>
          <p:cNvPr name="TextBox 10" id="10"/>
          <p:cNvSpPr txBox="true"/>
          <p:nvPr/>
        </p:nvSpPr>
        <p:spPr>
          <a:xfrm rot="0">
            <a:off x="6270962" y="7471383"/>
            <a:ext cx="5746075" cy="1472565"/>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Homemade Apple"/>
              </a:rPr>
              <a:t>In association with</a:t>
            </a:r>
          </a:p>
          <a:p>
            <a:pPr algn="ctr">
              <a:lnSpc>
                <a:spcPts val="5880"/>
              </a:lnSpc>
              <a:spcBef>
                <a:spcPct val="0"/>
              </a:spcBef>
            </a:pPr>
            <a:r>
              <a:rPr lang="en-US" sz="4200">
                <a:solidFill>
                  <a:srgbClr val="000000"/>
                </a:solidFill>
                <a:latin typeface="Trocchi"/>
              </a:rPr>
              <a:t>IGiftLife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2440543" y="3681947"/>
            <a:ext cx="7702772" cy="118338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link for website</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08157"/>
            <a:ext cx="6357058" cy="186436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SEGMENT LINKED TO THE WEBSITE OF THE ORGANISATION </a:t>
            </a:r>
          </a:p>
        </p:txBody>
      </p:sp>
      <p:pic>
        <p:nvPicPr>
          <p:cNvPr name="Picture 8" id="8"/>
          <p:cNvPicPr>
            <a:picLocks noChangeAspect="true"/>
          </p:cNvPicPr>
          <p:nvPr/>
        </p:nvPicPr>
        <p:blipFill>
          <a:blip r:embed="rId6"/>
          <a:srcRect l="0" t="0" r="0" b="0"/>
          <a:stretch>
            <a:fillRect/>
          </a:stretch>
        </p:blipFill>
        <p:spPr>
          <a:xfrm flipH="false" flipV="false" rot="0">
            <a:off x="5029200" y="1028700"/>
            <a:ext cx="4114800" cy="82296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244785" y="3092635"/>
            <a:ext cx="6553317" cy="242544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apply for pledge card</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283317"/>
            <a:ext cx="6357058" cy="248920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SEGMENT LINKED TO A PAGE WHERE WE CAN APPLY FOR A PLEDGE CARD</a:t>
            </a:r>
          </a:p>
        </p:txBody>
      </p:sp>
      <p:pic>
        <p:nvPicPr>
          <p:cNvPr name="Picture 8" id="8"/>
          <p:cNvPicPr>
            <a:picLocks noChangeAspect="true"/>
          </p:cNvPicPr>
          <p:nvPr/>
        </p:nvPicPr>
        <p:blipFill>
          <a:blip r:embed="rId6"/>
          <a:srcRect l="0" t="0" r="0" b="0"/>
          <a:stretch>
            <a:fillRect/>
          </a:stretch>
        </p:blipFill>
        <p:spPr>
          <a:xfrm flipH="false" flipV="false" rot="0">
            <a:off x="4256518" y="1028700"/>
            <a:ext cx="4114800" cy="82296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2280594" y="4727350"/>
            <a:ext cx="7878514" cy="118338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ChatBox</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08157"/>
            <a:ext cx="6357058" cy="186436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LINK TO THE AI CHAT BOX OF IGIFTLIFE - CHAT WITH HOPE</a:t>
            </a:r>
          </a:p>
        </p:txBody>
      </p:sp>
      <p:pic>
        <p:nvPicPr>
          <p:cNvPr name="Picture 8" id="8"/>
          <p:cNvPicPr>
            <a:picLocks noChangeAspect="true"/>
          </p:cNvPicPr>
          <p:nvPr/>
        </p:nvPicPr>
        <p:blipFill>
          <a:blip r:embed="rId6"/>
          <a:srcRect l="0" t="0" r="0" b="0"/>
          <a:stretch>
            <a:fillRect/>
          </a:stretch>
        </p:blipFill>
        <p:spPr>
          <a:xfrm flipH="false" flipV="false" rot="0">
            <a:off x="3922127" y="1204243"/>
            <a:ext cx="4114800" cy="82296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244785" y="3092635"/>
            <a:ext cx="6553317" cy="242544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About Organ Dsnation</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283317"/>
            <a:ext cx="6357058" cy="248920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BASIC INFORMATION REGARDING ORGAN DONATION AND VIDEOS REGARDING IT</a:t>
            </a:r>
          </a:p>
        </p:txBody>
      </p:sp>
      <p:pic>
        <p:nvPicPr>
          <p:cNvPr name="Picture 8" id="8"/>
          <p:cNvPicPr>
            <a:picLocks noChangeAspect="true"/>
          </p:cNvPicPr>
          <p:nvPr/>
        </p:nvPicPr>
        <p:blipFill>
          <a:blip r:embed="rId6"/>
          <a:srcRect l="0" t="0" r="0" b="0"/>
          <a:stretch>
            <a:fillRect/>
          </a:stretch>
        </p:blipFill>
        <p:spPr>
          <a:xfrm flipH="false" flipV="false" rot="0">
            <a:off x="4718614" y="1028700"/>
            <a:ext cx="4114800" cy="82296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sp>
        <p:nvSpPr>
          <p:cNvPr name="TextBox 2" id="2"/>
          <p:cNvSpPr txBox="true"/>
          <p:nvPr/>
        </p:nvSpPr>
        <p:spPr>
          <a:xfrm rot="0">
            <a:off x="3826229" y="776480"/>
            <a:ext cx="6459972" cy="1337945"/>
          </a:xfrm>
          <a:prstGeom prst="rect">
            <a:avLst/>
          </a:prstGeom>
        </p:spPr>
        <p:txBody>
          <a:bodyPr anchor="t" rtlCol="false" tIns="0" lIns="0" bIns="0" rIns="0">
            <a:spAutoFit/>
          </a:bodyPr>
          <a:lstStyle/>
          <a:p>
            <a:pPr algn="just">
              <a:lnSpc>
                <a:spcPts val="10720"/>
              </a:lnSpc>
            </a:pPr>
            <a:r>
              <a:rPr lang="en-US" b="false" sz="8000" i="true">
                <a:solidFill>
                  <a:srgbClr val="2F665C"/>
                </a:solidFill>
                <a:latin typeface="Homemade Apple"/>
              </a:rPr>
              <a:t>Team</a:t>
            </a:r>
          </a:p>
        </p:txBody>
      </p:sp>
      <p:grpSp>
        <p:nvGrpSpPr>
          <p:cNvPr name="Group 3" id="3"/>
          <p:cNvGrpSpPr/>
          <p:nvPr/>
        </p:nvGrpSpPr>
        <p:grpSpPr>
          <a:xfrm rot="0">
            <a:off x="11664242" y="4600637"/>
            <a:ext cx="5595058" cy="1085725"/>
            <a:chOff x="0" y="0"/>
            <a:chExt cx="7460077" cy="1447634"/>
          </a:xfrm>
        </p:grpSpPr>
        <p:sp>
          <p:nvSpPr>
            <p:cNvPr name="TextBox 4" id="4"/>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TRIPTI SINGH</a:t>
              </a:r>
            </a:p>
          </p:txBody>
        </p:sp>
        <p:sp>
          <p:nvSpPr>
            <p:cNvPr name="TextBox 5" id="5"/>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18070124074</a:t>
              </a:r>
            </a:p>
          </p:txBody>
        </p:sp>
      </p:grpSp>
      <p:grpSp>
        <p:nvGrpSpPr>
          <p:cNvPr name="Group 6" id="6"/>
          <p:cNvGrpSpPr/>
          <p:nvPr/>
        </p:nvGrpSpPr>
        <p:grpSpPr>
          <a:xfrm rot="0">
            <a:off x="11664242" y="6623720"/>
            <a:ext cx="5595058" cy="1085725"/>
            <a:chOff x="0" y="0"/>
            <a:chExt cx="7460077" cy="1447634"/>
          </a:xfrm>
        </p:grpSpPr>
        <p:sp>
          <p:nvSpPr>
            <p:cNvPr name="TextBox 7" id="7"/>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ROHIT AGGRAWAL</a:t>
              </a:r>
            </a:p>
          </p:txBody>
        </p:sp>
        <p:sp>
          <p:nvSpPr>
            <p:cNvPr name="TextBox 8" id="8"/>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18070124059</a:t>
              </a:r>
            </a:p>
          </p:txBody>
        </p:sp>
      </p:grpSp>
      <p:grpSp>
        <p:nvGrpSpPr>
          <p:cNvPr name="Group 9" id="9"/>
          <p:cNvGrpSpPr/>
          <p:nvPr/>
        </p:nvGrpSpPr>
        <p:grpSpPr>
          <a:xfrm rot="0">
            <a:off x="11664242" y="8547162"/>
            <a:ext cx="5595058" cy="1085725"/>
            <a:chOff x="0" y="0"/>
            <a:chExt cx="7460077" cy="1447634"/>
          </a:xfrm>
        </p:grpSpPr>
        <p:sp>
          <p:nvSpPr>
            <p:cNvPr name="TextBox 10" id="10"/>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SAMARTH SRIVASTAVA</a:t>
              </a:r>
            </a:p>
          </p:txBody>
        </p:sp>
        <p:sp>
          <p:nvSpPr>
            <p:cNvPr name="TextBox 11" id="11"/>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18070124070</a:t>
              </a:r>
            </a:p>
          </p:txBody>
        </p:sp>
      </p:grpSp>
      <p:pic>
        <p:nvPicPr>
          <p:cNvPr name="Picture 12" id="12"/>
          <p:cNvPicPr>
            <a:picLocks noChangeAspect="true"/>
          </p:cNvPicPr>
          <p:nvPr/>
        </p:nvPicPr>
        <p:blipFill>
          <a:blip r:embed="rId2"/>
          <a:srcRect l="0" t="0" r="0" b="0"/>
          <a:stretch>
            <a:fillRect/>
          </a:stretch>
        </p:blipFill>
        <p:spPr>
          <a:xfrm flipH="false" flipV="false" rot="8246492">
            <a:off x="-1602549" y="3944854"/>
            <a:ext cx="5980047" cy="10290341"/>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120648" y="7956751"/>
            <a:ext cx="3329439" cy="4323947"/>
          </a:xfrm>
          <a:prstGeom prst="rect">
            <a:avLst/>
          </a:prstGeom>
        </p:spPr>
      </p:pic>
      <p:grpSp>
        <p:nvGrpSpPr>
          <p:cNvPr name="Group 14" id="14"/>
          <p:cNvGrpSpPr/>
          <p:nvPr/>
        </p:nvGrpSpPr>
        <p:grpSpPr>
          <a:xfrm rot="0">
            <a:off x="11664242" y="1028700"/>
            <a:ext cx="5595058" cy="1085725"/>
            <a:chOff x="0" y="0"/>
            <a:chExt cx="7460077" cy="1447634"/>
          </a:xfrm>
        </p:grpSpPr>
        <p:sp>
          <p:nvSpPr>
            <p:cNvPr name="TextBox 15" id="15"/>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AAYUSHI VERMA</a:t>
              </a:r>
            </a:p>
          </p:txBody>
        </p:sp>
        <p:sp>
          <p:nvSpPr>
            <p:cNvPr name="TextBox 16" id="16"/>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18070124003</a:t>
              </a:r>
            </a:p>
          </p:txBody>
        </p:sp>
      </p:grpSp>
      <p:grpSp>
        <p:nvGrpSpPr>
          <p:cNvPr name="Group 17" id="17"/>
          <p:cNvGrpSpPr/>
          <p:nvPr/>
        </p:nvGrpSpPr>
        <p:grpSpPr>
          <a:xfrm rot="0">
            <a:off x="11664242" y="2911854"/>
            <a:ext cx="5595058" cy="1085725"/>
            <a:chOff x="0" y="0"/>
            <a:chExt cx="7460077" cy="1447634"/>
          </a:xfrm>
        </p:grpSpPr>
        <p:sp>
          <p:nvSpPr>
            <p:cNvPr name="TextBox 18" id="18"/>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ARSH RADHANPURA</a:t>
              </a:r>
            </a:p>
          </p:txBody>
        </p:sp>
        <p:sp>
          <p:nvSpPr>
            <p:cNvPr name="TextBox 19" id="19"/>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18070124015</a:t>
              </a:r>
            </a:p>
          </p:txBody>
        </p:sp>
      </p:grpSp>
      <p:grpSp>
        <p:nvGrpSpPr>
          <p:cNvPr name="Group 20" id="20"/>
          <p:cNvGrpSpPr/>
          <p:nvPr/>
        </p:nvGrpSpPr>
        <p:grpSpPr>
          <a:xfrm rot="0">
            <a:off x="4258686" y="6623720"/>
            <a:ext cx="5595058" cy="1657225"/>
            <a:chOff x="0" y="0"/>
            <a:chExt cx="7460077" cy="2209634"/>
          </a:xfrm>
        </p:grpSpPr>
        <p:sp>
          <p:nvSpPr>
            <p:cNvPr name="TextBox 21" id="21"/>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MS. NAINA BATRA</a:t>
              </a:r>
            </a:p>
          </p:txBody>
        </p:sp>
        <p:sp>
          <p:nvSpPr>
            <p:cNvPr name="TextBox 22" id="22"/>
            <p:cNvSpPr txBox="true"/>
            <p:nvPr/>
          </p:nvSpPr>
          <p:spPr>
            <a:xfrm rot="0">
              <a:off x="0" y="742784"/>
              <a:ext cx="7460077" cy="1466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Co-founder and Secretary of IGiftLife</a:t>
              </a:r>
            </a:p>
          </p:txBody>
        </p:sp>
      </p:grpSp>
      <p:grpSp>
        <p:nvGrpSpPr>
          <p:cNvPr name="Group 23" id="23"/>
          <p:cNvGrpSpPr/>
          <p:nvPr/>
        </p:nvGrpSpPr>
        <p:grpSpPr>
          <a:xfrm rot="0">
            <a:off x="4258686" y="3501515"/>
            <a:ext cx="5595058" cy="2198245"/>
            <a:chOff x="0" y="0"/>
            <a:chExt cx="7460077" cy="2930994"/>
          </a:xfrm>
        </p:grpSpPr>
        <p:sp>
          <p:nvSpPr>
            <p:cNvPr name="TextBox 24" id="24"/>
            <p:cNvSpPr txBox="true"/>
            <p:nvPr/>
          </p:nvSpPr>
          <p:spPr>
            <a:xfrm rot="0">
              <a:off x="0" y="-28575"/>
              <a:ext cx="7460077" cy="141541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MR.TEJPAL SINGH BATRA</a:t>
              </a:r>
            </a:p>
          </p:txBody>
        </p:sp>
        <p:sp>
          <p:nvSpPr>
            <p:cNvPr name="TextBox 25" id="25"/>
            <p:cNvSpPr txBox="true"/>
            <p:nvPr/>
          </p:nvSpPr>
          <p:spPr>
            <a:xfrm rot="0">
              <a:off x="0" y="1464144"/>
              <a:ext cx="7460077" cy="1466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Co-founder and President of IGiftLife</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100000">
            <a:off x="-2277377" y="-7172804"/>
            <a:ext cx="10794479" cy="18574914"/>
          </a:xfrm>
          <a:prstGeom prst="rect">
            <a:avLst/>
          </a:prstGeom>
        </p:spPr>
      </p:pic>
      <p:grpSp>
        <p:nvGrpSpPr>
          <p:cNvPr name="Group 3" id="3"/>
          <p:cNvGrpSpPr/>
          <p:nvPr/>
        </p:nvGrpSpPr>
        <p:grpSpPr>
          <a:xfrm rot="0">
            <a:off x="8207216" y="2514089"/>
            <a:ext cx="8856783" cy="6235938"/>
            <a:chOff x="0" y="0"/>
            <a:chExt cx="11809043" cy="8314583"/>
          </a:xfrm>
        </p:grpSpPr>
        <p:sp>
          <p:nvSpPr>
            <p:cNvPr name="TextBox 4" id="4"/>
            <p:cNvSpPr txBox="true"/>
            <p:nvPr/>
          </p:nvSpPr>
          <p:spPr>
            <a:xfrm rot="0">
              <a:off x="0" y="-238125"/>
              <a:ext cx="11808790" cy="1787038"/>
            </a:xfrm>
            <a:prstGeom prst="rect">
              <a:avLst/>
            </a:prstGeom>
          </p:spPr>
          <p:txBody>
            <a:bodyPr anchor="t" rtlCol="false" tIns="0" lIns="0" bIns="0" rIns="0">
              <a:spAutoFit/>
            </a:bodyPr>
            <a:lstStyle/>
            <a:p>
              <a:pPr>
                <a:lnSpc>
                  <a:spcPts val="11680"/>
                </a:lnSpc>
                <a:spcBef>
                  <a:spcPct val="0"/>
                </a:spcBef>
              </a:pPr>
              <a:r>
                <a:rPr lang="en-US" b="false" sz="7634" i="false">
                  <a:solidFill>
                    <a:srgbClr val="2F665C"/>
                  </a:solidFill>
                  <a:latin typeface="Trocchi"/>
                </a:rPr>
                <a:t>I Gift Life</a:t>
              </a:r>
            </a:p>
          </p:txBody>
        </p:sp>
        <p:sp>
          <p:nvSpPr>
            <p:cNvPr name="TextBox 5" id="5"/>
            <p:cNvSpPr txBox="true"/>
            <p:nvPr/>
          </p:nvSpPr>
          <p:spPr>
            <a:xfrm rot="0">
              <a:off x="0" y="2019176"/>
              <a:ext cx="11809043" cy="6295407"/>
            </a:xfrm>
            <a:prstGeom prst="rect">
              <a:avLst/>
            </a:prstGeom>
          </p:spPr>
          <p:txBody>
            <a:bodyPr anchor="t" rtlCol="false" tIns="0" lIns="0" bIns="0" rIns="0">
              <a:spAutoFit/>
            </a:bodyPr>
            <a:lstStyle/>
            <a:p>
              <a:pPr>
                <a:lnSpc>
                  <a:spcPts val="5368"/>
                </a:lnSpc>
              </a:pPr>
              <a:r>
                <a:rPr lang="en-US" b="false" sz="3578" i="false" spc="35">
                  <a:solidFill>
                    <a:srgbClr val="2F665C"/>
                  </a:solidFill>
                  <a:latin typeface="Glacial Indifference"/>
                </a:rPr>
                <a:t>It is a non profit organisation, founded in the year 2016 with a save as many lives as possible. They spread the message of organ donation and its merits. The Co- Founders Mr. Tejpal Singh Batra and Ms. Naina Batra have a passion to make this a social movement.</a:t>
              </a:r>
            </a:p>
          </p:txBody>
        </p:sp>
      </p:grpSp>
      <p:pic>
        <p:nvPicPr>
          <p:cNvPr name="Picture 6" id="6"/>
          <p:cNvPicPr>
            <a:picLocks noChangeAspect="true"/>
          </p:cNvPicPr>
          <p:nvPr/>
        </p:nvPicPr>
        <p:blipFill>
          <a:blip r:embed="rId3"/>
          <a:srcRect l="0" t="0" r="0" b="0"/>
          <a:stretch>
            <a:fillRect/>
          </a:stretch>
        </p:blipFill>
        <p:spPr>
          <a:xfrm flipH="false" flipV="false" rot="-3203403">
            <a:off x="-145248" y="5883184"/>
            <a:ext cx="4644214" cy="7991668"/>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118689">
            <a:off x="-582014" y="-1339275"/>
            <a:ext cx="3329439" cy="4323947"/>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15594580" y="8154069"/>
            <a:ext cx="3329439" cy="4323947"/>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7755576">
            <a:off x="16896017" y="-1666091"/>
            <a:ext cx="3179021" cy="5470393"/>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1496087" y="2430264"/>
            <a:ext cx="5689981" cy="426748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959976">
            <a:off x="-1944690" y="-3874241"/>
            <a:ext cx="6876420" cy="11832802"/>
          </a:xfrm>
          <a:prstGeom prst="rect">
            <a:avLst/>
          </a:prstGeom>
        </p:spPr>
      </p:pic>
      <p:sp>
        <p:nvSpPr>
          <p:cNvPr name="TextBox 3" id="3"/>
          <p:cNvSpPr txBox="true"/>
          <p:nvPr/>
        </p:nvSpPr>
        <p:spPr>
          <a:xfrm rot="0">
            <a:off x="1028700" y="923925"/>
            <a:ext cx="5328342" cy="2328988"/>
          </a:xfrm>
          <a:prstGeom prst="rect">
            <a:avLst/>
          </a:prstGeom>
        </p:spPr>
        <p:txBody>
          <a:bodyPr anchor="t" rtlCol="false" tIns="0" lIns="0" bIns="0" rIns="0">
            <a:spAutoFit/>
          </a:bodyPr>
          <a:lstStyle/>
          <a:p>
            <a:pPr>
              <a:lnSpc>
                <a:spcPts val="9250"/>
              </a:lnSpc>
            </a:pPr>
            <a:r>
              <a:rPr lang="en-US" b="false" sz="6903" i="true">
                <a:solidFill>
                  <a:srgbClr val="2F665C"/>
                </a:solidFill>
                <a:latin typeface="Homemade Apple"/>
              </a:rPr>
              <a:t>Organ Donation</a:t>
            </a:r>
          </a:p>
        </p:txBody>
      </p:sp>
      <p:pic>
        <p:nvPicPr>
          <p:cNvPr name="Picture 4" id="4"/>
          <p:cNvPicPr>
            <a:picLocks noChangeAspect="true"/>
          </p:cNvPicPr>
          <p:nvPr/>
        </p:nvPicPr>
        <p:blipFill>
          <a:blip r:embed="rId3"/>
          <a:srcRect l="0" t="0" r="0" b="0"/>
          <a:stretch>
            <a:fillRect/>
          </a:stretch>
        </p:blipFill>
        <p:spPr>
          <a:xfrm flipH="false" flipV="false" rot="0">
            <a:off x="5444468" y="7705926"/>
            <a:ext cx="3329439" cy="4323947"/>
          </a:xfrm>
          <a:prstGeom prst="rect">
            <a:avLst/>
          </a:prstGeom>
        </p:spPr>
      </p:pic>
      <p:sp>
        <p:nvSpPr>
          <p:cNvPr name="TextBox 5" id="5"/>
          <p:cNvSpPr txBox="true"/>
          <p:nvPr/>
        </p:nvSpPr>
        <p:spPr>
          <a:xfrm rot="0">
            <a:off x="6357042" y="1166563"/>
            <a:ext cx="10693569" cy="1945357"/>
          </a:xfrm>
          <a:prstGeom prst="rect">
            <a:avLst/>
          </a:prstGeom>
        </p:spPr>
        <p:txBody>
          <a:bodyPr anchor="t" rtlCol="false" tIns="0" lIns="0" bIns="0" rIns="0">
            <a:spAutoFit/>
          </a:bodyPr>
          <a:lstStyle/>
          <a:p>
            <a:pPr algn="ctr">
              <a:lnSpc>
                <a:spcPts val="3874"/>
              </a:lnSpc>
              <a:spcBef>
                <a:spcPct val="0"/>
              </a:spcBef>
            </a:pPr>
            <a:r>
              <a:rPr lang="en-US" sz="2767">
                <a:solidFill>
                  <a:srgbClr val="2F665C"/>
                </a:solidFill>
                <a:latin typeface="Trocchi"/>
              </a:rPr>
              <a:t>Organ donation is the process when a person allows an organ of their own to be removed and transplanted to another person, legally, either by consent while the donor is alive or dead with the assent of the next of kin.</a:t>
            </a:r>
          </a:p>
        </p:txBody>
      </p:sp>
      <p:sp>
        <p:nvSpPr>
          <p:cNvPr name="TextBox 6" id="6"/>
          <p:cNvSpPr txBox="true"/>
          <p:nvPr/>
        </p:nvSpPr>
        <p:spPr>
          <a:xfrm rot="0">
            <a:off x="1028700" y="4393726"/>
            <a:ext cx="5328342" cy="2328988"/>
          </a:xfrm>
          <a:prstGeom prst="rect">
            <a:avLst/>
          </a:prstGeom>
        </p:spPr>
        <p:txBody>
          <a:bodyPr anchor="t" rtlCol="false" tIns="0" lIns="0" bIns="0" rIns="0">
            <a:spAutoFit/>
          </a:bodyPr>
          <a:lstStyle/>
          <a:p>
            <a:pPr>
              <a:lnSpc>
                <a:spcPts val="9250"/>
              </a:lnSpc>
            </a:pPr>
            <a:r>
              <a:rPr lang="en-US" b="false" sz="6903" i="true">
                <a:solidFill>
                  <a:srgbClr val="2F665C"/>
                </a:solidFill>
                <a:latin typeface="Homemade Apple"/>
              </a:rPr>
              <a:t>Brain Death</a:t>
            </a:r>
          </a:p>
        </p:txBody>
      </p:sp>
      <p:sp>
        <p:nvSpPr>
          <p:cNvPr name="TextBox 7" id="7"/>
          <p:cNvSpPr txBox="true"/>
          <p:nvPr/>
        </p:nvSpPr>
        <p:spPr>
          <a:xfrm rot="0">
            <a:off x="5252063" y="4299663"/>
            <a:ext cx="12475932" cy="2929366"/>
          </a:xfrm>
          <a:prstGeom prst="rect">
            <a:avLst/>
          </a:prstGeom>
        </p:spPr>
        <p:txBody>
          <a:bodyPr anchor="t" rtlCol="false" tIns="0" lIns="0" bIns="0" rIns="0">
            <a:spAutoFit/>
          </a:bodyPr>
          <a:lstStyle/>
          <a:p>
            <a:pPr algn="ctr">
              <a:lnSpc>
                <a:spcPts val="3874"/>
              </a:lnSpc>
              <a:spcBef>
                <a:spcPct val="0"/>
              </a:spcBef>
            </a:pPr>
            <a:r>
              <a:rPr lang="en-US" sz="2767">
                <a:solidFill>
                  <a:srgbClr val="2F665C"/>
                </a:solidFill>
                <a:latin typeface="Trocchi"/>
              </a:rPr>
              <a:t>Brain death is the complete loss of brain function (including involuntary</a:t>
            </a:r>
          </a:p>
          <a:p>
            <a:pPr algn="ctr">
              <a:lnSpc>
                <a:spcPts val="3874"/>
              </a:lnSpc>
              <a:spcBef>
                <a:spcPct val="0"/>
              </a:spcBef>
            </a:pPr>
            <a:r>
              <a:rPr lang="en-US" sz="2767">
                <a:solidFill>
                  <a:srgbClr val="2F665C"/>
                </a:solidFill>
                <a:latin typeface="Trocchi"/>
              </a:rPr>
              <a:t>activity necessary to sustain life). It differs from persistent vegetative state, </a:t>
            </a:r>
          </a:p>
          <a:p>
            <a:pPr algn="ctr">
              <a:lnSpc>
                <a:spcPts val="3874"/>
              </a:lnSpc>
              <a:spcBef>
                <a:spcPct val="0"/>
              </a:spcBef>
            </a:pPr>
            <a:r>
              <a:rPr lang="en-US" sz="2767">
                <a:solidFill>
                  <a:srgbClr val="2F665C"/>
                </a:solidFill>
                <a:latin typeface="Trocchi"/>
              </a:rPr>
              <a:t>in which the person is alive and some autonomic functions remain.It is </a:t>
            </a:r>
          </a:p>
          <a:p>
            <a:pPr algn="ctr">
              <a:lnSpc>
                <a:spcPts val="3874"/>
              </a:lnSpc>
              <a:spcBef>
                <a:spcPct val="0"/>
              </a:spcBef>
            </a:pPr>
            <a:r>
              <a:rPr lang="en-US" sz="2767">
                <a:solidFill>
                  <a:srgbClr val="2F665C"/>
                </a:solidFill>
                <a:latin typeface="Trocchi"/>
              </a:rPr>
              <a:t>also distinct from an ordinary coma.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100000">
            <a:off x="-2277377" y="-7172804"/>
            <a:ext cx="10794479" cy="18574914"/>
          </a:xfrm>
          <a:prstGeom prst="rect">
            <a:avLst/>
          </a:prstGeom>
        </p:spPr>
      </p:pic>
      <p:grpSp>
        <p:nvGrpSpPr>
          <p:cNvPr name="Group 3" id="3"/>
          <p:cNvGrpSpPr/>
          <p:nvPr/>
        </p:nvGrpSpPr>
        <p:grpSpPr>
          <a:xfrm rot="0">
            <a:off x="9144000" y="2173472"/>
            <a:ext cx="8115300" cy="4464540"/>
            <a:chOff x="0" y="0"/>
            <a:chExt cx="10820400" cy="5952720"/>
          </a:xfrm>
        </p:grpSpPr>
        <p:sp>
          <p:nvSpPr>
            <p:cNvPr name="TextBox 4" id="4"/>
            <p:cNvSpPr txBox="true"/>
            <p:nvPr/>
          </p:nvSpPr>
          <p:spPr>
            <a:xfrm rot="0">
              <a:off x="0" y="-238125"/>
              <a:ext cx="10820168" cy="1657364"/>
            </a:xfrm>
            <a:prstGeom prst="rect">
              <a:avLst/>
            </a:prstGeom>
          </p:spPr>
          <p:txBody>
            <a:bodyPr anchor="t" rtlCol="false" tIns="0" lIns="0" bIns="0" rIns="0">
              <a:spAutoFit/>
            </a:bodyPr>
            <a:lstStyle/>
            <a:p>
              <a:pPr>
                <a:lnSpc>
                  <a:spcPts val="10702"/>
                </a:lnSpc>
                <a:spcBef>
                  <a:spcPct val="0"/>
                </a:spcBef>
              </a:pPr>
              <a:r>
                <a:rPr lang="en-US" b="false" sz="6995" i="false">
                  <a:solidFill>
                    <a:srgbClr val="2F665C"/>
                  </a:solidFill>
                  <a:latin typeface="Homemade Apple"/>
                </a:rPr>
                <a:t>Our Aim</a:t>
              </a:r>
            </a:p>
          </p:txBody>
        </p:sp>
        <p:sp>
          <p:nvSpPr>
            <p:cNvPr name="TextBox 5" id="5"/>
            <p:cNvSpPr txBox="true"/>
            <p:nvPr/>
          </p:nvSpPr>
          <p:spPr>
            <a:xfrm rot="0">
              <a:off x="0" y="1859613"/>
              <a:ext cx="10820400" cy="4093107"/>
            </a:xfrm>
            <a:prstGeom prst="rect">
              <a:avLst/>
            </a:prstGeom>
          </p:spPr>
          <p:txBody>
            <a:bodyPr anchor="t" rtlCol="false" tIns="0" lIns="0" bIns="0" rIns="0">
              <a:spAutoFit/>
            </a:bodyPr>
            <a:lstStyle/>
            <a:p>
              <a:pPr>
                <a:lnSpc>
                  <a:spcPts val="4918"/>
                </a:lnSpc>
              </a:pPr>
              <a:r>
                <a:rPr lang="en-US" b="false" sz="3279" i="false" spc="32">
                  <a:solidFill>
                    <a:srgbClr val="2F665C"/>
                  </a:solidFill>
                  <a:latin typeface="Glacial Indifference"/>
                </a:rPr>
                <a:t>TO PROVIDE IGIFTLIFE WITH A APP THAT WILL CONVEY THE INFORMATION REGARDING ORGAN DONATION, BRAIN DEATH, IGIFTLIFE. ALSO T0 PROVIDE A PLATFORM TO APPLY FOR A PLEDGE CARD.</a:t>
              </a:r>
            </a:p>
          </p:txBody>
        </p:sp>
      </p:grpSp>
      <p:pic>
        <p:nvPicPr>
          <p:cNvPr name="Picture 6" id="6"/>
          <p:cNvPicPr>
            <a:picLocks noChangeAspect="true"/>
          </p:cNvPicPr>
          <p:nvPr/>
        </p:nvPicPr>
        <p:blipFill>
          <a:blip r:embed="rId3"/>
          <a:srcRect l="0" t="0" r="0" b="0"/>
          <a:stretch>
            <a:fillRect/>
          </a:stretch>
        </p:blipFill>
        <p:spPr>
          <a:xfrm flipH="false" flipV="false" rot="-3203403">
            <a:off x="-145248" y="5883184"/>
            <a:ext cx="4644214" cy="7991668"/>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118689">
            <a:off x="-582014" y="-1339275"/>
            <a:ext cx="3329439" cy="4323947"/>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15594580" y="8154069"/>
            <a:ext cx="3329439" cy="4323947"/>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7755576">
            <a:off x="16896017" y="-1666091"/>
            <a:ext cx="3179021" cy="5470393"/>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2474304" y="2173472"/>
            <a:ext cx="4959180" cy="3714598"/>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2869904">
            <a:off x="10274218" y="-6664000"/>
            <a:ext cx="10927745" cy="18804236"/>
          </a:xfrm>
          <a:prstGeom prst="rect">
            <a:avLst/>
          </a:prstGeom>
        </p:spPr>
      </p:pic>
      <p:sp>
        <p:nvSpPr>
          <p:cNvPr name="TextBox 3" id="3"/>
          <p:cNvSpPr txBox="true"/>
          <p:nvPr/>
        </p:nvSpPr>
        <p:spPr>
          <a:xfrm rot="0">
            <a:off x="9479856" y="923925"/>
            <a:ext cx="7779444" cy="3502468"/>
          </a:xfrm>
          <a:prstGeom prst="rect">
            <a:avLst/>
          </a:prstGeom>
        </p:spPr>
        <p:txBody>
          <a:bodyPr anchor="t" rtlCol="false" tIns="0" lIns="0" bIns="0" rIns="0">
            <a:spAutoFit/>
          </a:bodyPr>
          <a:lstStyle/>
          <a:p>
            <a:pPr algn="r">
              <a:lnSpc>
                <a:spcPts val="9250"/>
              </a:lnSpc>
            </a:pPr>
            <a:r>
              <a:rPr lang="en-US" b="false" sz="6903" i="true">
                <a:solidFill>
                  <a:srgbClr val="FFF9F9"/>
                </a:solidFill>
                <a:latin typeface="Homemade Apple"/>
              </a:rPr>
              <a:t>Reqiurements</a:t>
            </a:r>
          </a:p>
          <a:p>
            <a:pPr algn="r">
              <a:lnSpc>
                <a:spcPts val="9250"/>
              </a:lnSpc>
            </a:pPr>
            <a:r>
              <a:rPr lang="en-US" b="false" sz="6903" i="true">
                <a:solidFill>
                  <a:srgbClr val="FFF9F9"/>
                </a:solidFill>
                <a:latin typeface="Homemade Apple"/>
              </a:rPr>
              <a:t>of the</a:t>
            </a:r>
          </a:p>
          <a:p>
            <a:pPr algn="r">
              <a:lnSpc>
                <a:spcPts val="9250"/>
              </a:lnSpc>
            </a:pPr>
            <a:r>
              <a:rPr lang="en-US" b="false" sz="6903" i="true">
                <a:solidFill>
                  <a:srgbClr val="FFF9F9"/>
                </a:solidFill>
                <a:latin typeface="Trocchi"/>
              </a:rPr>
              <a:t> NGO</a:t>
            </a:r>
          </a:p>
        </p:txBody>
      </p:sp>
      <p:grpSp>
        <p:nvGrpSpPr>
          <p:cNvPr name="Group 4" id="4"/>
          <p:cNvGrpSpPr/>
          <p:nvPr/>
        </p:nvGrpSpPr>
        <p:grpSpPr>
          <a:xfrm rot="0">
            <a:off x="1028700" y="5530848"/>
            <a:ext cx="5595058" cy="2075470"/>
            <a:chOff x="0" y="0"/>
            <a:chExt cx="7460077" cy="2767293"/>
          </a:xfrm>
        </p:grpSpPr>
        <p:sp>
          <p:nvSpPr>
            <p:cNvPr name="TextBox 5" id="5"/>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INFORMATION ABOUT IGIFTLIFE</a:t>
              </a:r>
            </a:p>
          </p:txBody>
        </p:sp>
        <p:sp>
          <p:nvSpPr>
            <p:cNvPr name="TextBox 6" id="6"/>
            <p:cNvSpPr txBox="true"/>
            <p:nvPr/>
          </p:nvSpPr>
          <p:spPr>
            <a:xfrm rot="0">
              <a:off x="0" y="155825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Basic information about the organisation and its working.</a:t>
              </a:r>
            </a:p>
          </p:txBody>
        </p:sp>
      </p:grpSp>
      <p:grpSp>
        <p:nvGrpSpPr>
          <p:cNvPr name="Group 7" id="7"/>
          <p:cNvGrpSpPr/>
          <p:nvPr/>
        </p:nvGrpSpPr>
        <p:grpSpPr>
          <a:xfrm rot="0">
            <a:off x="7477176" y="5530848"/>
            <a:ext cx="5595058" cy="2075470"/>
            <a:chOff x="0" y="0"/>
            <a:chExt cx="7460077" cy="2767293"/>
          </a:xfrm>
        </p:grpSpPr>
        <p:sp>
          <p:nvSpPr>
            <p:cNvPr name="TextBox 8" id="8"/>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INFORMATION ABOUT BRAIN DEATH</a:t>
              </a:r>
            </a:p>
          </p:txBody>
        </p:sp>
        <p:sp>
          <p:nvSpPr>
            <p:cNvPr name="TextBox 9" id="9"/>
            <p:cNvSpPr txBox="true"/>
            <p:nvPr/>
          </p:nvSpPr>
          <p:spPr>
            <a:xfrm rot="0">
              <a:off x="0" y="155825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What is brain death? and how is it related to organ donation</a:t>
              </a:r>
            </a:p>
          </p:txBody>
        </p:sp>
      </p:grpSp>
      <p:grpSp>
        <p:nvGrpSpPr>
          <p:cNvPr name="Group 10" id="10"/>
          <p:cNvGrpSpPr/>
          <p:nvPr/>
        </p:nvGrpSpPr>
        <p:grpSpPr>
          <a:xfrm rot="0">
            <a:off x="1028700" y="8200100"/>
            <a:ext cx="5595058" cy="2075470"/>
            <a:chOff x="0" y="0"/>
            <a:chExt cx="7460077" cy="2767293"/>
          </a:xfrm>
        </p:grpSpPr>
        <p:sp>
          <p:nvSpPr>
            <p:cNvPr name="TextBox 11" id="11"/>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INFORMATION REGARDING DONATION</a:t>
              </a:r>
            </a:p>
          </p:txBody>
        </p:sp>
        <p:sp>
          <p:nvSpPr>
            <p:cNvPr name="TextBox 12" id="12"/>
            <p:cNvSpPr txBox="true"/>
            <p:nvPr/>
          </p:nvSpPr>
          <p:spPr>
            <a:xfrm rot="0">
              <a:off x="0" y="1558253"/>
              <a:ext cx="7460077" cy="1209040"/>
            </a:xfrm>
            <a:prstGeom prst="rect">
              <a:avLst/>
            </a:prstGeom>
          </p:spPr>
          <p:txBody>
            <a:bodyPr anchor="t" rtlCol="false" tIns="0" lIns="0" bIns="0" rIns="0">
              <a:spAutoFit/>
            </a:bodyPr>
            <a:lstStyle/>
            <a:p>
              <a:pPr marL="412750" indent="-206375" lvl="1">
                <a:lnSpc>
                  <a:spcPts val="3749"/>
                </a:lnSpc>
                <a:buFont typeface="Arial"/>
                <a:buChar char="•"/>
              </a:pPr>
              <a:r>
                <a:rPr lang="en-US" b="false" sz="2500" i="false" spc="25">
                  <a:solidFill>
                    <a:srgbClr val="2F665C"/>
                  </a:solidFill>
                  <a:latin typeface="Glacial Indifference"/>
                </a:rPr>
                <a:t>People who have donated</a:t>
              </a:r>
            </a:p>
            <a:p>
              <a:pPr marL="412750" indent="-206375" lvl="1">
                <a:lnSpc>
                  <a:spcPts val="3750"/>
                </a:lnSpc>
                <a:buFont typeface="Arial"/>
                <a:buChar char="•"/>
              </a:pPr>
              <a:r>
                <a:rPr lang="en-US" b="false" sz="2500" i="false" spc="25">
                  <a:solidFill>
                    <a:srgbClr val="2F665C"/>
                  </a:solidFill>
                  <a:latin typeface="Glacial Indifference"/>
                </a:rPr>
                <a:t>People who have received</a:t>
              </a:r>
            </a:p>
          </p:txBody>
        </p:sp>
      </p:grpSp>
      <p:grpSp>
        <p:nvGrpSpPr>
          <p:cNvPr name="Group 13" id="13"/>
          <p:cNvGrpSpPr/>
          <p:nvPr/>
        </p:nvGrpSpPr>
        <p:grpSpPr>
          <a:xfrm rot="0">
            <a:off x="7477176" y="8202005"/>
            <a:ext cx="5595058" cy="1534450"/>
            <a:chOff x="0" y="0"/>
            <a:chExt cx="7460077" cy="2045933"/>
          </a:xfrm>
        </p:grpSpPr>
        <p:sp>
          <p:nvSpPr>
            <p:cNvPr name="TextBox 14" id="14"/>
            <p:cNvSpPr txBox="true"/>
            <p:nvPr/>
          </p:nvSpPr>
          <p:spPr>
            <a:xfrm rot="0">
              <a:off x="0" y="-28575"/>
              <a:ext cx="7460077" cy="69405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LINK TO CHAT BOX</a:t>
              </a:r>
            </a:p>
          </p:txBody>
        </p:sp>
        <p:sp>
          <p:nvSpPr>
            <p:cNvPr name="TextBox 15" id="15"/>
            <p:cNvSpPr txBox="true"/>
            <p:nvPr/>
          </p:nvSpPr>
          <p:spPr>
            <a:xfrm rot="0">
              <a:off x="0" y="83689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A link to their AI chat box :: CHAT WITH HOPE.</a:t>
              </a:r>
            </a:p>
          </p:txBody>
        </p:sp>
      </p:grpSp>
      <p:pic>
        <p:nvPicPr>
          <p:cNvPr name="Picture 16" id="16"/>
          <p:cNvPicPr>
            <a:picLocks noChangeAspect="true"/>
          </p:cNvPicPr>
          <p:nvPr/>
        </p:nvPicPr>
        <p:blipFill>
          <a:blip r:embed="rId3"/>
          <a:srcRect l="0" t="0" r="0" b="0"/>
          <a:stretch>
            <a:fillRect/>
          </a:stretch>
        </p:blipFill>
        <p:spPr>
          <a:xfrm flipH="false" flipV="false" rot="3238327">
            <a:off x="14257072" y="5664511"/>
            <a:ext cx="4737859" cy="8152810"/>
          </a:xfrm>
          <a:prstGeom prst="rect">
            <a:avLst/>
          </a:prstGeom>
        </p:spPr>
      </p:pic>
      <p:pic>
        <p:nvPicPr>
          <p:cNvPr name="Picture 17" id="17"/>
          <p:cNvPicPr>
            <a:picLocks noChangeAspect="true"/>
          </p:cNvPicPr>
          <p:nvPr/>
        </p:nvPicPr>
        <p:blipFill>
          <a:blip r:embed="rId4"/>
          <a:srcRect l="0" t="0" r="0" b="0"/>
          <a:stretch>
            <a:fillRect/>
          </a:stretch>
        </p:blipFill>
        <p:spPr>
          <a:xfrm flipH="false" flipV="false" rot="0">
            <a:off x="17029737" y="4405253"/>
            <a:ext cx="3329439" cy="4323947"/>
          </a:xfrm>
          <a:prstGeom prst="rect">
            <a:avLst/>
          </a:prstGeom>
        </p:spPr>
      </p:pic>
      <p:grpSp>
        <p:nvGrpSpPr>
          <p:cNvPr name="Group 18" id="18"/>
          <p:cNvGrpSpPr/>
          <p:nvPr/>
        </p:nvGrpSpPr>
        <p:grpSpPr>
          <a:xfrm rot="0">
            <a:off x="1028700" y="2738118"/>
            <a:ext cx="5595058" cy="2075470"/>
            <a:chOff x="0" y="0"/>
            <a:chExt cx="7460077" cy="2767293"/>
          </a:xfrm>
        </p:grpSpPr>
        <p:sp>
          <p:nvSpPr>
            <p:cNvPr name="TextBox 19" id="19"/>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LINK TO APPLY FOR PLEDGE CARD</a:t>
              </a:r>
            </a:p>
          </p:txBody>
        </p:sp>
        <p:sp>
          <p:nvSpPr>
            <p:cNvPr name="TextBox 20" id="20"/>
            <p:cNvSpPr txBox="true"/>
            <p:nvPr/>
          </p:nvSpPr>
          <p:spPr>
            <a:xfrm rot="0">
              <a:off x="0" y="155825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To be linked to the pledge card application on their website.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129732" y="-6176215"/>
            <a:ext cx="13156500" cy="2263943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5454084" y="-1820082"/>
            <a:ext cx="3889327" cy="505107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10800000">
            <a:off x="-399350" y="7096226"/>
            <a:ext cx="3885736" cy="5046410"/>
          </a:xfrm>
          <a:prstGeom prst="rect">
            <a:avLst/>
          </a:prstGeom>
        </p:spPr>
      </p:pic>
      <p:grpSp>
        <p:nvGrpSpPr>
          <p:cNvPr name="Group 5" id="5"/>
          <p:cNvGrpSpPr/>
          <p:nvPr/>
        </p:nvGrpSpPr>
        <p:grpSpPr>
          <a:xfrm rot="0">
            <a:off x="2930089" y="1506744"/>
            <a:ext cx="12427822" cy="2550164"/>
            <a:chOff x="0" y="0"/>
            <a:chExt cx="16570429" cy="3400218"/>
          </a:xfrm>
        </p:grpSpPr>
        <p:sp>
          <p:nvSpPr>
            <p:cNvPr name="TextBox 6" id="6"/>
            <p:cNvSpPr txBox="true"/>
            <p:nvPr/>
          </p:nvSpPr>
          <p:spPr>
            <a:xfrm rot="0">
              <a:off x="0" y="-209550"/>
              <a:ext cx="16570429" cy="1507998"/>
            </a:xfrm>
            <a:prstGeom prst="rect">
              <a:avLst/>
            </a:prstGeom>
          </p:spPr>
          <p:txBody>
            <a:bodyPr anchor="t" rtlCol="false" tIns="0" lIns="0" bIns="0" rIns="0">
              <a:spAutoFit/>
            </a:bodyPr>
            <a:lstStyle/>
            <a:p>
              <a:pPr algn="ctr">
                <a:lnSpc>
                  <a:spcPts val="9792"/>
                </a:lnSpc>
                <a:spcBef>
                  <a:spcPct val="0"/>
                </a:spcBef>
              </a:pPr>
              <a:r>
                <a:rPr lang="en-US" b="false" sz="6400" i="false">
                  <a:solidFill>
                    <a:srgbClr val="2F665C"/>
                  </a:solidFill>
                  <a:latin typeface="Homemade Apple"/>
                </a:rPr>
                <a:t>Software Resources </a:t>
              </a:r>
            </a:p>
          </p:txBody>
        </p:sp>
        <p:sp>
          <p:nvSpPr>
            <p:cNvPr name="TextBox 7" id="7"/>
            <p:cNvSpPr txBox="true"/>
            <p:nvPr/>
          </p:nvSpPr>
          <p:spPr>
            <a:xfrm rot="0">
              <a:off x="1812765" y="1984803"/>
              <a:ext cx="12944898" cy="1415415"/>
            </a:xfrm>
            <a:prstGeom prst="rect">
              <a:avLst/>
            </a:prstGeom>
          </p:spPr>
          <p:txBody>
            <a:bodyPr anchor="t" rtlCol="false" tIns="0" lIns="0" bIns="0" rIns="0">
              <a:spAutoFit/>
            </a:bodyPr>
            <a:lstStyle/>
            <a:p>
              <a:pPr algn="ctr" marL="544830" indent="-272415" lvl="1">
                <a:lnSpc>
                  <a:spcPts val="4290"/>
                </a:lnSpc>
                <a:buFont typeface="Arial"/>
                <a:buChar char="•"/>
              </a:pPr>
              <a:r>
                <a:rPr lang="en-US" b="false" sz="3300" i="false" spc="481">
                  <a:solidFill>
                    <a:srgbClr val="2F665C"/>
                  </a:solidFill>
                  <a:latin typeface="Glacial Indifference"/>
                </a:rPr>
                <a:t>ANDROID APP STUDIO</a:t>
              </a:r>
            </a:p>
            <a:p>
              <a:pPr algn="ctr" marL="544830" indent="-272415" lvl="1">
                <a:lnSpc>
                  <a:spcPts val="4290"/>
                </a:lnSpc>
                <a:buFont typeface="Arial"/>
                <a:buChar char="•"/>
              </a:pPr>
              <a:r>
                <a:rPr lang="en-US" b="false" sz="3300" i="false" spc="481">
                  <a:solidFill>
                    <a:srgbClr val="2F665C"/>
                  </a:solidFill>
                  <a:latin typeface="Glacial Indifference"/>
                </a:rPr>
                <a:t>UNITY</a:t>
              </a:r>
            </a:p>
          </p:txBody>
        </p:sp>
      </p:grpSp>
      <p:pic>
        <p:nvPicPr>
          <p:cNvPr name="Picture 8" id="8"/>
          <p:cNvPicPr>
            <a:picLocks noChangeAspect="true"/>
          </p:cNvPicPr>
          <p:nvPr/>
        </p:nvPicPr>
        <p:blipFill>
          <a:blip r:embed="rId5"/>
          <a:srcRect l="0" t="0" r="0" b="0"/>
          <a:stretch>
            <a:fillRect/>
          </a:stretch>
        </p:blipFill>
        <p:spPr>
          <a:xfrm flipH="false" flipV="false" rot="4120750">
            <a:off x="15881887" y="7422600"/>
            <a:ext cx="3329189" cy="5728799"/>
          </a:xfrm>
          <a:prstGeom prst="rect">
            <a:avLst/>
          </a:prstGeom>
        </p:spPr>
      </p:pic>
      <p:pic>
        <p:nvPicPr>
          <p:cNvPr name="Picture 9" id="9"/>
          <p:cNvPicPr>
            <a:picLocks noChangeAspect="true"/>
          </p:cNvPicPr>
          <p:nvPr/>
        </p:nvPicPr>
        <p:blipFill>
          <a:blip r:embed="rId5"/>
          <a:srcRect l="0" t="0" r="0" b="0"/>
          <a:stretch>
            <a:fillRect/>
          </a:stretch>
        </p:blipFill>
        <p:spPr>
          <a:xfrm flipH="false" flipV="false" rot="-7677401">
            <a:off x="-1082399" y="-2522508"/>
            <a:ext cx="3329189" cy="5728799"/>
          </a:xfrm>
          <a:prstGeom prst="rect">
            <a:avLst/>
          </a:prstGeom>
        </p:spPr>
      </p:pic>
      <p:grpSp>
        <p:nvGrpSpPr>
          <p:cNvPr name="Group 10" id="10"/>
          <p:cNvGrpSpPr/>
          <p:nvPr/>
        </p:nvGrpSpPr>
        <p:grpSpPr>
          <a:xfrm rot="0">
            <a:off x="3026263" y="4874192"/>
            <a:ext cx="12427822" cy="3091184"/>
            <a:chOff x="0" y="0"/>
            <a:chExt cx="16570429" cy="4121578"/>
          </a:xfrm>
        </p:grpSpPr>
        <p:sp>
          <p:nvSpPr>
            <p:cNvPr name="TextBox 11" id="11"/>
            <p:cNvSpPr txBox="true"/>
            <p:nvPr/>
          </p:nvSpPr>
          <p:spPr>
            <a:xfrm rot="0">
              <a:off x="0" y="-209550"/>
              <a:ext cx="16570429" cy="1507998"/>
            </a:xfrm>
            <a:prstGeom prst="rect">
              <a:avLst/>
            </a:prstGeom>
          </p:spPr>
          <p:txBody>
            <a:bodyPr anchor="t" rtlCol="false" tIns="0" lIns="0" bIns="0" rIns="0">
              <a:spAutoFit/>
            </a:bodyPr>
            <a:lstStyle/>
            <a:p>
              <a:pPr algn="ctr">
                <a:lnSpc>
                  <a:spcPts val="9792"/>
                </a:lnSpc>
                <a:spcBef>
                  <a:spcPct val="0"/>
                </a:spcBef>
              </a:pPr>
              <a:r>
                <a:rPr lang="en-US" b="false" sz="6400" i="false">
                  <a:solidFill>
                    <a:srgbClr val="2F665C"/>
                  </a:solidFill>
                  <a:latin typeface="Homemade Apple"/>
                </a:rPr>
                <a:t>Information Resource</a:t>
              </a:r>
            </a:p>
          </p:txBody>
        </p:sp>
        <p:sp>
          <p:nvSpPr>
            <p:cNvPr name="TextBox 12" id="12"/>
            <p:cNvSpPr txBox="true"/>
            <p:nvPr/>
          </p:nvSpPr>
          <p:spPr>
            <a:xfrm rot="0">
              <a:off x="1812765" y="1984803"/>
              <a:ext cx="12944898" cy="2136775"/>
            </a:xfrm>
            <a:prstGeom prst="rect">
              <a:avLst/>
            </a:prstGeom>
          </p:spPr>
          <p:txBody>
            <a:bodyPr anchor="t" rtlCol="false" tIns="0" lIns="0" bIns="0" rIns="0">
              <a:spAutoFit/>
            </a:bodyPr>
            <a:lstStyle/>
            <a:p>
              <a:pPr algn="ctr" marL="544830" indent="-272415" lvl="1">
                <a:lnSpc>
                  <a:spcPts val="4290"/>
                </a:lnSpc>
                <a:buFont typeface="Arial"/>
                <a:buChar char="•"/>
              </a:pPr>
              <a:r>
                <a:rPr lang="en-US" b="false" sz="3300" i="false" spc="481">
                  <a:solidFill>
                    <a:srgbClr val="2F665C"/>
                  </a:solidFill>
                  <a:latin typeface="Glacial Indifference"/>
                </a:rPr>
                <a:t>WWW.IGIFTLIFE.COM</a:t>
              </a:r>
            </a:p>
            <a:p>
              <a:pPr algn="ctr" marL="544830" indent="-272415" lvl="1">
                <a:lnSpc>
                  <a:spcPts val="4290"/>
                </a:lnSpc>
                <a:buFont typeface="Arial"/>
                <a:buChar char="•"/>
              </a:pPr>
              <a:r>
                <a:rPr lang="en-US" b="false" sz="3300" i="false" spc="481">
                  <a:solidFill>
                    <a:srgbClr val="2F665C"/>
                  </a:solidFill>
                  <a:latin typeface="Glacial Indifference"/>
                </a:rPr>
                <a:t>WWW.WIKIPEDIA.COM</a:t>
              </a:r>
            </a:p>
            <a:p>
              <a:pPr algn="ctr" marL="544830" indent="-272415" lvl="1">
                <a:lnSpc>
                  <a:spcPts val="4290"/>
                </a:lnSpc>
                <a:buFont typeface="Arial"/>
                <a:buChar char="•"/>
              </a:pPr>
              <a:r>
                <a:rPr lang="en-US" b="false" sz="3300" i="false" spc="481">
                  <a:solidFill>
                    <a:srgbClr val="2F665C"/>
                  </a:solidFill>
                  <a:latin typeface="Glacial Indifference"/>
                </a:rPr>
                <a:t>WWW.YOUTUBE.COM</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grpSp>
        <p:nvGrpSpPr>
          <p:cNvPr name="Group 2" id="2"/>
          <p:cNvGrpSpPr/>
          <p:nvPr/>
        </p:nvGrpSpPr>
        <p:grpSpPr>
          <a:xfrm rot="0">
            <a:off x="3725344" y="3538910"/>
            <a:ext cx="10837313" cy="3666380"/>
            <a:chOff x="0" y="0"/>
            <a:chExt cx="14449750" cy="4888506"/>
          </a:xfrm>
        </p:grpSpPr>
        <p:sp>
          <p:nvSpPr>
            <p:cNvPr name="TextBox 3" id="3"/>
            <p:cNvSpPr txBox="true"/>
            <p:nvPr/>
          </p:nvSpPr>
          <p:spPr>
            <a:xfrm rot="0">
              <a:off x="0" y="123825"/>
              <a:ext cx="14449750" cy="3533775"/>
            </a:xfrm>
            <a:prstGeom prst="rect">
              <a:avLst/>
            </a:prstGeom>
          </p:spPr>
          <p:txBody>
            <a:bodyPr anchor="t" rtlCol="false" tIns="0" lIns="0" bIns="0" rIns="0">
              <a:spAutoFit/>
            </a:bodyPr>
            <a:lstStyle/>
            <a:p>
              <a:pPr algn="ctr">
                <a:lnSpc>
                  <a:spcPts val="10080"/>
                </a:lnSpc>
              </a:pPr>
              <a:r>
                <a:rPr lang="en-US" b="false" sz="9600" i="false">
                  <a:solidFill>
                    <a:srgbClr val="2F665C"/>
                  </a:solidFill>
                  <a:latin typeface="Homemade Apple"/>
                </a:rPr>
                <a:t>Supposed look of the App</a:t>
              </a:r>
            </a:p>
          </p:txBody>
        </p:sp>
        <p:sp>
          <p:nvSpPr>
            <p:cNvPr name="TextBox 4" id="4"/>
            <p:cNvSpPr txBox="true"/>
            <p:nvPr/>
          </p:nvSpPr>
          <p:spPr>
            <a:xfrm rot="0">
              <a:off x="40436" y="4194451"/>
              <a:ext cx="14368877" cy="694055"/>
            </a:xfrm>
            <a:prstGeom prst="rect">
              <a:avLst/>
            </a:prstGeom>
          </p:spPr>
          <p:txBody>
            <a:bodyPr anchor="t" rtlCol="false" tIns="0" lIns="0" bIns="0" rIns="0">
              <a:spAutoFit/>
            </a:bodyPr>
            <a:lstStyle/>
            <a:p>
              <a:pPr algn="ctr">
                <a:lnSpc>
                  <a:spcPts val="4290"/>
                </a:lnSpc>
              </a:pPr>
            </a:p>
          </p:txBody>
        </p:sp>
      </p:grpSp>
      <p:pic>
        <p:nvPicPr>
          <p:cNvPr name="Picture 5" id="5"/>
          <p:cNvPicPr>
            <a:picLocks noChangeAspect="true"/>
          </p:cNvPicPr>
          <p:nvPr/>
        </p:nvPicPr>
        <p:blipFill>
          <a:blip r:embed="rId2"/>
          <a:srcRect l="0" t="0" r="0" b="0"/>
          <a:stretch>
            <a:fillRect/>
          </a:stretch>
        </p:blipFill>
        <p:spPr>
          <a:xfrm flipH="false" flipV="false" rot="-6944126">
            <a:off x="-400755" y="-2758950"/>
            <a:ext cx="3863190" cy="6647697"/>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10800000">
            <a:off x="-651044" y="-2069278"/>
            <a:ext cx="2956910" cy="3840142"/>
          </a:xfrm>
          <a:prstGeom prst="rect">
            <a:avLst/>
          </a:prstGeom>
        </p:spPr>
      </p:pic>
      <p:pic>
        <p:nvPicPr>
          <p:cNvPr name="Picture 7" id="7"/>
          <p:cNvPicPr>
            <a:picLocks noChangeAspect="true"/>
          </p:cNvPicPr>
          <p:nvPr/>
        </p:nvPicPr>
        <p:blipFill>
          <a:blip r:embed="rId2"/>
          <a:srcRect l="0" t="0" r="0" b="0"/>
          <a:stretch>
            <a:fillRect/>
          </a:stretch>
        </p:blipFill>
        <p:spPr>
          <a:xfrm flipH="false" flipV="false" rot="3855873">
            <a:off x="14855431" y="6511269"/>
            <a:ext cx="3990170" cy="6866201"/>
          </a:xfrm>
          <a:prstGeom prst="rect">
            <a:avLst/>
          </a:prstGeom>
        </p:spPr>
      </p:pic>
      <p:pic>
        <p:nvPicPr>
          <p:cNvPr name="Picture 8" id="8"/>
          <p:cNvPicPr>
            <a:picLocks noChangeAspect="true"/>
          </p:cNvPicPr>
          <p:nvPr/>
        </p:nvPicPr>
        <p:blipFill>
          <a:blip r:embed="rId3"/>
          <a:srcRect l="0" t="0" r="0" b="0"/>
          <a:stretch>
            <a:fillRect/>
          </a:stretch>
        </p:blipFill>
        <p:spPr>
          <a:xfrm flipH="false" flipV="false" rot="0">
            <a:off x="16153428" y="8698764"/>
            <a:ext cx="3054100" cy="3966364"/>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1470014" y="8552421"/>
            <a:ext cx="2752365" cy="4736213"/>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443041" y="8049650"/>
            <a:ext cx="3329439" cy="4323947"/>
          </a:xfrm>
          <a:prstGeom prst="rect">
            <a:avLst/>
          </a:prstGeom>
        </p:spPr>
      </p:pic>
      <p:pic>
        <p:nvPicPr>
          <p:cNvPr name="Picture 11" id="11"/>
          <p:cNvPicPr>
            <a:picLocks noChangeAspect="true"/>
          </p:cNvPicPr>
          <p:nvPr/>
        </p:nvPicPr>
        <p:blipFill>
          <a:blip r:embed="rId4"/>
          <a:srcRect l="0" t="0" r="0" b="0"/>
          <a:stretch>
            <a:fillRect/>
          </a:stretch>
        </p:blipFill>
        <p:spPr>
          <a:xfrm flipH="false" flipV="false" rot="-10800000">
            <a:off x="16941740" y="-3210374"/>
            <a:ext cx="2752365" cy="4736213"/>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15594580" y="-2041534"/>
            <a:ext cx="3329439" cy="4323947"/>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867720" y="3715570"/>
            <a:ext cx="6553317" cy="117957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Home Page</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15777"/>
            <a:ext cx="6357058" cy="185674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INITIAL PAGE WHICH HAS BUTTONS LINKING TO THE OTHER PAGES</a:t>
            </a:r>
          </a:p>
        </p:txBody>
      </p:sp>
      <p:pic>
        <p:nvPicPr>
          <p:cNvPr name="Picture 8" id="8"/>
          <p:cNvPicPr>
            <a:picLocks noChangeAspect="true"/>
          </p:cNvPicPr>
          <p:nvPr/>
        </p:nvPicPr>
        <p:blipFill>
          <a:blip r:embed="rId6"/>
          <a:srcRect l="0" t="0" r="0" b="0"/>
          <a:stretch>
            <a:fillRect/>
          </a:stretch>
        </p:blipFill>
        <p:spPr>
          <a:xfrm flipH="false" flipV="false" rot="0">
            <a:off x="5029200" y="1028700"/>
            <a:ext cx="4114800" cy="82296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248595" y="3096445"/>
            <a:ext cx="6553317" cy="241782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About the Organisation</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15777"/>
            <a:ext cx="6357058" cy="185674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INFORMATION REGARDING IGIFTLIFE AND IT'S MISSION</a:t>
            </a:r>
          </a:p>
        </p:txBody>
      </p:sp>
      <p:pic>
        <p:nvPicPr>
          <p:cNvPr name="Picture 8" id="8"/>
          <p:cNvPicPr>
            <a:picLocks noChangeAspect="true"/>
          </p:cNvPicPr>
          <p:nvPr/>
        </p:nvPicPr>
        <p:blipFill>
          <a:blip r:embed="rId6"/>
          <a:srcRect l="0" t="0" r="0" b="0"/>
          <a:stretch>
            <a:fillRect/>
          </a:stretch>
        </p:blipFill>
        <p:spPr>
          <a:xfrm flipH="false" flipV="false" rot="0">
            <a:off x="4653883" y="1028700"/>
            <a:ext cx="41148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DADoSkIccMA</dc:identifier>
  <dcterms:modified xsi:type="dcterms:W3CDTF">2011-08-01T06:04:30Z</dcterms:modified>
  <cp:revision>1</cp:revision>
  <dc:title>Service Learning Project</dc:title>
</cp:coreProperties>
</file>