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92" r:id="rId3"/>
    <p:sldId id="322" r:id="rId4"/>
    <p:sldId id="320" r:id="rId5"/>
    <p:sldId id="315" r:id="rId6"/>
    <p:sldId id="335" r:id="rId7"/>
    <p:sldId id="319" r:id="rId8"/>
    <p:sldId id="323" r:id="rId9"/>
    <p:sldId id="330" r:id="rId10"/>
    <p:sldId id="331" r:id="rId11"/>
    <p:sldId id="332" r:id="rId12"/>
    <p:sldId id="328" r:id="rId13"/>
    <p:sldId id="329" r:id="rId14"/>
  </p:sldIdLst>
  <p:sldSz cx="9144000" cy="6858000" type="screen4x3"/>
  <p:notesSz cx="6858000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92"/>
            <p14:sldId id="322"/>
            <p14:sldId id="320"/>
            <p14:sldId id="315"/>
            <p14:sldId id="335"/>
            <p14:sldId id="319"/>
            <p14:sldId id="323"/>
            <p14:sldId id="330"/>
            <p14:sldId id="331"/>
            <p14:sldId id="332"/>
            <p14:sldId id="328"/>
            <p14:sldId id="329"/>
          </p14:sldIdLst>
        </p14:section>
        <p14:section name="Overview and Objectives" id="{ABA716BF-3A5C-4ADB-94C9-CFEF84EBA240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83977" autoAdjust="0"/>
  </p:normalViewPr>
  <p:slideViewPr>
    <p:cSldViewPr>
      <p:cViewPr varScale="1">
        <p:scale>
          <a:sx n="73" d="100"/>
          <a:sy n="73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1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20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20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2971800" cy="4620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7192"/>
            <a:ext cx="2971800" cy="4620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00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20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20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9398"/>
            <a:ext cx="5486400" cy="41583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2971800" cy="4620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192"/>
            <a:ext cx="2971800" cy="4620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4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27D9-DB3E-477D-9E76-C42D93099D9E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EE8A-7038-47B3-A035-48564829B9F0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36834421-2DA0-4D2A-8284-C6E490FDB997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982-1FE6-4F3C-A769-4D42B305BBB2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09EE-D4EB-4992-835B-A692FCFDB8D5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2BA-0DF7-4259-BB0F-E2913049609D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9D9B-1676-4E38-AAA3-06AAD237D362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E50-4246-451C-87A5-240FB82D24C6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A29B-D7A1-42B6-8948-7B9C1D876573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11A-2ADB-40A2-A306-8E1E77A7CB17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152F-AF2B-4F54-95AA-0867E5CC765D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A2CF-D044-4B3E-AC11-1440BF83E497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1.5 Casting and Ranges </a:t>
            </a:r>
            <a:br>
              <a:rPr lang="en-US" dirty="0" smtClean="0"/>
            </a:br>
            <a:r>
              <a:rPr lang="en-US" dirty="0" smtClean="0"/>
              <a:t>of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2798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13CFB-9648-48E9-A08D-DE7930A9105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/>
              <a:t>Storage Capacity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7049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US" altLang="en-US"/>
              <a:t>Every memory device has a </a:t>
            </a:r>
            <a:r>
              <a:rPr lang="en-US" altLang="en-US" i="1"/>
              <a:t>storage capacity</a:t>
            </a:r>
            <a:r>
              <a:rPr lang="en-US" altLang="en-US"/>
              <a:t>, indicating the number of bytes it can hold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Capacities are expressed in various units: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411538" y="3692525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KB	2</a:t>
            </a:r>
            <a:r>
              <a:rPr lang="en-US" altLang="en-US" b="1" baseline="50000">
                <a:solidFill>
                  <a:schemeClr val="hlink"/>
                </a:solidFill>
                <a:latin typeface="Arial" panose="020B0604020202020204" pitchFamily="34" charset="0"/>
              </a:rPr>
              <a:t>10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  =  1024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411538" y="4186238"/>
            <a:ext cx="451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MB	2</a:t>
            </a:r>
            <a:r>
              <a:rPr lang="en-US" altLang="en-US" b="1" baseline="50000">
                <a:solidFill>
                  <a:schemeClr val="hlink"/>
                </a:solidFill>
                <a:latin typeface="Arial" panose="020B0604020202020204" pitchFamily="34" charset="0"/>
              </a:rPr>
              <a:t>20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  (over 1 million)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411538" y="4668838"/>
            <a:ext cx="443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GB	2</a:t>
            </a:r>
            <a:r>
              <a:rPr lang="en-US" altLang="en-US" b="1" baseline="50000">
                <a:solidFill>
                  <a:schemeClr val="hlink"/>
                </a:solidFill>
                <a:latin typeface="Arial" panose="020B0604020202020204" pitchFamily="34" charset="0"/>
              </a:rPr>
              <a:t>30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  (over 1 billion)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411538" y="5151438"/>
            <a:ext cx="446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TB	2</a:t>
            </a:r>
            <a:r>
              <a:rPr lang="en-US" altLang="en-US" b="1" baseline="50000">
                <a:solidFill>
                  <a:schemeClr val="hlink"/>
                </a:solidFill>
                <a:latin typeface="Arial" panose="020B0604020202020204" pitchFamily="34" charset="0"/>
              </a:rPr>
              <a:t>40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  (over 1 trillion)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582738" y="3133725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u="sng">
                <a:solidFill>
                  <a:schemeClr val="hlink"/>
                </a:solidFill>
                <a:latin typeface="Arial" panose="020B0604020202020204" pitchFamily="34" charset="0"/>
              </a:rPr>
              <a:t>Unit	Symbol	Number of Bytes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354138" y="3743325"/>
            <a:ext cx="1608137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30000"/>
              </a:spcAft>
            </a:pP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kilobyte</a:t>
            </a:r>
          </a:p>
          <a:p>
            <a:pPr algn="l">
              <a:spcAft>
                <a:spcPct val="30000"/>
              </a:spcAft>
            </a:pP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megabyte</a:t>
            </a:r>
          </a:p>
          <a:p>
            <a:pPr algn="l">
              <a:spcAft>
                <a:spcPct val="30000"/>
              </a:spcAft>
            </a:pP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gigabyte</a:t>
            </a:r>
          </a:p>
          <a:p>
            <a:pPr algn="l">
              <a:spcAft>
                <a:spcPct val="30000"/>
              </a:spcAft>
            </a:pP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terabyte</a:t>
            </a:r>
          </a:p>
        </p:txBody>
      </p:sp>
    </p:spTree>
    <p:extLst>
      <p:ext uri="{BB962C8B-B14F-4D97-AF65-F5344CB8AC3E}">
        <p14:creationId xmlns:p14="http://schemas.microsoft.com/office/powerpoint/2010/main" val="3577206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utoUpdateAnimBg="0"/>
      <p:bldP spid="25607" grpId="0" autoUpdateAnimBg="0"/>
      <p:bldP spid="25608" grpId="0" autoUpdateAnimBg="0"/>
      <p:bldP spid="25609" grpId="0" autoUpdateAnimBg="0"/>
      <p:bldP spid="25610" grpId="0" autoUpdateAnimBg="0"/>
      <p:bldP spid="256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values of  type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Stored using a finite amount (4 bytes) of memory</a:t>
            </a:r>
          </a:p>
          <a:p>
            <a:r>
              <a:rPr lang="en-US" dirty="0" smtClean="0"/>
              <a:t>An  </a:t>
            </a:r>
            <a:r>
              <a:rPr lang="en-US" dirty="0" err="1" smtClean="0"/>
              <a:t>int</a:t>
            </a:r>
            <a:r>
              <a:rPr lang="en-US" dirty="0" smtClean="0"/>
              <a:t>  value must be in the range from  </a:t>
            </a:r>
            <a:r>
              <a:rPr lang="en-US" dirty="0" err="1" smtClean="0"/>
              <a:t>Integer.MIN_VALUE</a:t>
            </a:r>
            <a:r>
              <a:rPr lang="en-US" dirty="0" smtClean="0"/>
              <a:t>  to  </a:t>
            </a:r>
            <a:r>
              <a:rPr lang="en-US" dirty="0" err="1" smtClean="0"/>
              <a:t>Integer.MAX_VALUE</a:t>
            </a:r>
            <a:r>
              <a:rPr lang="en-US" dirty="0" smtClean="0"/>
              <a:t>  inclusive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86773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 expression would evaluate to an  </a:t>
            </a:r>
            <a:r>
              <a:rPr lang="en-US" dirty="0" err="1" smtClean="0"/>
              <a:t>int</a:t>
            </a:r>
            <a:r>
              <a:rPr lang="en-US" dirty="0" smtClean="0"/>
              <a:t>  value outside of the allowed range</a:t>
            </a:r>
          </a:p>
          <a:p>
            <a:pPr lvl="1"/>
            <a:r>
              <a:rPr lang="en-US" dirty="0" smtClean="0"/>
              <a:t>An integer overflow would occurs</a:t>
            </a:r>
          </a:p>
          <a:p>
            <a:pPr lvl="1"/>
            <a:r>
              <a:rPr lang="en-US" dirty="0" smtClean="0"/>
              <a:t>Could result in an incorrect value within the allowed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5641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Casting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18817564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BFA3E-2FA0-4784-AAAF-4F9BC52D368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Conversions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848600" cy="5105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</a:pPr>
            <a:r>
              <a:rPr lang="en-US" altLang="en-US" dirty="0"/>
              <a:t>Sometimes it is convenient to convert data from one type to another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For example, we may want to treat an integer as a floating point value during a computation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Conversions must be handled carefully to avoid losing information</a:t>
            </a:r>
          </a:p>
          <a:p>
            <a:pPr>
              <a:spcBef>
                <a:spcPct val="40000"/>
              </a:spcBef>
            </a:pPr>
            <a:r>
              <a:rPr lang="en-US" altLang="en-US" i="1" dirty="0"/>
              <a:t>Widening conversions</a:t>
            </a:r>
            <a:r>
              <a:rPr lang="en-US" altLang="en-US" dirty="0"/>
              <a:t> are safest because they usually do not lose information (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to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)</a:t>
            </a:r>
          </a:p>
          <a:p>
            <a:pPr>
              <a:spcBef>
                <a:spcPct val="40000"/>
              </a:spcBef>
            </a:pPr>
            <a:r>
              <a:rPr lang="en-US" altLang="en-US" i="1" dirty="0"/>
              <a:t>Narrowing conversions</a:t>
            </a:r>
            <a:r>
              <a:rPr lang="en-US" altLang="en-US" dirty="0"/>
              <a:t> can lose information (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to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LLC Text Ch 2 powerpoint slide 28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667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4ED8-DC26-4E5A-93F2-6B2B7A68469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Conversions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In Java, data conversions can occur in three ways:</a:t>
            </a:r>
          </a:p>
          <a:p>
            <a:pPr lvl="1"/>
            <a:r>
              <a:rPr lang="en-US" altLang="en-US" dirty="0"/>
              <a:t>assignment conversion</a:t>
            </a:r>
          </a:p>
          <a:p>
            <a:pPr lvl="1"/>
            <a:r>
              <a:rPr lang="en-US" altLang="en-US" dirty="0"/>
              <a:t>arithmetic promotion</a:t>
            </a:r>
          </a:p>
          <a:p>
            <a:pPr lvl="1"/>
            <a:r>
              <a:rPr lang="en-US" altLang="en-US" dirty="0"/>
              <a:t>casting</a:t>
            </a:r>
          </a:p>
          <a:p>
            <a:pPr>
              <a:spcBef>
                <a:spcPct val="70000"/>
              </a:spcBef>
            </a:pPr>
            <a:r>
              <a:rPr lang="en-US" altLang="en-US" i="1" dirty="0"/>
              <a:t>Assignment conversion</a:t>
            </a:r>
            <a:r>
              <a:rPr lang="en-US" altLang="en-US" dirty="0"/>
              <a:t> occurs when a value of one type is assigned to a variable of another</a:t>
            </a:r>
          </a:p>
          <a:p>
            <a:pPr lvl="1"/>
            <a:r>
              <a:rPr lang="en-US" altLang="en-US" dirty="0"/>
              <a:t>Only widening conversions can happen via assignment</a:t>
            </a:r>
          </a:p>
          <a:p>
            <a:pPr>
              <a:spcBef>
                <a:spcPct val="70000"/>
              </a:spcBef>
            </a:pPr>
            <a:r>
              <a:rPr lang="en-US" altLang="en-US" i="1" dirty="0"/>
              <a:t>Arithmetic promotion</a:t>
            </a:r>
            <a:r>
              <a:rPr lang="en-US" altLang="en-US" dirty="0"/>
              <a:t> happens automatically when operators in expressions convert their operands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LLC Text Ch 2 powerpoint slide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711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Conversions -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casting operators  (</a:t>
            </a:r>
            <a:r>
              <a:rPr lang="en-US" dirty="0" err="1" smtClean="0"/>
              <a:t>int</a:t>
            </a:r>
            <a:r>
              <a:rPr lang="en-US" dirty="0" smtClean="0"/>
              <a:t>)  and  (double)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to create a temporary value converted to a different data </a:t>
            </a:r>
            <a:r>
              <a:rPr lang="en-US" dirty="0" smtClean="0"/>
              <a:t>type</a:t>
            </a:r>
          </a:p>
          <a:p>
            <a:r>
              <a:rPr lang="en-US" dirty="0"/>
              <a:t>Casting a  double  value to an 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Causes the digits to the right of the decimal point to be truncated</a:t>
            </a:r>
          </a:p>
          <a:p>
            <a:r>
              <a:rPr lang="en-US" dirty="0" smtClean="0"/>
              <a:t>Some programming code causes  </a:t>
            </a:r>
            <a:r>
              <a:rPr lang="en-US" dirty="0" err="1" smtClean="0"/>
              <a:t>int</a:t>
            </a:r>
            <a:r>
              <a:rPr lang="en-US" dirty="0" smtClean="0"/>
              <a:t>  values to be automatically cast (widened) to double values</a:t>
            </a:r>
          </a:p>
          <a:p>
            <a:r>
              <a:rPr lang="en-US" dirty="0" smtClean="0"/>
              <a:t>Values of type  double  can be rounded to the nearest integer by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(x + 0.5)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(x – 0.5) for negative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09725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919F-E7E6-4D01-B6DA-DCD6336F117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Conversions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i="1"/>
              <a:t>Casting</a:t>
            </a:r>
            <a:r>
              <a:rPr lang="en-US" altLang="en-US"/>
              <a:t> is the most powerful, and dangerous, technique for conversion</a:t>
            </a:r>
          </a:p>
          <a:p>
            <a:pPr lvl="1"/>
            <a:r>
              <a:rPr lang="en-US" altLang="en-US"/>
              <a:t>Both widening and narrowing conversions can be accomplished by explicitly casting a value</a:t>
            </a:r>
          </a:p>
          <a:p>
            <a:pPr lvl="1"/>
            <a:r>
              <a:rPr lang="en-US" altLang="en-US"/>
              <a:t>To cast, the type is put in parentheses in front of the value being converted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For example, if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total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/>
              <a:t> are integers, but we want a floating point result when dividing them, we can cast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total</a:t>
            </a:r>
            <a:r>
              <a:rPr lang="en-US" altLang="en-US"/>
              <a:t>:</a:t>
            </a:r>
          </a:p>
          <a:p>
            <a:pPr algn="ctr">
              <a:spcBef>
                <a:spcPct val="850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result = (double) total / count;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LLC Text Ch 2 powerpoint slide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86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1.5 Ranges of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3775606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04895-C693-4C00-8EC6-A2E7673172C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/>
              <a:t>Memory</a:t>
            </a:r>
          </a:p>
        </p:txBody>
      </p:sp>
      <p:grpSp>
        <p:nvGrpSpPr>
          <p:cNvPr id="24642" name="Group 66"/>
          <p:cNvGrpSpPr>
            <a:grpSpLocks/>
          </p:cNvGrpSpPr>
          <p:nvPr/>
        </p:nvGrpSpPr>
        <p:grpSpPr bwMode="auto">
          <a:xfrm>
            <a:off x="2743200" y="1330325"/>
            <a:ext cx="4724400" cy="4841875"/>
            <a:chOff x="1728" y="838"/>
            <a:chExt cx="2976" cy="3050"/>
          </a:xfrm>
        </p:grpSpPr>
        <p:grpSp>
          <p:nvGrpSpPr>
            <p:cNvPr id="24641" name="Group 65"/>
            <p:cNvGrpSpPr>
              <a:grpSpLocks/>
            </p:cNvGrpSpPr>
            <p:nvPr/>
          </p:nvGrpSpPr>
          <p:grpSpPr bwMode="auto">
            <a:xfrm>
              <a:off x="1728" y="838"/>
              <a:ext cx="912" cy="3050"/>
              <a:chOff x="1728" y="838"/>
              <a:chExt cx="912" cy="3050"/>
            </a:xfrm>
          </p:grpSpPr>
          <p:grpSp>
            <p:nvGrpSpPr>
              <p:cNvPr id="24586" name="Group 10"/>
              <p:cNvGrpSpPr>
                <a:grpSpLocks/>
              </p:cNvGrpSpPr>
              <p:nvPr/>
            </p:nvGrpSpPr>
            <p:grpSpPr bwMode="auto">
              <a:xfrm>
                <a:off x="2160" y="838"/>
                <a:ext cx="62" cy="362"/>
                <a:chOff x="2910" y="814"/>
                <a:chExt cx="62" cy="362"/>
              </a:xfrm>
            </p:grpSpPr>
            <p:sp>
              <p:nvSpPr>
                <p:cNvPr id="24587" name="Oval 11"/>
                <p:cNvSpPr>
                  <a:spLocks noChangeArrowheads="1"/>
                </p:cNvSpPr>
                <p:nvPr/>
              </p:nvSpPr>
              <p:spPr bwMode="auto">
                <a:xfrm>
                  <a:off x="2910" y="81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8" name="Oval 12"/>
                <p:cNvSpPr>
                  <a:spLocks noChangeArrowheads="1"/>
                </p:cNvSpPr>
                <p:nvPr/>
              </p:nvSpPr>
              <p:spPr bwMode="auto">
                <a:xfrm>
                  <a:off x="2912" y="96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9" name="Oval 13"/>
                <p:cNvSpPr>
                  <a:spLocks noChangeArrowheads="1"/>
                </p:cNvSpPr>
                <p:nvPr/>
              </p:nvSpPr>
              <p:spPr bwMode="auto">
                <a:xfrm>
                  <a:off x="2912" y="1116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590" name="Group 14"/>
              <p:cNvGrpSpPr>
                <a:grpSpLocks/>
              </p:cNvGrpSpPr>
              <p:nvPr/>
            </p:nvGrpSpPr>
            <p:grpSpPr bwMode="auto">
              <a:xfrm>
                <a:off x="2160" y="3526"/>
                <a:ext cx="62" cy="362"/>
                <a:chOff x="2938" y="3420"/>
                <a:chExt cx="62" cy="362"/>
              </a:xfrm>
            </p:grpSpPr>
            <p:sp>
              <p:nvSpPr>
                <p:cNvPr id="24591" name="Oval 15"/>
                <p:cNvSpPr>
                  <a:spLocks noChangeArrowheads="1"/>
                </p:cNvSpPr>
                <p:nvPr/>
              </p:nvSpPr>
              <p:spPr bwMode="auto">
                <a:xfrm>
                  <a:off x="2938" y="342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2" name="Oval 16"/>
                <p:cNvSpPr>
                  <a:spLocks noChangeArrowheads="1"/>
                </p:cNvSpPr>
                <p:nvPr/>
              </p:nvSpPr>
              <p:spPr bwMode="auto">
                <a:xfrm>
                  <a:off x="2940" y="357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3" name="Oval 17"/>
                <p:cNvSpPr>
                  <a:spLocks noChangeArrowheads="1"/>
                </p:cNvSpPr>
                <p:nvPr/>
              </p:nvSpPr>
              <p:spPr bwMode="auto">
                <a:xfrm>
                  <a:off x="2940" y="3722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617" name="Group 41"/>
              <p:cNvGrpSpPr>
                <a:grpSpLocks/>
              </p:cNvGrpSpPr>
              <p:nvPr/>
            </p:nvGrpSpPr>
            <p:grpSpPr bwMode="auto">
              <a:xfrm>
                <a:off x="1728" y="1270"/>
                <a:ext cx="912" cy="2160"/>
                <a:chOff x="2496" y="1248"/>
                <a:chExt cx="912" cy="2160"/>
              </a:xfrm>
            </p:grpSpPr>
            <p:sp>
              <p:nvSpPr>
                <p:cNvPr id="24604" name="Rectangle 28"/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5" name="Rectangle 29"/>
                <p:cNvSpPr>
                  <a:spLocks noChangeArrowheads="1"/>
                </p:cNvSpPr>
                <p:nvPr/>
              </p:nvSpPr>
              <p:spPr bwMode="auto">
                <a:xfrm>
                  <a:off x="2496" y="14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6" name="Rectangle 30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7" name="Rectangle 31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9" name="Rectangle 33"/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1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6" y="29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2" name="Rectangle 36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4631" name="Text Box 55"/>
            <p:cNvSpPr txBox="1">
              <a:spLocks noChangeArrowheads="1"/>
            </p:cNvSpPr>
            <p:nvPr/>
          </p:nvSpPr>
          <p:spPr bwMode="auto">
            <a:xfrm>
              <a:off x="2880" y="1414"/>
              <a:ext cx="182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Main memory is divided into many memory locations (or </a:t>
              </a:r>
              <a:r>
                <a:rPr lang="en-US" altLang="en-US" sz="2000" b="1" i="1">
                  <a:solidFill>
                    <a:schemeClr val="hlink"/>
                  </a:solidFill>
                  <a:latin typeface="Arial" panose="020B0604020202020204" pitchFamily="34" charset="0"/>
                </a:rPr>
                <a:t>cells</a:t>
              </a: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4640" name="Group 64"/>
          <p:cNvGrpSpPr>
            <a:grpSpLocks/>
          </p:cNvGrpSpPr>
          <p:nvPr/>
        </p:nvGrpSpPr>
        <p:grpSpPr bwMode="auto">
          <a:xfrm>
            <a:off x="1676400" y="2016125"/>
            <a:ext cx="5943600" cy="3451225"/>
            <a:chOff x="1296" y="1200"/>
            <a:chExt cx="3744" cy="2174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1296" y="1200"/>
              <a:ext cx="544" cy="2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9278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9279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9280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9281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9282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9283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9284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9285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9286</a:t>
              </a:r>
            </a:p>
          </p:txBody>
        </p:sp>
        <p:sp>
          <p:nvSpPr>
            <p:cNvPr id="24632" name="Text Box 56"/>
            <p:cNvSpPr txBox="1">
              <a:spLocks noChangeArrowheads="1"/>
            </p:cNvSpPr>
            <p:nvPr/>
          </p:nvSpPr>
          <p:spPr bwMode="auto">
            <a:xfrm>
              <a:off x="3120" y="2496"/>
              <a:ext cx="192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Each memory cell has a numeric </a:t>
              </a:r>
              <a:r>
                <a:rPr lang="en-US" altLang="en-US" sz="2000" b="1" i="1">
                  <a:solidFill>
                    <a:schemeClr val="hlink"/>
                  </a:solidFill>
                  <a:latin typeface="Arial" panose="020B0604020202020204" pitchFamily="34" charset="0"/>
                </a:rPr>
                <a:t>address</a:t>
              </a: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, which uniquely identifies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1426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C9396-C687-4E68-A225-D8A68FAC3C6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/>
              <a:t>Storing Information</a:t>
            </a:r>
          </a:p>
        </p:txBody>
      </p:sp>
      <p:grpSp>
        <p:nvGrpSpPr>
          <p:cNvPr id="57379" name="Group 35"/>
          <p:cNvGrpSpPr>
            <a:grpSpLocks/>
          </p:cNvGrpSpPr>
          <p:nvPr/>
        </p:nvGrpSpPr>
        <p:grpSpPr bwMode="auto">
          <a:xfrm>
            <a:off x="1676400" y="1330325"/>
            <a:ext cx="2514600" cy="4841875"/>
            <a:chOff x="1296" y="768"/>
            <a:chExt cx="1584" cy="3050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296" y="1200"/>
              <a:ext cx="544" cy="2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9278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9279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9280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9281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9282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9283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9284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9285</a:t>
              </a:r>
            </a:p>
            <a:p>
              <a:pPr algn="l"/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9286</a:t>
              </a:r>
            </a:p>
          </p:txBody>
        </p:sp>
        <p:grpSp>
          <p:nvGrpSpPr>
            <p:cNvPr id="57348" name="Group 4"/>
            <p:cNvGrpSpPr>
              <a:grpSpLocks/>
            </p:cNvGrpSpPr>
            <p:nvPr/>
          </p:nvGrpSpPr>
          <p:grpSpPr bwMode="auto">
            <a:xfrm>
              <a:off x="2400" y="768"/>
              <a:ext cx="62" cy="362"/>
              <a:chOff x="2910" y="814"/>
              <a:chExt cx="62" cy="362"/>
            </a:xfrm>
          </p:grpSpPr>
          <p:sp>
            <p:nvSpPr>
              <p:cNvPr id="57349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52" name="Group 8"/>
            <p:cNvGrpSpPr>
              <a:grpSpLocks/>
            </p:cNvGrpSpPr>
            <p:nvPr/>
          </p:nvGrpSpPr>
          <p:grpSpPr bwMode="auto">
            <a:xfrm>
              <a:off x="2400" y="3456"/>
              <a:ext cx="62" cy="362"/>
              <a:chOff x="2938" y="3420"/>
              <a:chExt cx="62" cy="362"/>
            </a:xfrm>
          </p:grpSpPr>
          <p:sp>
            <p:nvSpPr>
              <p:cNvPr id="57353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4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5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56" name="Group 12"/>
            <p:cNvGrpSpPr>
              <a:grpSpLocks/>
            </p:cNvGrpSpPr>
            <p:nvPr/>
          </p:nvGrpSpPr>
          <p:grpSpPr bwMode="auto">
            <a:xfrm>
              <a:off x="1968" y="1200"/>
              <a:ext cx="912" cy="2160"/>
              <a:chOff x="2496" y="1248"/>
              <a:chExt cx="912" cy="2160"/>
            </a:xfrm>
          </p:grpSpPr>
          <p:sp>
            <p:nvSpPr>
              <p:cNvPr id="57357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8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9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0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1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2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3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5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381" name="Group 37"/>
          <p:cNvGrpSpPr>
            <a:grpSpLocks/>
          </p:cNvGrpSpPr>
          <p:nvPr/>
        </p:nvGrpSpPr>
        <p:grpSpPr bwMode="auto">
          <a:xfrm>
            <a:off x="4419600" y="3463925"/>
            <a:ext cx="3114675" cy="1006475"/>
            <a:chOff x="2784" y="2182"/>
            <a:chExt cx="1962" cy="634"/>
          </a:xfrm>
        </p:grpSpPr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2986" y="2182"/>
              <a:ext cx="176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Large values are</a:t>
              </a:r>
            </a:p>
            <a:p>
              <a:pPr algn="l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stored in consecutive</a:t>
              </a:r>
            </a:p>
            <a:p>
              <a:pPr algn="l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memory locations</a:t>
              </a:r>
            </a:p>
          </p:txBody>
        </p:sp>
        <p:sp>
          <p:nvSpPr>
            <p:cNvPr id="57370" name="AutoShape 26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71" name="Group 27"/>
          <p:cNvGrpSpPr>
            <a:grpSpLocks/>
          </p:cNvGrpSpPr>
          <p:nvPr/>
        </p:nvGrpSpPr>
        <p:grpSpPr bwMode="auto">
          <a:xfrm>
            <a:off x="2743200" y="3540125"/>
            <a:ext cx="1447800" cy="762000"/>
            <a:chOff x="4128" y="1920"/>
            <a:chExt cx="912" cy="480"/>
          </a:xfrm>
        </p:grpSpPr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2790825" y="2387600"/>
            <a:ext cx="1314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10011010</a:t>
            </a:r>
          </a:p>
        </p:txBody>
      </p:sp>
      <p:grpSp>
        <p:nvGrpSpPr>
          <p:cNvPr id="57382" name="Group 38"/>
          <p:cNvGrpSpPr>
            <a:grpSpLocks/>
          </p:cNvGrpSpPr>
          <p:nvPr/>
        </p:nvGrpSpPr>
        <p:grpSpPr bwMode="auto">
          <a:xfrm>
            <a:off x="4333875" y="2092325"/>
            <a:ext cx="3743325" cy="1311275"/>
            <a:chOff x="2730" y="1318"/>
            <a:chExt cx="2358" cy="826"/>
          </a:xfrm>
        </p:grpSpPr>
        <p:sp>
          <p:nvSpPr>
            <p:cNvPr id="57375" name="Text Box 31"/>
            <p:cNvSpPr txBox="1">
              <a:spLocks noChangeArrowheads="1"/>
            </p:cNvSpPr>
            <p:nvPr/>
          </p:nvSpPr>
          <p:spPr bwMode="auto">
            <a:xfrm>
              <a:off x="3031" y="1318"/>
              <a:ext cx="2057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Each memory cell stores a set number of bits (usually 8 bits, or one </a:t>
              </a:r>
              <a:r>
                <a:rPr lang="en-US" altLang="en-US" sz="2000" b="1" i="1">
                  <a:solidFill>
                    <a:schemeClr val="hlink"/>
                  </a:solidFill>
                  <a:latin typeface="Arial" panose="020B0604020202020204" pitchFamily="34" charset="0"/>
                </a:rPr>
                <a:t>byte</a:t>
              </a: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>
              <a:off x="2730" y="1636"/>
              <a:ext cx="25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6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 autoUpdateAnimBg="0"/>
      <p:bldP spid="5737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665</Words>
  <Application>Microsoft Office PowerPoint</Application>
  <PresentationFormat>On-screen Show (4:3)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Wingdings</vt:lpstr>
      <vt:lpstr>Training</vt:lpstr>
      <vt:lpstr>1.5 Casting and Ranges  of Variables</vt:lpstr>
      <vt:lpstr>1.5 Casting </vt:lpstr>
      <vt:lpstr>Data Conversions</vt:lpstr>
      <vt:lpstr>Data Conversions</vt:lpstr>
      <vt:lpstr>Data Conversions - Casting</vt:lpstr>
      <vt:lpstr>Data Conversions</vt:lpstr>
      <vt:lpstr>1.5 Ranges of Variables</vt:lpstr>
      <vt:lpstr>Memory</vt:lpstr>
      <vt:lpstr>Storing Information</vt:lpstr>
      <vt:lpstr>Storage Capacity</vt:lpstr>
      <vt:lpstr>Integer Values </vt:lpstr>
      <vt:lpstr>Integer Values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2016-04-18T17:15:11Z</dcterms:created>
  <dcterms:modified xsi:type="dcterms:W3CDTF">2019-09-15T05:38:48Z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