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416" r:id="rId4"/>
    <p:sldId id="417" r:id="rId5"/>
    <p:sldId id="418" r:id="rId6"/>
    <p:sldId id="419" r:id="rId7"/>
    <p:sldId id="420" r:id="rId8"/>
    <p:sldId id="354" r:id="rId9"/>
    <p:sldId id="370" r:id="rId10"/>
    <p:sldId id="457" r:id="rId11"/>
    <p:sldId id="362" r:id="rId12"/>
    <p:sldId id="348" r:id="rId13"/>
    <p:sldId id="357" r:id="rId14"/>
    <p:sldId id="359" r:id="rId15"/>
    <p:sldId id="353" r:id="rId16"/>
    <p:sldId id="358" r:id="rId17"/>
    <p:sldId id="361" r:id="rId18"/>
    <p:sldId id="376" r:id="rId19"/>
    <p:sldId id="377" r:id="rId20"/>
    <p:sldId id="378" r:id="rId21"/>
    <p:sldId id="382" r:id="rId22"/>
    <p:sldId id="380" r:id="rId23"/>
    <p:sldId id="450" r:id="rId24"/>
    <p:sldId id="381" r:id="rId25"/>
    <p:sldId id="428" r:id="rId26"/>
    <p:sldId id="429" r:id="rId27"/>
    <p:sldId id="451" r:id="rId28"/>
    <p:sldId id="430" r:id="rId29"/>
    <p:sldId id="386" r:id="rId30"/>
    <p:sldId id="387" r:id="rId31"/>
    <p:sldId id="392" r:id="rId32"/>
    <p:sldId id="393" r:id="rId33"/>
    <p:sldId id="394" r:id="rId34"/>
    <p:sldId id="431" r:id="rId35"/>
    <p:sldId id="371" r:id="rId36"/>
    <p:sldId id="398" r:id="rId37"/>
    <p:sldId id="352" r:id="rId38"/>
    <p:sldId id="363" r:id="rId39"/>
    <p:sldId id="364" r:id="rId40"/>
    <p:sldId id="399" r:id="rId41"/>
    <p:sldId id="458" r:id="rId42"/>
    <p:sldId id="410" r:id="rId43"/>
    <p:sldId id="411" r:id="rId44"/>
    <p:sldId id="350" r:id="rId45"/>
    <p:sldId id="412" r:id="rId46"/>
    <p:sldId id="413" r:id="rId47"/>
    <p:sldId id="459" r:id="rId48"/>
    <p:sldId id="442" r:id="rId49"/>
    <p:sldId id="446" r:id="rId50"/>
    <p:sldId id="453" r:id="rId51"/>
    <p:sldId id="454" r:id="rId52"/>
    <p:sldId id="455" r:id="rId53"/>
    <p:sldId id="456" r:id="rId54"/>
    <p:sldId id="414" r:id="rId55"/>
    <p:sldId id="415" r:id="rId5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4"/>
    </p:cViewPr>
  </p:sorterViewPr>
  <p:notesViewPr>
    <p:cSldViewPr>
      <p:cViewPr varScale="1">
        <p:scale>
          <a:sx n="105" d="100"/>
          <a:sy n="105" d="100"/>
        </p:scale>
        <p:origin x="-205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38238" y="0"/>
            <a:ext cx="693737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1" compatLnSpc="1">
            <a:prstTxWarp prst="textNoShape">
              <a:avLst/>
            </a:prstTxWarp>
            <a:spAutoFit/>
          </a:bodyPr>
          <a:lstStyle>
            <a:lvl1pPr algn="l">
              <a:defRPr sz="1200">
                <a:latin typeface="Times" pitchFamily="-16" charset="0"/>
              </a:defRPr>
            </a:lvl1pPr>
          </a:lstStyle>
          <a:p>
            <a:endParaRPr lang="en-US" alt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943475" y="0"/>
            <a:ext cx="8572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1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" pitchFamily="-16" charset="0"/>
              </a:defRPr>
            </a:lvl1pPr>
          </a:lstStyle>
          <a:p>
            <a:endParaRPr lang="en-US" altLang="en-US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>
                <a:latin typeface="Times" pitchFamily="-16" charset="0"/>
              </a:defRPr>
            </a:lvl1pPr>
          </a:lstStyle>
          <a:p>
            <a:endParaRPr lang="en-US" alt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" pitchFamily="-16" charset="0"/>
              </a:defRPr>
            </a:lvl1pPr>
          </a:lstStyle>
          <a:p>
            <a:fld id="{A3441CC3-FD0F-4819-90CB-D4FEE8EB3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8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11FB54-9AEF-4251-A7A2-96509D747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4C9A9-9DC8-4879-B7C4-A9214F2997D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the switch statement is not part of the AP subset and is not covered in the book.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 rotWithShape="0">
          <a:gsLst>
            <a:gs pos="0">
              <a:srgbClr val="1C30EC"/>
            </a:gs>
            <a:gs pos="100000">
              <a:srgbClr val="717DF3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 rot="-5400000">
            <a:off x="4495800" y="-2971800"/>
            <a:ext cx="152400" cy="9144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75461" name="Rectangle 5"/>
          <p:cNvSpPr>
            <a:spLocks noChangeArrowheads="1"/>
          </p:cNvSpPr>
          <p:nvPr userDrawn="1"/>
        </p:nvSpPr>
        <p:spPr bwMode="auto">
          <a:xfrm>
            <a:off x="1447800" y="6324600"/>
            <a:ext cx="37719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1200"/>
              <a:t>© 2011 Pearson Education, publishing as Addison-Wesley</a:t>
            </a:r>
          </a:p>
        </p:txBody>
      </p:sp>
      <p:pic>
        <p:nvPicPr>
          <p:cNvPr id="275462" name="Picture 6" descr="AW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867400"/>
            <a:ext cx="1066800" cy="7969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754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A94C29-9A0D-4912-B51E-B865A31B23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98438"/>
            <a:ext cx="2076450" cy="592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8438"/>
            <a:ext cx="6076950" cy="592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BD0D09-930B-4BDB-807A-30BB3F7C13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78184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929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BAFBDE-8981-4EAB-A191-766E287474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1E811E-3D16-4157-947F-6C07FD538A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0C415-C1A9-4AE8-9E2B-0B973C3340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F0DA01-5582-484F-BC78-5CCF640C93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66620A-E62C-4D13-8AB4-84CFAAAA39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C80E1-F143-44EE-AD82-5E67E4F1A3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C75D46-5B8A-4B47-B6DB-D831B07D8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0AAE30-C7C0-49EC-ACBB-582F8E0B42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63BA61-93DC-4EBF-9C18-77F66BD338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C30EC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67FB645A-5942-4EC0-BF98-A907C78250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8438"/>
            <a:ext cx="78184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4437" name="AutoShape 5"/>
          <p:cNvSpPr>
            <a:spLocks noChangeArrowheads="1"/>
          </p:cNvSpPr>
          <p:nvPr/>
        </p:nvSpPr>
        <p:spPr bwMode="auto">
          <a:xfrm flipH="1">
            <a:off x="0" y="914400"/>
            <a:ext cx="9144000" cy="152400"/>
          </a:xfrm>
          <a:prstGeom prst="homePlate">
            <a:avLst>
              <a:gd name="adj" fmla="val 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Rectangle 6"/>
          <p:cNvSpPr>
            <a:spLocks noChangeArrowheads="1"/>
          </p:cNvSpPr>
          <p:nvPr userDrawn="1"/>
        </p:nvSpPr>
        <p:spPr bwMode="auto">
          <a:xfrm>
            <a:off x="0" y="6583363"/>
            <a:ext cx="37719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1200"/>
              <a:t>© 2011 Pearson Education, publishing as Addison-Wesley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44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44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44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44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44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44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44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44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44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44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 b="1">
          <a:solidFill>
            <a:schemeClr val="tx2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w"/>
        <a:defRPr kumimoji="1" b="1">
          <a:solidFill>
            <a:schemeClr val="tx2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X"/>
        <a:defRPr kumimoji="1" b="1">
          <a:solidFill>
            <a:schemeClr val="tx2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kumimoji="1" b="1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kumimoji="1" b="1"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kumimoji="1" b="1"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kumimoji="1" b="1"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kumimoji="1" b="1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Age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Wages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Guessing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MinOfThree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chap03/Average.java" TargetMode="External"/><Relationship Id="rId2" Type="http://schemas.openxmlformats.org/officeDocument/2006/relationships/hyperlink" Target="../examples/chap03/Count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examples/chap03/WinPercentage.java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Forever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PalindromeTester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PalindromeTester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chap03/Multiples.java" TargetMode="External"/><Relationship Id="rId2" Type="http://schemas.openxmlformats.org/officeDocument/2006/relationships/hyperlink" Target="../examples/chap03/Counter3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examples/chap03/Stars.jav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Counter3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3/ExamScores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chap03/Boxes.java" TargetMode="External"/><Relationship Id="rId2" Type="http://schemas.openxmlformats.org/officeDocument/2006/relationships/hyperlink" Target="../examples/chap03/Bullsey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examples/chap03/BarHeights.java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3:  Program Statements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Presentation slides for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z="3200">
                <a:solidFill>
                  <a:schemeClr val="hlink"/>
                </a:solidFill>
              </a:rPr>
              <a:t>Java Software Solutions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for AP* Computer Science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3rd Edition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/>
              <a:t>by John Lewis, William Loftus, and Cara Cocking</a:t>
            </a:r>
          </a:p>
          <a:p>
            <a:pPr>
              <a:lnSpc>
                <a:spcPct val="90000"/>
              </a:lnSpc>
            </a:pP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/>
              <a:t>Java Software Solutions is published by Addison-Wesley</a:t>
            </a:r>
          </a:p>
          <a:p>
            <a:pPr>
              <a:lnSpc>
                <a:spcPct val="90000"/>
              </a:lnSpc>
            </a:pPr>
            <a:endParaRPr lang="en-US" altLang="en-US" sz="1000"/>
          </a:p>
          <a:p>
            <a:pPr>
              <a:lnSpc>
                <a:spcPct val="90000"/>
              </a:lnSpc>
            </a:pPr>
            <a:r>
              <a:rPr lang="en-US" altLang="en-US" sz="1200"/>
              <a:t>Presentation slides are copyright 2006 by John Lewis, William Loftus, and Cara Cocking. All rights reserved.</a:t>
            </a:r>
          </a:p>
          <a:p>
            <a:pPr>
              <a:lnSpc>
                <a:spcPct val="90000"/>
              </a:lnSpc>
            </a:pPr>
            <a:r>
              <a:rPr lang="en-US" altLang="en-US" sz="1200"/>
              <a:t>Instructors using the textbook may use and modify these slides for pedagogical purposes.</a:t>
            </a:r>
          </a:p>
          <a:p>
            <a:pPr>
              <a:lnSpc>
                <a:spcPct val="90000"/>
              </a:lnSpc>
            </a:pPr>
            <a:r>
              <a:rPr lang="en-US" altLang="en-US" sz="1200"/>
              <a:t>*AP is a registered trademark of The College Entrance Examination Board which was not involved in the production of, and does not endorse, this product.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D91B-B1AA-41F8-9DFE-DD23EF479B5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The if Statement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790575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 </a:t>
            </a:r>
            <a:r>
              <a:rPr lang="en-US" altLang="en-US" i="1"/>
              <a:t>if statement</a:t>
            </a:r>
            <a:r>
              <a:rPr lang="en-US" altLang="en-US"/>
              <a:t> has the following syntax:</a:t>
            </a:r>
          </a:p>
          <a:p>
            <a:endParaRPr lang="en-US" altLang="en-US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48000" y="3352800"/>
            <a:ext cx="2622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if (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 sz="2000" b="1">
                <a:latin typeface="Courier New" pitchFamily="49" charset="0"/>
              </a:rPr>
              <a:t> 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</p:txBody>
      </p:sp>
      <p:grpSp>
        <p:nvGrpSpPr>
          <p:cNvPr id="271365" name="Group 5"/>
          <p:cNvGrpSpPr>
            <a:grpSpLocks/>
          </p:cNvGrpSpPr>
          <p:nvPr/>
        </p:nvGrpSpPr>
        <p:grpSpPr bwMode="auto">
          <a:xfrm>
            <a:off x="827088" y="2362200"/>
            <a:ext cx="2144712" cy="990600"/>
            <a:chOff x="521" y="1488"/>
            <a:chExt cx="1351" cy="624"/>
          </a:xfrm>
        </p:grpSpPr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521" y="1488"/>
              <a:ext cx="1209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if</a:t>
              </a:r>
              <a:r>
                <a:rPr lang="en-US" altLang="en-US" sz="20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is a Java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reserved word</a:t>
              </a:r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1368" name="Group 8"/>
          <p:cNvGrpSpPr>
            <a:grpSpLocks/>
          </p:cNvGrpSpPr>
          <p:nvPr/>
        </p:nvGrpSpPr>
        <p:grpSpPr bwMode="auto">
          <a:xfrm>
            <a:off x="3186113" y="2057400"/>
            <a:ext cx="5857875" cy="1219200"/>
            <a:chOff x="2121" y="1296"/>
            <a:chExt cx="3690" cy="768"/>
          </a:xfrm>
        </p:grpSpPr>
        <p:sp>
          <p:nvSpPr>
            <p:cNvPr id="271369" name="Text Box 9"/>
            <p:cNvSpPr txBox="1">
              <a:spLocks noChangeArrowheads="1"/>
            </p:cNvSpPr>
            <p:nvPr/>
          </p:nvSpPr>
          <p:spPr bwMode="auto">
            <a:xfrm>
              <a:off x="2121" y="1296"/>
              <a:ext cx="3690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must be a boolean expression.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It must evaluate to either true or false.</a:t>
              </a:r>
            </a:p>
          </p:txBody>
        </p:sp>
        <p:sp>
          <p:nvSpPr>
            <p:cNvPr id="271370" name="Line 10"/>
            <p:cNvSpPr>
              <a:spLocks noChangeShapeType="1"/>
            </p:cNvSpPr>
            <p:nvPr/>
          </p:nvSpPr>
          <p:spPr bwMode="auto">
            <a:xfrm flipH="1">
              <a:off x="2880" y="177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1371" name="Group 11"/>
          <p:cNvGrpSpPr>
            <a:grpSpLocks/>
          </p:cNvGrpSpPr>
          <p:nvPr/>
        </p:nvGrpSpPr>
        <p:grpSpPr bwMode="auto">
          <a:xfrm>
            <a:off x="1219200" y="4191000"/>
            <a:ext cx="6545263" cy="1235075"/>
            <a:chOff x="768" y="2640"/>
            <a:chExt cx="4123" cy="778"/>
          </a:xfrm>
        </p:grpSpPr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768" y="2976"/>
              <a:ext cx="412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If 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true, 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executed.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If it is false, 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skipped.</a:t>
              </a:r>
            </a:p>
          </p:txBody>
        </p:sp>
        <p:sp>
          <p:nvSpPr>
            <p:cNvPr id="271373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8E4D9-BD02-429B-B311-942392C1495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0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</a:t>
            </a:r>
          </a:p>
        </p:txBody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85775"/>
          </a:xfrm>
        </p:spPr>
        <p:txBody>
          <a:bodyPr/>
          <a:lstStyle/>
          <a:p>
            <a:r>
              <a:rPr lang="en-US" altLang="en-US"/>
              <a:t>An example of an </a:t>
            </a:r>
            <a:r>
              <a:rPr lang="en-US" altLang="en-US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/>
              <a:t> statement:</a:t>
            </a:r>
          </a:p>
        </p:txBody>
      </p:sp>
      <p:sp>
        <p:nvSpPr>
          <p:cNvPr id="150532" name="Text Box 1028"/>
          <p:cNvSpPr txBox="1">
            <a:spLocks noChangeArrowheads="1"/>
          </p:cNvSpPr>
          <p:nvPr/>
        </p:nvSpPr>
        <p:spPr bwMode="auto">
          <a:xfrm>
            <a:off x="1447800" y="1905000"/>
            <a:ext cx="64325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if (sum &gt; MAX)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delta = sum - MAX;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System.out.println ("The sum is " + sum);</a:t>
            </a:r>
          </a:p>
        </p:txBody>
      </p:sp>
      <p:sp>
        <p:nvSpPr>
          <p:cNvPr id="150534" name="Text Box 1030"/>
          <p:cNvSpPr txBox="1">
            <a:spLocks noChangeArrowheads="1"/>
          </p:cNvSpPr>
          <p:nvPr/>
        </p:nvSpPr>
        <p:spPr bwMode="auto">
          <a:xfrm>
            <a:off x="1219200" y="3200400"/>
            <a:ext cx="6202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First, the condition is evaluated. The value of </a:t>
            </a:r>
            <a:r>
              <a:rPr lang="en-US" altLang="en-US" sz="2000" b="1">
                <a:latin typeface="Courier New" pitchFamily="49" charset="0"/>
              </a:rPr>
              <a:t>sum</a:t>
            </a:r>
            <a:endParaRPr lang="en-US" altLang="en-US" sz="2000" b="1">
              <a:latin typeface="Arial" charset="0"/>
            </a:endParaRPr>
          </a:p>
          <a:p>
            <a:pPr algn="l"/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is either greater than the value of  </a:t>
            </a:r>
            <a:r>
              <a:rPr lang="en-US" altLang="en-US" sz="2000" b="1">
                <a:latin typeface="Courier New" pitchFamily="49" charset="0"/>
              </a:rPr>
              <a:t>MAX</a:t>
            </a:r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, or it is not.</a:t>
            </a:r>
            <a:endParaRPr lang="en-US" altLang="en-US" sz="20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50536" name="Text Box 1032"/>
          <p:cNvSpPr txBox="1">
            <a:spLocks noChangeArrowheads="1"/>
          </p:cNvSpPr>
          <p:nvPr/>
        </p:nvSpPr>
        <p:spPr bwMode="auto">
          <a:xfrm>
            <a:off x="1524000" y="4022725"/>
            <a:ext cx="76247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If the condition is true, the assignment statement is executed.</a:t>
            </a:r>
          </a:p>
          <a:p>
            <a:pPr algn="l"/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If it is not, the assignment statement is skipped.</a:t>
            </a:r>
            <a:endParaRPr lang="en-US" altLang="en-US" sz="20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50537" name="Text Box 1033"/>
          <p:cNvSpPr txBox="1">
            <a:spLocks noChangeArrowheads="1"/>
          </p:cNvSpPr>
          <p:nvPr/>
        </p:nvSpPr>
        <p:spPr bwMode="auto">
          <a:xfrm>
            <a:off x="1981200" y="4937125"/>
            <a:ext cx="6026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Either way, the call to </a:t>
            </a:r>
            <a:r>
              <a:rPr lang="en-US" altLang="en-US" sz="2000" b="1">
                <a:latin typeface="Courier New" pitchFamily="49" charset="0"/>
              </a:rPr>
              <a:t>println</a:t>
            </a:r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 is executed next.</a:t>
            </a:r>
            <a:endParaRPr lang="en-US" altLang="en-US" sz="20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50539" name="Rectangle 1035"/>
          <p:cNvSpPr>
            <a:spLocks noChangeArrowheads="1"/>
          </p:cNvSpPr>
          <p:nvPr/>
        </p:nvSpPr>
        <p:spPr bwMode="auto">
          <a:xfrm>
            <a:off x="609600" y="5715000"/>
            <a:ext cx="8305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 dirty="0">
                <a:solidFill>
                  <a:schemeClr val="tx2"/>
                </a:solidFill>
                <a:latin typeface="Arial" charset="0"/>
                <a:cs typeface="Arial" charset="0"/>
              </a:rPr>
              <a:t>See </a:t>
            </a:r>
            <a:r>
              <a:rPr kumimoji="1" lang="en-US" altLang="en-US" b="1" dirty="0">
                <a:solidFill>
                  <a:schemeClr val="tx2"/>
                </a:solidFill>
                <a:latin typeface="Arial" charset="0"/>
                <a:cs typeface="Arial" charset="0"/>
                <a:hlinkClick r:id="rId2" action="ppaction://hlinkfile"/>
              </a:rPr>
              <a:t>Age.java</a:t>
            </a:r>
            <a:r>
              <a:rPr kumimoji="1" lang="en-US" altLang="en-US" b="1" dirty="0">
                <a:solidFill>
                  <a:schemeClr val="tx2"/>
                </a:solidFill>
                <a:latin typeface="Arial" charset="0"/>
                <a:cs typeface="Arial" charset="0"/>
              </a:rPr>
              <a:t> (page </a:t>
            </a:r>
            <a:r>
              <a:rPr kumimoji="1" lang="en-US" altLang="en-US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122)</a:t>
            </a:r>
            <a:endParaRPr kumimoji="1" lang="en-US" altLang="en-US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4" grpId="0" autoUpdateAnimBg="0"/>
      <p:bldP spid="150536" grpId="0" autoUpdateAnimBg="0"/>
      <p:bldP spid="150537" grpId="0" autoUpdateAnimBg="0"/>
      <p:bldP spid="1505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FC8F-BB82-4478-8084-530BF60B333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an if statement</a:t>
            </a:r>
          </a:p>
        </p:txBody>
      </p:sp>
      <p:grpSp>
        <p:nvGrpSpPr>
          <p:cNvPr id="136218" name="Group 26"/>
          <p:cNvGrpSpPr>
            <a:grpSpLocks/>
          </p:cNvGrpSpPr>
          <p:nvPr/>
        </p:nvGrpSpPr>
        <p:grpSpPr bwMode="auto">
          <a:xfrm>
            <a:off x="2971800" y="1524000"/>
            <a:ext cx="1905000" cy="1600200"/>
            <a:chOff x="2016" y="960"/>
            <a:chExt cx="1200" cy="1008"/>
          </a:xfrm>
        </p:grpSpPr>
        <p:grpSp>
          <p:nvGrpSpPr>
            <p:cNvPr id="136203" name="Group 11"/>
            <p:cNvGrpSpPr>
              <a:grpSpLocks/>
            </p:cNvGrpSpPr>
            <p:nvPr/>
          </p:nvGrpSpPr>
          <p:grpSpPr bwMode="auto"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136196" name="AutoShape 4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2" name="Text Box 10"/>
              <p:cNvSpPr txBox="1">
                <a:spLocks noChangeArrowheads="1"/>
              </p:cNvSpPr>
              <p:nvPr/>
            </p:nvSpPr>
            <p:spPr bwMode="auto">
              <a:xfrm>
                <a:off x="2226" y="1660"/>
                <a:ext cx="780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condition</a:t>
                </a:r>
              </a:p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evaluated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36216" name="AutoShape 24"/>
            <p:cNvCxnSpPr>
              <a:cxnSpLocks noChangeShapeType="1"/>
              <a:endCxn id="136196" idx="0"/>
            </p:cNvCxnSpPr>
            <p:nvPr/>
          </p:nvCxnSpPr>
          <p:spPr bwMode="auto">
            <a:xfrm>
              <a:off x="2616" y="960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136224" name="Group 32"/>
          <p:cNvGrpSpPr>
            <a:grpSpLocks/>
          </p:cNvGrpSpPr>
          <p:nvPr/>
        </p:nvGrpSpPr>
        <p:grpSpPr bwMode="auto">
          <a:xfrm>
            <a:off x="3905250" y="2667000"/>
            <a:ext cx="2133600" cy="2819400"/>
            <a:chOff x="2616" y="1680"/>
            <a:chExt cx="1344" cy="1776"/>
          </a:xfrm>
        </p:grpSpPr>
        <p:cxnSp>
          <p:nvCxnSpPr>
            <p:cNvPr id="136214" name="AutoShape 22"/>
            <p:cNvCxnSpPr>
              <a:cxnSpLocks noChangeShapeType="1"/>
              <a:stCxn id="136196" idx="3"/>
            </p:cNvCxnSpPr>
            <p:nvPr/>
          </p:nvCxnSpPr>
          <p:spPr bwMode="auto">
            <a:xfrm flipH="1">
              <a:off x="2616" y="1680"/>
              <a:ext cx="600" cy="1776"/>
            </a:xfrm>
            <a:prstGeom prst="bentConnector4">
              <a:avLst>
                <a:gd name="adj1" fmla="val -48167"/>
                <a:gd name="adj2" fmla="val 7972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136217" name="Text Box 25"/>
            <p:cNvSpPr txBox="1">
              <a:spLocks noChangeArrowheads="1"/>
            </p:cNvSpPr>
            <p:nvPr/>
          </p:nvSpPr>
          <p:spPr bwMode="auto">
            <a:xfrm>
              <a:off x="3516" y="2112"/>
              <a:ext cx="44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  <p:cxnSp>
        <p:nvCxnSpPr>
          <p:cNvPr id="136221" name="AutoShape 29"/>
          <p:cNvCxnSpPr>
            <a:cxnSpLocks noChangeShapeType="1"/>
          </p:cNvCxnSpPr>
          <p:nvPr/>
        </p:nvCxnSpPr>
        <p:spPr bwMode="auto">
          <a:xfrm>
            <a:off x="3905250" y="44053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</p:cxnSp>
      <p:grpSp>
        <p:nvGrpSpPr>
          <p:cNvPr id="136219" name="Group 27"/>
          <p:cNvGrpSpPr>
            <a:grpSpLocks/>
          </p:cNvGrpSpPr>
          <p:nvPr/>
        </p:nvGrpSpPr>
        <p:grpSpPr bwMode="auto">
          <a:xfrm>
            <a:off x="3124200" y="3124200"/>
            <a:ext cx="1600200" cy="1295400"/>
            <a:chOff x="2112" y="1968"/>
            <a:chExt cx="1008" cy="816"/>
          </a:xfrm>
        </p:grpSpPr>
        <p:grpSp>
          <p:nvGrpSpPr>
            <p:cNvPr id="136209" name="Group 17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136206" name="Rectangle 1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8" name="Text Box 16"/>
              <p:cNvSpPr txBox="1">
                <a:spLocks noChangeArrowheads="1"/>
              </p:cNvSpPr>
              <p:nvPr/>
            </p:nvSpPr>
            <p:spPr bwMode="auto">
              <a:xfrm>
                <a:off x="2218" y="2496"/>
                <a:ext cx="7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statement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36210" name="AutoShape 18"/>
            <p:cNvCxnSpPr>
              <a:cxnSpLocks noChangeShapeType="1"/>
              <a:stCxn id="136196" idx="2"/>
              <a:endCxn id="136206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36211" name="Text Box 19"/>
            <p:cNvSpPr txBox="1">
              <a:spLocks noChangeArrowheads="1"/>
            </p:cNvSpPr>
            <p:nvPr/>
          </p:nvSpPr>
          <p:spPr bwMode="auto">
            <a:xfrm>
              <a:off x="2644" y="2112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8EF2-72C4-4237-A797-E64B75E7E44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Boolean Expressions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 condition often uses one of Java's </a:t>
            </a:r>
            <a:r>
              <a:rPr lang="en-US" altLang="en-US" i="1"/>
              <a:t>equality operators </a:t>
            </a:r>
            <a:r>
              <a:rPr lang="en-US" altLang="en-US"/>
              <a:t>or </a:t>
            </a:r>
            <a:r>
              <a:rPr lang="en-US" altLang="en-US" i="1"/>
              <a:t>relational operators</a:t>
            </a:r>
            <a:r>
              <a:rPr lang="en-US" altLang="en-US"/>
              <a:t>, which all return boolean results:</a:t>
            </a:r>
          </a:p>
          <a:p>
            <a:pPr lvl="3"/>
            <a:endParaRPr lang="en-US" altLang="en-US"/>
          </a:p>
          <a:p>
            <a:pPr lvl="3"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==</a:t>
            </a:r>
            <a:r>
              <a:rPr lang="en-US" altLang="en-US" sz="2000">
                <a:solidFill>
                  <a:schemeClr val="hlink"/>
                </a:solidFill>
              </a:rPr>
              <a:t>		equal to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!=</a:t>
            </a:r>
            <a:r>
              <a:rPr lang="en-US" altLang="en-US" sz="2000">
                <a:solidFill>
                  <a:schemeClr val="hlink"/>
                </a:solidFill>
              </a:rPr>
              <a:t>		not equal to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en-US" sz="2000">
                <a:solidFill>
                  <a:schemeClr val="hlink"/>
                </a:solidFill>
              </a:rPr>
              <a:t>			less than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en-US" altLang="en-US" sz="2000">
                <a:solidFill>
                  <a:schemeClr val="hlink"/>
                </a:solidFill>
              </a:rPr>
              <a:t>			greater than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&lt;=</a:t>
            </a:r>
            <a:r>
              <a:rPr lang="en-US" altLang="en-US" sz="2000">
                <a:solidFill>
                  <a:schemeClr val="hlink"/>
                </a:solidFill>
              </a:rPr>
              <a:t>		less than or equal to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&gt;=</a:t>
            </a:r>
            <a:r>
              <a:rPr lang="en-US" altLang="en-US" sz="2000">
                <a:solidFill>
                  <a:schemeClr val="hlink"/>
                </a:solidFill>
              </a:rPr>
              <a:t>		greater than or equal to</a:t>
            </a:r>
            <a:endParaRPr lang="en-US" altLang="en-US">
              <a:solidFill>
                <a:schemeClr val="hlink"/>
              </a:solidFill>
            </a:endParaRPr>
          </a:p>
          <a:p>
            <a:pPr lvl="3">
              <a:buFont typeface="Wingdings" pitchFamily="2" charset="2"/>
              <a:buNone/>
            </a:pPr>
            <a:endParaRPr lang="en-US" altLang="en-US"/>
          </a:p>
          <a:p>
            <a:r>
              <a:rPr lang="en-US" altLang="en-US"/>
              <a:t>Note the difference between the equality operator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==</a:t>
            </a:r>
            <a:r>
              <a:rPr lang="en-US" altLang="en-US"/>
              <a:t>) and the assignment operator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E3812-B4B6-431C-8FBE-8FDEEA03DF8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The if-else Statement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019175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An </a:t>
            </a:r>
            <a:r>
              <a:rPr lang="en-US" altLang="en-US" i="1"/>
              <a:t>else clause</a:t>
            </a:r>
            <a:r>
              <a:rPr lang="en-US" altLang="en-US"/>
              <a:t> can be added to an </a:t>
            </a:r>
            <a:r>
              <a:rPr lang="en-US" altLang="en-US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/>
              <a:t> statement to make an </a:t>
            </a:r>
            <a:r>
              <a:rPr lang="en-US" altLang="en-US" i="1"/>
              <a:t>if-else statement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971800" y="2286000"/>
            <a:ext cx="2622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if (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 sz="2000" b="1">
                <a:latin typeface="Courier New" pitchFamily="49" charset="0"/>
              </a:rPr>
              <a:t> 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statement1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else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statement2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57200" y="5486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 dirty="0">
                <a:solidFill>
                  <a:schemeClr val="tx2"/>
                </a:solidFill>
                <a:latin typeface="Arial" charset="0"/>
                <a:cs typeface="Arial" charset="0"/>
              </a:rPr>
              <a:t>See </a:t>
            </a:r>
            <a:r>
              <a:rPr kumimoji="1" lang="en-US" altLang="en-US" b="1" dirty="0">
                <a:solidFill>
                  <a:schemeClr val="tx2"/>
                </a:solidFill>
                <a:latin typeface="Arial" charset="0"/>
                <a:cs typeface="Arial" charset="0"/>
                <a:hlinkClick r:id="rId2" action="ppaction://hlinkfile"/>
              </a:rPr>
              <a:t>Wages.java</a:t>
            </a:r>
            <a:r>
              <a:rPr kumimoji="1" lang="en-US" altLang="en-US" b="1" dirty="0">
                <a:solidFill>
                  <a:schemeClr val="tx2"/>
                </a:solidFill>
                <a:latin typeface="Arial" charset="0"/>
                <a:cs typeface="Arial" charset="0"/>
              </a:rPr>
              <a:t> (page </a:t>
            </a:r>
            <a:r>
              <a:rPr kumimoji="1" lang="en-US" altLang="en-US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126)</a:t>
            </a:r>
            <a:endParaRPr kumimoji="1" lang="en-US" altLang="en-US" b="1" dirty="0">
              <a:solidFill>
                <a:schemeClr val="tx2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457200" y="39624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If the </a:t>
            </a:r>
            <a:r>
              <a:rPr kumimoji="1" lang="en-US" altLang="en-US" b="1" i="1">
                <a:solidFill>
                  <a:srgbClr val="FFFF99"/>
                </a:solidFill>
                <a:latin typeface="Courier New" pitchFamily="49" charset="0"/>
                <a:cs typeface="Arial" charset="0"/>
              </a:rPr>
              <a:t>condition</a:t>
            </a: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 is true, </a:t>
            </a:r>
            <a:r>
              <a:rPr kumimoji="1" lang="en-US" altLang="en-US" b="1" i="1">
                <a:solidFill>
                  <a:srgbClr val="FFFF99"/>
                </a:solidFill>
                <a:latin typeface="Courier New" pitchFamily="49" charset="0"/>
                <a:cs typeface="Arial" charset="0"/>
              </a:rPr>
              <a:t>statement1</a:t>
            </a: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 is executed;  if the condition is false, </a:t>
            </a:r>
            <a:r>
              <a:rPr kumimoji="1" lang="en-US" altLang="en-US" b="1" i="1">
                <a:solidFill>
                  <a:srgbClr val="FFFF99"/>
                </a:solidFill>
                <a:latin typeface="Courier New" pitchFamily="49" charset="0"/>
                <a:cs typeface="Arial" charset="0"/>
              </a:rPr>
              <a:t>statement2</a:t>
            </a: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 is executed</a:t>
            </a:r>
            <a:endParaRPr kumimoji="1" lang="en-US" altLang="en-US" b="1">
              <a:solidFill>
                <a:schemeClr val="tx2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457200" y="49149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One or the other will be executed, but not both</a:t>
            </a:r>
            <a:endParaRPr kumimoji="1" lang="en-US" altLang="en-US" b="1">
              <a:solidFill>
                <a:schemeClr val="tx2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utoUpdateAnimBg="0"/>
      <p:bldP spid="147461" grpId="0" autoUpdateAnimBg="0"/>
      <p:bldP spid="147462" grpId="0" autoUpdateAnimBg="0"/>
      <p:bldP spid="1474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41E1C-41B5-4D2F-8C09-2252865016F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an if-else statement</a:t>
            </a:r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2552700" y="1538288"/>
            <a:ext cx="1905000" cy="1600200"/>
            <a:chOff x="2016" y="960"/>
            <a:chExt cx="1200" cy="1008"/>
          </a:xfrm>
        </p:grpSpPr>
        <p:grpSp>
          <p:nvGrpSpPr>
            <p:cNvPr id="141316" name="Group 4"/>
            <p:cNvGrpSpPr>
              <a:grpSpLocks/>
            </p:cNvGrpSpPr>
            <p:nvPr/>
          </p:nvGrpSpPr>
          <p:grpSpPr bwMode="auto"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141317" name="AutoShape 5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8" name="Text Box 6"/>
              <p:cNvSpPr txBox="1">
                <a:spLocks noChangeArrowheads="1"/>
              </p:cNvSpPr>
              <p:nvPr/>
            </p:nvSpPr>
            <p:spPr bwMode="auto">
              <a:xfrm>
                <a:off x="2226" y="1660"/>
                <a:ext cx="780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condition</a:t>
                </a:r>
              </a:p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evaluated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41319" name="AutoShape 7"/>
            <p:cNvCxnSpPr>
              <a:cxnSpLocks noChangeShapeType="1"/>
              <a:endCxn id="141317" idx="0"/>
            </p:cNvCxnSpPr>
            <p:nvPr/>
          </p:nvCxnSpPr>
          <p:spPr bwMode="auto">
            <a:xfrm>
              <a:off x="2616" y="960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cxnSp>
        <p:nvCxnSpPr>
          <p:cNvPr id="141323" name="AutoShape 11"/>
          <p:cNvCxnSpPr>
            <a:cxnSpLocks noChangeShapeType="1"/>
            <a:stCxn id="141327" idx="2"/>
          </p:cNvCxnSpPr>
          <p:nvPr/>
        </p:nvCxnSpPr>
        <p:spPr bwMode="auto">
          <a:xfrm>
            <a:off x="3505200" y="4419600"/>
            <a:ext cx="0" cy="11572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</p:cxnSp>
      <p:grpSp>
        <p:nvGrpSpPr>
          <p:cNvPr id="141336" name="Group 24"/>
          <p:cNvGrpSpPr>
            <a:grpSpLocks/>
          </p:cNvGrpSpPr>
          <p:nvPr/>
        </p:nvGrpSpPr>
        <p:grpSpPr bwMode="auto">
          <a:xfrm>
            <a:off x="2705100" y="3138488"/>
            <a:ext cx="1600200" cy="1295400"/>
            <a:chOff x="2112" y="1968"/>
            <a:chExt cx="1008" cy="816"/>
          </a:xfrm>
        </p:grpSpPr>
        <p:grpSp>
          <p:nvGrpSpPr>
            <p:cNvPr id="141325" name="Group 13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141326" name="Rectangle 1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27" name="Text Box 15"/>
              <p:cNvSpPr txBox="1">
                <a:spLocks noChangeArrowheads="1"/>
              </p:cNvSpPr>
              <p:nvPr/>
            </p:nvSpPr>
            <p:spPr bwMode="auto">
              <a:xfrm>
                <a:off x="2178" y="2496"/>
                <a:ext cx="8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statement1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41328" name="AutoShape 16"/>
            <p:cNvCxnSpPr>
              <a:cxnSpLocks noChangeShapeType="1"/>
              <a:stCxn id="141317" idx="2"/>
              <a:endCxn id="141326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41329" name="Text Box 17"/>
            <p:cNvSpPr txBox="1">
              <a:spLocks noChangeArrowheads="1"/>
            </p:cNvSpPr>
            <p:nvPr/>
          </p:nvSpPr>
          <p:spPr bwMode="auto">
            <a:xfrm>
              <a:off x="2644" y="2112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  <p:cxnSp>
        <p:nvCxnSpPr>
          <p:cNvPr id="141334" name="AutoShape 22"/>
          <p:cNvCxnSpPr>
            <a:cxnSpLocks noChangeShapeType="1"/>
            <a:stCxn id="141332" idx="2"/>
          </p:cNvCxnSpPr>
          <p:nvPr/>
        </p:nvCxnSpPr>
        <p:spPr bwMode="auto">
          <a:xfrm rot="5400000">
            <a:off x="3917156" y="4007644"/>
            <a:ext cx="1157288" cy="1981200"/>
          </a:xfrm>
          <a:prstGeom prst="bentConnector3">
            <a:avLst>
              <a:gd name="adj1" fmla="val 4993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141335" name="Group 23"/>
          <p:cNvGrpSpPr>
            <a:grpSpLocks/>
          </p:cNvGrpSpPr>
          <p:nvPr/>
        </p:nvGrpSpPr>
        <p:grpSpPr bwMode="auto">
          <a:xfrm>
            <a:off x="4457700" y="2681288"/>
            <a:ext cx="1828800" cy="1752600"/>
            <a:chOff x="3216" y="1680"/>
            <a:chExt cx="1152" cy="1104"/>
          </a:xfrm>
        </p:grpSpPr>
        <p:cxnSp>
          <p:nvCxnSpPr>
            <p:cNvPr id="141321" name="AutoShape 9"/>
            <p:cNvCxnSpPr>
              <a:cxnSpLocks noChangeShapeType="1"/>
              <a:stCxn id="141317" idx="3"/>
              <a:endCxn id="141332" idx="0"/>
            </p:cNvCxnSpPr>
            <p:nvPr/>
          </p:nvCxnSpPr>
          <p:spPr bwMode="auto">
            <a:xfrm>
              <a:off x="3216" y="1680"/>
              <a:ext cx="648" cy="864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141322" name="Text Box 10"/>
            <p:cNvSpPr txBox="1">
              <a:spLocks noChangeArrowheads="1"/>
            </p:cNvSpPr>
            <p:nvPr/>
          </p:nvSpPr>
          <p:spPr bwMode="auto">
            <a:xfrm>
              <a:off x="3864" y="2112"/>
              <a:ext cx="44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grpSp>
          <p:nvGrpSpPr>
            <p:cNvPr id="141330" name="Group 18"/>
            <p:cNvGrpSpPr>
              <a:grpSpLocks/>
            </p:cNvGrpSpPr>
            <p:nvPr/>
          </p:nvGrpSpPr>
          <p:grpSpPr bwMode="auto">
            <a:xfrm>
              <a:off x="3360" y="2544"/>
              <a:ext cx="1008" cy="240"/>
              <a:chOff x="2112" y="2496"/>
              <a:chExt cx="1008" cy="240"/>
            </a:xfrm>
          </p:grpSpPr>
          <p:sp>
            <p:nvSpPr>
              <p:cNvPr id="141331" name="Rectangle 19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32" name="Text Box 20"/>
              <p:cNvSpPr txBox="1">
                <a:spLocks noChangeArrowheads="1"/>
              </p:cNvSpPr>
              <p:nvPr/>
            </p:nvSpPr>
            <p:spPr bwMode="auto">
              <a:xfrm>
                <a:off x="2178" y="2496"/>
                <a:ext cx="8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statement2</a:t>
                </a:r>
                <a:endParaRPr lang="en-US" altLang="en-US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C6EBD-CB64-49B1-83F7-96F1AC89DA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Block Statements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/>
              <a:t>Several statements can be grouped together into a </a:t>
            </a:r>
            <a:r>
              <a:rPr lang="en-US" altLang="en-US" i="1" dirty="0"/>
              <a:t>block statement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A block is delimited by braces : 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en-US" dirty="0">
                <a:latin typeface="Courier New" pitchFamily="49" charset="0"/>
              </a:rPr>
              <a:t> …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en-US" dirty="0">
                <a:latin typeface="Courier New" pitchFamily="49" charset="0"/>
              </a:rPr>
              <a:t> 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A block statement can be used wherever a statement is called for by the Java syntax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For example, in an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if-else</a:t>
            </a:r>
            <a:r>
              <a:rPr lang="en-US" altLang="en-US" dirty="0"/>
              <a:t> statement, the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 dirty="0"/>
              <a:t> portion, or the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else</a:t>
            </a:r>
            <a:r>
              <a:rPr lang="en-US" altLang="en-US" dirty="0"/>
              <a:t> portion, or both, could be block statements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Guessing.java</a:t>
            </a:r>
            <a:r>
              <a:rPr lang="en-US" altLang="en-US" dirty="0"/>
              <a:t> (page </a:t>
            </a:r>
            <a:r>
              <a:rPr lang="en-US" altLang="en-US" dirty="0" smtClean="0"/>
              <a:t>127)</a:t>
            </a:r>
            <a:endParaRPr lang="en-US" alt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AE55B-A0A3-4138-B4A9-02DBFFA0185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Nested if Statements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/>
              <a:t>The statement executed as a result of an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 dirty="0"/>
              <a:t> statement or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else</a:t>
            </a:r>
            <a:r>
              <a:rPr lang="en-US" altLang="en-US" dirty="0"/>
              <a:t> clause could be another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 dirty="0"/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These are called </a:t>
            </a:r>
            <a:r>
              <a:rPr lang="en-US" altLang="en-US" i="1" dirty="0"/>
              <a:t>nested if statements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MinOfThree.java</a:t>
            </a:r>
            <a:r>
              <a:rPr lang="en-US" altLang="en-US" dirty="0"/>
              <a:t> (page </a:t>
            </a:r>
            <a:r>
              <a:rPr lang="en-US" altLang="en-US" dirty="0" smtClean="0"/>
              <a:t>129)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else</a:t>
            </a:r>
            <a:r>
              <a:rPr lang="en-US" altLang="en-US" dirty="0"/>
              <a:t> clause is matched to the last unmatched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 dirty="0"/>
              <a:t> (no matter what the indentation implies)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Braces can be used to specify the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if</a:t>
            </a:r>
            <a:r>
              <a:rPr lang="en-US" altLang="en-US" dirty="0"/>
              <a:t> statement to which an </a:t>
            </a:r>
            <a:r>
              <a:rPr lang="en-US" altLang="en-US" dirty="0">
                <a:solidFill>
                  <a:schemeClr val="tx1"/>
                </a:solidFill>
                <a:latin typeface="Courier" pitchFamily="49" charset="0"/>
              </a:rPr>
              <a:t>else</a:t>
            </a:r>
            <a:r>
              <a:rPr lang="en-US" altLang="en-US" dirty="0"/>
              <a:t> clause belongs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BF3F3-936E-440C-B7AE-DAF241A6F74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Boolean expressions can use the following </a:t>
            </a:r>
            <a:r>
              <a:rPr lang="en-US" altLang="en-US" i="1"/>
              <a:t>logical operators</a:t>
            </a:r>
            <a:r>
              <a:rPr lang="en-US" altLang="en-US"/>
              <a:t>: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en-US"/>
              <a:t>	</a:t>
            </a:r>
            <a:r>
              <a:rPr lang="en-US" altLang="en-US">
                <a:solidFill>
                  <a:schemeClr val="hlink"/>
                </a:solidFill>
              </a:rPr>
              <a:t>Logical NOT</a:t>
            </a:r>
          </a:p>
          <a:p>
            <a:pPr lvl="1"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&amp;&amp;</a:t>
            </a:r>
            <a:r>
              <a:rPr lang="en-US" altLang="en-US"/>
              <a:t>	</a:t>
            </a:r>
            <a:r>
              <a:rPr lang="en-US" altLang="en-US">
                <a:solidFill>
                  <a:schemeClr val="hlink"/>
                </a:solidFill>
              </a:rPr>
              <a:t>Logical AND</a:t>
            </a:r>
          </a:p>
          <a:p>
            <a:pPr lvl="1"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||</a:t>
            </a:r>
            <a:r>
              <a:rPr lang="en-US" altLang="en-US"/>
              <a:t>	</a:t>
            </a:r>
            <a:r>
              <a:rPr lang="en-US" altLang="en-US">
                <a:solidFill>
                  <a:schemeClr val="hlink"/>
                </a:solidFill>
              </a:rPr>
              <a:t>Logical OR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They all take boolean operands and produce boolean results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Logical NOT is a unary operator (it operates on one operand)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Logical AND and logical OR are binary operators (each operates on two operands)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0C2C7-F61E-4FA0-AE0B-1E71D6FD39C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Logical NOT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153400" cy="27432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i="1"/>
              <a:t>logical NOT</a:t>
            </a:r>
            <a:r>
              <a:rPr lang="en-US" altLang="en-US"/>
              <a:t> operation is also called </a:t>
            </a:r>
            <a:r>
              <a:rPr lang="en-US" altLang="en-US" i="1"/>
              <a:t>logical negation</a:t>
            </a:r>
            <a:r>
              <a:rPr lang="en-US" altLang="en-US"/>
              <a:t> or </a:t>
            </a:r>
            <a:r>
              <a:rPr lang="en-US" altLang="en-US" i="1"/>
              <a:t>logical complement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If some boolean condition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 altLang="en-US"/>
              <a:t> is true, then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!a</a:t>
            </a:r>
            <a:r>
              <a:rPr lang="en-US" altLang="en-US"/>
              <a:t> is false;  if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 altLang="en-US"/>
              <a:t> is false, then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!a</a:t>
            </a:r>
            <a:r>
              <a:rPr lang="en-US" altLang="en-US"/>
              <a:t> is true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Logical expressions can be shown using </a:t>
            </a:r>
            <a:r>
              <a:rPr lang="en-US" altLang="en-US" i="1"/>
              <a:t>truth tables</a:t>
            </a:r>
          </a:p>
        </p:txBody>
      </p:sp>
      <p:graphicFrame>
        <p:nvGraphicFramePr>
          <p:cNvPr id="165927" name="Group 39"/>
          <p:cNvGraphicFramePr>
            <a:graphicFrameLocks noGrp="1"/>
          </p:cNvGraphicFramePr>
          <p:nvPr>
            <p:ph sz="half" idx="2"/>
          </p:nvPr>
        </p:nvGraphicFramePr>
        <p:xfrm>
          <a:off x="2895600" y="4191000"/>
          <a:ext cx="2895600" cy="1371601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bldLvl="4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D182-5BF1-4B69-ADB2-6DF7FCB41B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Program Statements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Now we will examine some other program statements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Chapter 3 focuses on: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program development stages</a:t>
            </a:r>
          </a:p>
          <a:p>
            <a:pPr lvl="1"/>
            <a:r>
              <a:rPr lang="en-US" altLang="en-US"/>
              <a:t>the flow of control through a method</a:t>
            </a:r>
          </a:p>
          <a:p>
            <a:pPr lvl="1"/>
            <a:r>
              <a:rPr lang="en-US" altLang="en-US"/>
              <a:t>decision-making statements</a:t>
            </a:r>
          </a:p>
          <a:p>
            <a:pPr lvl="1"/>
            <a:r>
              <a:rPr lang="en-US" altLang="en-US"/>
              <a:t>expressions for making complex decisions</a:t>
            </a:r>
          </a:p>
          <a:p>
            <a:pPr lvl="1"/>
            <a:r>
              <a:rPr lang="en-US" altLang="en-US"/>
              <a:t>repetition statements</a:t>
            </a:r>
          </a:p>
          <a:p>
            <a:pPr lvl="1"/>
            <a:r>
              <a:rPr lang="en-US" altLang="en-US"/>
              <a:t>drawing with conditionals and loops</a:t>
            </a:r>
          </a:p>
        </p:txBody>
      </p:sp>
    </p:spTree>
  </p:cSld>
  <p:clrMapOvr>
    <a:masterClrMapping/>
  </p:clrMapOvr>
  <p:transition spd="med"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86DD5-E7ED-4B19-8C8E-40330D52AF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Logical AND and Logical OR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i="1"/>
              <a:t>logical AND</a:t>
            </a:r>
            <a:r>
              <a:rPr lang="en-US" altLang="en-US"/>
              <a:t> expression</a:t>
            </a:r>
          </a:p>
          <a:p>
            <a:pPr algn="ctr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 &amp;&amp; b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/>
              <a:t>	is true if both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b</a:t>
            </a:r>
            <a:r>
              <a:rPr lang="en-US" altLang="en-US"/>
              <a:t> are true, and false otherwise</a:t>
            </a:r>
          </a:p>
          <a:p>
            <a:pPr>
              <a:spcBef>
                <a:spcPct val="95000"/>
              </a:spcBef>
            </a:pPr>
            <a:r>
              <a:rPr lang="en-US" altLang="en-US"/>
              <a:t>The </a:t>
            </a:r>
            <a:r>
              <a:rPr lang="en-US" altLang="en-US" i="1"/>
              <a:t>logical OR</a:t>
            </a:r>
            <a:r>
              <a:rPr lang="en-US" altLang="en-US"/>
              <a:t> expression</a:t>
            </a:r>
          </a:p>
          <a:p>
            <a:pPr algn="ctr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 || b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/>
              <a:t>	is true if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b</a:t>
            </a:r>
            <a:r>
              <a:rPr lang="en-US" altLang="en-US"/>
              <a:t> or both are true, and false otherwise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8D755-E781-46D3-AD03-ED0AFFF315E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</a:t>
            </a: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82000" cy="1905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A truth table shows the possible true/false combinations of the terms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Since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&amp;&amp;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||</a:t>
            </a:r>
            <a:r>
              <a:rPr lang="en-US" altLang="en-US"/>
              <a:t> each have two operands, there are four possible combinations of conditions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graphicFrame>
        <p:nvGraphicFramePr>
          <p:cNvPr id="171080" name="Group 1096"/>
          <p:cNvGraphicFramePr>
            <a:graphicFrameLocks noGrp="1"/>
          </p:cNvGraphicFramePr>
          <p:nvPr>
            <p:ph sz="half" idx="2"/>
          </p:nvPr>
        </p:nvGraphicFramePr>
        <p:xfrm>
          <a:off x="1905000" y="3429000"/>
          <a:ext cx="5334000" cy="2438402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524000"/>
                <a:gridCol w="15240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&amp;&amp;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||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ED8F-96B7-45AD-A38D-30783DC9424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Conditions can use logical operators to form complex expressions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00200" y="2286000"/>
            <a:ext cx="59753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if (total &lt; MAX+5 &amp;&amp; !found)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System.out.println ("Processing…");</a:t>
            </a:r>
            <a:endParaRPr lang="en-US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381000" y="3352800"/>
            <a:ext cx="8305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Logical operators have precedence relationships among themselves and with other operators</a:t>
            </a:r>
          </a:p>
          <a:p>
            <a:pPr marL="742950" lvl="1" indent="-285750" algn="l" eaLnBrk="1" hangingPunct="1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b="1">
                <a:solidFill>
                  <a:schemeClr val="tx2"/>
                </a:solidFill>
                <a:latin typeface="Arial" charset="0"/>
                <a:cs typeface="Arial" charset="0"/>
              </a:rPr>
              <a:t>all logical operators have lower precedence than the relational or arithmetic operators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b="1">
                <a:solidFill>
                  <a:schemeClr val="tx2"/>
                </a:solidFill>
                <a:latin typeface="Arial" charset="0"/>
                <a:cs typeface="Arial" charset="0"/>
              </a:rPr>
              <a:t>logical NOT has higher precedence than logical AND and logical OR</a:t>
            </a:r>
          </a:p>
          <a:p>
            <a:pPr marL="342900" indent="-342900"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en-US" altLang="en-US" b="1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utoUpdateAnimBg="0"/>
      <p:bldP spid="16896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C85D0-817C-4C65-9265-36A0B48259B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8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 Circuited Operators</a:t>
            </a:r>
          </a:p>
        </p:txBody>
      </p:sp>
      <p:sp>
        <p:nvSpPr>
          <p:cNvPr id="258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2133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The processing of logical AND and logical OR is “short-circuited”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If the left operand is sufficient to determine the result, the right operand is not evaluated</a:t>
            </a:r>
          </a:p>
          <a:p>
            <a:pPr algn="ctr">
              <a:spcBef>
                <a:spcPct val="75000"/>
              </a:spcBef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8052" name="Text Box 1028"/>
          <p:cNvSpPr txBox="1">
            <a:spLocks noChangeArrowheads="1"/>
          </p:cNvSpPr>
          <p:nvPr/>
        </p:nvSpPr>
        <p:spPr bwMode="auto">
          <a:xfrm>
            <a:off x="1600200" y="3581400"/>
            <a:ext cx="5670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kumimoji="1" lang="en-US" altLang="en-US" sz="2000" b="1">
                <a:latin typeface="Courier New" pitchFamily="49" charset="0"/>
              </a:rPr>
              <a:t>if (count != 0 &amp;&amp; total/count &gt; MAX)</a:t>
            </a:r>
          </a:p>
          <a:p>
            <a:r>
              <a:rPr kumimoji="1" lang="en-US" altLang="en-US" sz="2000" b="1">
                <a:latin typeface="Courier New" pitchFamily="49" charset="0"/>
              </a:rPr>
              <a:t>   System.out.println ("Testing…");</a:t>
            </a:r>
          </a:p>
        </p:txBody>
      </p:sp>
      <p:sp>
        <p:nvSpPr>
          <p:cNvPr id="258054" name="Rectangle 1030"/>
          <p:cNvSpPr>
            <a:spLocks noChangeArrowheads="1"/>
          </p:cNvSpPr>
          <p:nvPr/>
        </p:nvSpPr>
        <p:spPr bwMode="auto">
          <a:xfrm>
            <a:off x="381000" y="48006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This type of processing must be used carefully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  <p:bldP spid="2580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ECF1-3A2D-4F13-9423-1C57360B751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Truth Tables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058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Specific expressions can be evaluated using truth tables</a:t>
            </a:r>
          </a:p>
        </p:txBody>
      </p:sp>
      <p:graphicFrame>
        <p:nvGraphicFramePr>
          <p:cNvPr id="170063" name="Group 79"/>
          <p:cNvGraphicFramePr>
            <a:graphicFrameLocks noGrp="1"/>
          </p:cNvGraphicFramePr>
          <p:nvPr>
            <p:ph sz="half" idx="2"/>
          </p:nvPr>
        </p:nvGraphicFramePr>
        <p:xfrm>
          <a:off x="457200" y="2286000"/>
          <a:ext cx="8229600" cy="2195514"/>
        </p:xfrm>
        <a:graphic>
          <a:graphicData uri="http://schemas.openxmlformats.org/drawingml/2006/table">
            <a:tbl>
              <a:tblPr/>
              <a:tblGrid>
                <a:gridCol w="2201863"/>
                <a:gridCol w="1271587"/>
                <a:gridCol w="1609725"/>
                <a:gridCol w="3146425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total &lt; 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!found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total &lt; MAX &amp;&amp; !found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74615-8D08-4E77-BF47-E660890E0C9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Characters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2286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We can use the relational operators on character data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results are based on the Unicode character set</a:t>
            </a:r>
            <a:endParaRPr lang="en-US" altLang="en-US" i="1"/>
          </a:p>
          <a:p>
            <a:pPr>
              <a:spcBef>
                <a:spcPct val="50000"/>
              </a:spcBef>
            </a:pPr>
            <a:r>
              <a:rPr lang="en-US" altLang="en-US"/>
              <a:t>The following condition is true because the character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+</a:t>
            </a:r>
            <a:r>
              <a:rPr lang="en-US" altLang="en-US"/>
              <a:t> comes before the character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J</a:t>
            </a:r>
            <a:r>
              <a:rPr lang="en-US" altLang="en-US"/>
              <a:t> in the Unicode character set: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295400" y="3733800"/>
            <a:ext cx="67373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if ('+' &lt; 'J')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System.out.println ("+ is less than J");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381000" y="47244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The uppercase alphabet (A-Z) followed by the lowercase alphabet (a-z) appear in alphabetical order in the Unicode character set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utoUpdateAnimBg="0"/>
      <p:bldP spid="2232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E38B2-848C-4015-83F7-9EF7FCE7509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Strings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905375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Remember that a character string in Java is an object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We cannot use the relational operators to compare strings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equals</a:t>
            </a:r>
            <a:r>
              <a:rPr lang="en-US" altLang="en-US"/>
              <a:t> method can be called with strings to determine if two strings contain exactly the same characters in the same order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en-US" altLang="en-US"/>
              <a:t> class also contains a method called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en-US"/>
              <a:t> to determine if one string comes before another (based on the Unicode character set)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C972-07F3-4ADB-A29F-1113C3AA884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60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Lexicographic Ordering</a:t>
            </a:r>
          </a:p>
        </p:txBody>
      </p:sp>
      <p:sp>
        <p:nvSpPr>
          <p:cNvPr id="260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90537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/>
              <a:t>Because comparing characters and strings is based on a character set, it is called a </a:t>
            </a:r>
            <a:r>
              <a:rPr lang="en-US" altLang="en-US" i="1"/>
              <a:t>lexicographic ordering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This is not strictly alphabetical when uppercase and lowercase characters are mixed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For example, the string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"Great"</a:t>
            </a:r>
            <a:r>
              <a:rPr lang="en-US" altLang="en-US"/>
              <a:t> comes before the string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"fantastic"</a:t>
            </a:r>
            <a:r>
              <a:rPr lang="en-US" altLang="en-US"/>
              <a:t> because all of the uppercase letters come before all of the lowercase letters in Unicode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Also, short strings come before longer strings with the same prefix (lexicographically)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Therefore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"book"</a:t>
            </a:r>
            <a:r>
              <a:rPr lang="en-US" altLang="en-US"/>
              <a:t> comes before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"bookcase"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2F9D0-80CD-4BC1-8E9C-65547DE636D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25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Float Values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also have to be careful when comparing two floating point values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float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double</a:t>
            </a:r>
            <a:r>
              <a:rPr lang="en-US" altLang="en-US"/>
              <a:t>) for equality</a:t>
            </a:r>
          </a:p>
          <a:p>
            <a:r>
              <a:rPr lang="en-US" altLang="en-US"/>
              <a:t>You should rarely use the equality operator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==</a:t>
            </a:r>
            <a:r>
              <a:rPr lang="en-US" altLang="en-US"/>
              <a:t>) when comparing two floats</a:t>
            </a:r>
          </a:p>
          <a:p>
            <a:r>
              <a:rPr lang="en-US" altLang="en-US"/>
              <a:t>In many situations, you might consider two floating point numbers to be "close enough" even if they aren't exactly equal</a:t>
            </a:r>
          </a:p>
          <a:p>
            <a:r>
              <a:rPr lang="en-US" altLang="en-US"/>
              <a:t>Therefore, to determine the equality of two floats, you may want to use the following technique:</a:t>
            </a:r>
          </a:p>
        </p:txBody>
      </p:sp>
      <p:sp>
        <p:nvSpPr>
          <p:cNvPr id="225284" name="Text Box 1028"/>
          <p:cNvSpPr txBox="1">
            <a:spLocks noChangeArrowheads="1"/>
          </p:cNvSpPr>
          <p:nvPr/>
        </p:nvSpPr>
        <p:spPr bwMode="auto">
          <a:xfrm>
            <a:off x="990600" y="51054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if (Math.abs(f1 - f2) &lt; 0.00001)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System.out.println ("Essentially equal.");</a:t>
            </a:r>
            <a:endParaRPr lang="en-US" altLang="en-US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F5CBF-CF3C-4318-B5AE-5A3A8E2A63E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More Operators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To round out our knowledge of Java operators, let's examine a few more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In particular, we will examine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the increment and decrement operators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the assignment operators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7AD2-A97E-402F-BF54-30450184F8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The creation of software involves four basic activities: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establishing the requirements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creating a design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implementing the code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testing the implementation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development process is much more involved than this, but these are the four basic development activities</a:t>
            </a:r>
          </a:p>
        </p:txBody>
      </p:sp>
    </p:spTree>
  </p:cSld>
  <p:clrMapOvr>
    <a:masterClrMapping/>
  </p:clrMapOvr>
  <p:transition spd="med">
    <p:diamond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3838-6064-4408-BAB5-7F563C07631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Increment and Decrement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The increment and decrement operators are arithmetic and operate on one operand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i="1"/>
              <a:t>increment operator</a:t>
            </a:r>
            <a:r>
              <a:rPr lang="en-US" altLang="en-US"/>
              <a:t>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en-US" altLang="en-US"/>
              <a:t>) adds one to its operand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i="1"/>
              <a:t>decrement operator</a:t>
            </a:r>
            <a:r>
              <a:rPr lang="en-US" altLang="en-US"/>
              <a:t>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--</a:t>
            </a:r>
            <a:r>
              <a:rPr lang="en-US" altLang="en-US"/>
              <a:t>) subtracts one from its operand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statement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			count++;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/>
              <a:t>	is functionally equivalent to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			count = count + 1;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CBD94-C3A3-49CB-B2D8-7BA882F9FD6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Assignment Operators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Often we perform an operation on a variable, and then store the result back into that variable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Java provides </a:t>
            </a:r>
            <a:r>
              <a:rPr lang="en-US" altLang="en-US" i="1"/>
              <a:t>assignment operators</a:t>
            </a:r>
            <a:r>
              <a:rPr lang="en-US" altLang="en-US"/>
              <a:t> to simplify that process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For example, the statement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			num += count;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/>
              <a:t>	is equivalent to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			num = num + count;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0CB6-8B83-4048-8A43-B740900CEC0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Assignment Operators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There are many assignment operators, including the following:</a:t>
            </a: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1219200" y="2286000"/>
            <a:ext cx="6235700" cy="3011488"/>
            <a:chOff x="820" y="1572"/>
            <a:chExt cx="3928" cy="1897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en-US" b="1" u="sng">
                  <a:solidFill>
                    <a:schemeClr val="hlink"/>
                  </a:solidFill>
                  <a:latin typeface="Arial" charset="0"/>
                </a:rPr>
                <a:t>Operator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  <a:p>
              <a:endParaRPr lang="en-US" altLang="en-US">
                <a:latin typeface="Arial" charset="0"/>
              </a:endParaRPr>
            </a:p>
            <a:p>
              <a:r>
                <a:rPr lang="en-US" altLang="en-US" b="1">
                  <a:latin typeface="Courier New" pitchFamily="49" charset="0"/>
                </a:rPr>
                <a:t>+=</a:t>
              </a:r>
            </a:p>
            <a:p>
              <a:r>
                <a:rPr lang="en-US" altLang="en-US" b="1">
                  <a:latin typeface="Courier New" pitchFamily="49" charset="0"/>
                </a:rPr>
                <a:t>-=</a:t>
              </a:r>
            </a:p>
            <a:p>
              <a:r>
                <a:rPr lang="en-US" altLang="en-US" b="1">
                  <a:latin typeface="Courier New" pitchFamily="49" charset="0"/>
                </a:rPr>
                <a:t>*=</a:t>
              </a:r>
            </a:p>
            <a:p>
              <a:r>
                <a:rPr lang="en-US" altLang="en-US" b="1">
                  <a:latin typeface="Courier New" pitchFamily="49" charset="0"/>
                </a:rPr>
                <a:t>/=</a:t>
              </a:r>
            </a:p>
            <a:p>
              <a:r>
                <a:rPr lang="en-US" altLang="en-US" b="1">
                  <a:latin typeface="Courier New" pitchFamily="49" charset="0"/>
                </a:rPr>
                <a:t>%=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en-US" b="1" u="sng">
                  <a:solidFill>
                    <a:schemeClr val="hlink"/>
                  </a:solidFill>
                  <a:latin typeface="Arial" charset="0"/>
                </a:rPr>
                <a:t>Example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  <a:p>
              <a:endParaRPr lang="en-US" altLang="en-US">
                <a:latin typeface="Arial" charset="0"/>
              </a:endParaRPr>
            </a:p>
            <a:p>
              <a:r>
                <a:rPr lang="en-US" altLang="en-US" b="1">
                  <a:latin typeface="Courier New" pitchFamily="49" charset="0"/>
                </a:rPr>
                <a:t>x += y</a:t>
              </a:r>
            </a:p>
            <a:p>
              <a:r>
                <a:rPr lang="en-US" altLang="en-US" b="1">
                  <a:latin typeface="Courier New" pitchFamily="49" charset="0"/>
                </a:rPr>
                <a:t>x -= y</a:t>
              </a:r>
            </a:p>
            <a:p>
              <a:r>
                <a:rPr lang="en-US" altLang="en-US" b="1">
                  <a:latin typeface="Courier New" pitchFamily="49" charset="0"/>
                </a:rPr>
                <a:t>x *= y</a:t>
              </a:r>
            </a:p>
            <a:p>
              <a:r>
                <a:rPr lang="en-US" altLang="en-US" b="1">
                  <a:latin typeface="Courier New" pitchFamily="49" charset="0"/>
                </a:rPr>
                <a:t>x /= y</a:t>
              </a:r>
            </a:p>
            <a:p>
              <a:r>
                <a:rPr lang="en-US" altLang="en-US" b="1">
                  <a:latin typeface="Courier New" pitchFamily="49" charset="0"/>
                </a:rPr>
                <a:t>x %= y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en-US" b="1" u="sng">
                  <a:solidFill>
                    <a:schemeClr val="hlink"/>
                  </a:solidFill>
                  <a:latin typeface="Arial" charset="0"/>
                </a:rPr>
                <a:t>Equivalent To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  <a:p>
              <a:endParaRPr lang="en-US" altLang="en-US">
                <a:latin typeface="Arial" charset="0"/>
              </a:endParaRPr>
            </a:p>
            <a:p>
              <a:r>
                <a:rPr lang="en-US" altLang="en-US" b="1">
                  <a:latin typeface="Courier New" pitchFamily="49" charset="0"/>
                </a:rPr>
                <a:t>x = x + y</a:t>
              </a:r>
            </a:p>
            <a:p>
              <a:r>
                <a:rPr lang="en-US" altLang="en-US" b="1">
                  <a:latin typeface="Courier New" pitchFamily="49" charset="0"/>
                </a:rPr>
                <a:t>x = x - y</a:t>
              </a:r>
            </a:p>
            <a:p>
              <a:r>
                <a:rPr lang="en-US" altLang="en-US" b="1">
                  <a:latin typeface="Courier New" pitchFamily="49" charset="0"/>
                </a:rPr>
                <a:t>x = x * y</a:t>
              </a:r>
            </a:p>
            <a:p>
              <a:r>
                <a:rPr lang="en-US" altLang="en-US" b="1">
                  <a:latin typeface="Courier New" pitchFamily="49" charset="0"/>
                </a:rPr>
                <a:t>x = x / y</a:t>
              </a:r>
            </a:p>
            <a:p>
              <a:r>
                <a:rPr lang="en-US" altLang="en-US" b="1">
                  <a:latin typeface="Courier New" pitchFamily="49" charset="0"/>
                </a:rPr>
                <a:t>x = x % y</a:t>
              </a:r>
              <a:endParaRPr lang="en-US" altLang="en-US" b="1"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A5D3F-E5B7-4D55-B5B7-370A99D1F1A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Assignment Operators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The right hand side of an assignment operator can be a complex expression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entire right-hand expression is evaluated first, then the result is combined with the original variable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Therefore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			result /= (total-MIN) % num;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/>
              <a:t>	is equivalent to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			result = result / ((total-MIN) % num);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C0C2-8F5E-4ED2-A81E-CCBE2D1C24E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Operators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If the operands to the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+=</a:t>
            </a:r>
            <a:r>
              <a:rPr lang="en-US" altLang="en-US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behavior of an assignment operator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+=</a:t>
            </a:r>
            <a:r>
              <a:rPr lang="en-US" altLang="en-US"/>
              <a:t>) is always consistent with the behavior of the "regular" operator (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+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79067-4023-4ABF-A0E0-C69C9C61D2C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Repetition Statements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/>
              <a:t>Repetition statements</a:t>
            </a:r>
            <a:r>
              <a:rPr lang="en-US" altLang="en-US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Often they are referred to as </a:t>
            </a:r>
            <a:r>
              <a:rPr lang="en-US" altLang="en-US" i="1"/>
              <a:t>loops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text covers two kinds of repetition statements: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i="1"/>
              <a:t>while loop</a:t>
            </a:r>
            <a:endParaRPr lang="en-US" altLang="en-US"/>
          </a:p>
          <a:p>
            <a:pPr lvl="1"/>
            <a:r>
              <a:rPr lang="en-US" altLang="en-US"/>
              <a:t>the </a:t>
            </a:r>
            <a:r>
              <a:rPr lang="en-US" altLang="en-US" i="1"/>
              <a:t>for loop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programmer should choose the right kind of loop for the situation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9636-5574-4831-AA96-8E455169E06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The while Statement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790575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 </a:t>
            </a:r>
            <a:r>
              <a:rPr lang="en-US" altLang="en-US" i="1"/>
              <a:t>while statement</a:t>
            </a:r>
            <a:r>
              <a:rPr lang="en-US" altLang="en-US"/>
              <a:t> has the following syntax:</a:t>
            </a:r>
          </a:p>
          <a:p>
            <a:endParaRPr lang="en-US" altLang="en-US"/>
          </a:p>
        </p:txBody>
      </p:sp>
      <p:sp>
        <p:nvSpPr>
          <p:cNvPr id="191492" name="Text Box 1028"/>
          <p:cNvSpPr txBox="1">
            <a:spLocks noChangeArrowheads="1"/>
          </p:cNvSpPr>
          <p:nvPr/>
        </p:nvSpPr>
        <p:spPr bwMode="auto">
          <a:xfrm>
            <a:off x="2921000" y="2362200"/>
            <a:ext cx="3079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while (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 sz="2000" b="1">
                <a:latin typeface="Courier New" pitchFamily="49" charset="0"/>
              </a:rPr>
              <a:t> 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</p:txBody>
      </p:sp>
      <p:grpSp>
        <p:nvGrpSpPr>
          <p:cNvPr id="191503" name="Group 1039"/>
          <p:cNvGrpSpPr>
            <a:grpSpLocks/>
          </p:cNvGrpSpPr>
          <p:nvPr/>
        </p:nvGrpSpPr>
        <p:grpSpPr bwMode="auto">
          <a:xfrm>
            <a:off x="547688" y="2514600"/>
            <a:ext cx="2220912" cy="701675"/>
            <a:chOff x="425" y="1584"/>
            <a:chExt cx="1399" cy="442"/>
          </a:xfrm>
        </p:grpSpPr>
        <p:sp>
          <p:nvSpPr>
            <p:cNvPr id="191494" name="Text Box 1030"/>
            <p:cNvSpPr txBox="1">
              <a:spLocks noChangeArrowheads="1"/>
            </p:cNvSpPr>
            <p:nvPr/>
          </p:nvSpPr>
          <p:spPr bwMode="auto">
            <a:xfrm>
              <a:off x="425" y="1584"/>
              <a:ext cx="1209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while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a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reserved word</a:t>
              </a:r>
              <a:endParaRPr lang="en-US" altLang="en-US" sz="20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91495" name="Line 1031"/>
            <p:cNvSpPr>
              <a:spLocks noChangeShapeType="1"/>
            </p:cNvSpPr>
            <p:nvPr/>
          </p:nvSpPr>
          <p:spPr bwMode="auto">
            <a:xfrm flipV="1">
              <a:off x="1536" y="1632"/>
              <a:ext cx="288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505" name="Group 1041"/>
          <p:cNvGrpSpPr>
            <a:grpSpLocks/>
          </p:cNvGrpSpPr>
          <p:nvPr/>
        </p:nvGrpSpPr>
        <p:grpSpPr bwMode="auto">
          <a:xfrm>
            <a:off x="2205038" y="3048000"/>
            <a:ext cx="6545262" cy="1387475"/>
            <a:chOff x="1585" y="1920"/>
            <a:chExt cx="4123" cy="874"/>
          </a:xfrm>
        </p:grpSpPr>
        <p:sp>
          <p:nvSpPr>
            <p:cNvPr id="191500" name="Text Box 1036"/>
            <p:cNvSpPr txBox="1">
              <a:spLocks noChangeArrowheads="1"/>
            </p:cNvSpPr>
            <p:nvPr/>
          </p:nvSpPr>
          <p:spPr bwMode="auto">
            <a:xfrm>
              <a:off x="1585" y="2352"/>
              <a:ext cx="412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If 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true, 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executed.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Then 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 evaluated again.</a:t>
              </a:r>
              <a:endParaRPr lang="en-US" altLang="en-US" sz="20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91501" name="Line 1037"/>
            <p:cNvSpPr>
              <a:spLocks noChangeShapeType="1"/>
            </p:cNvSpPr>
            <p:nvPr/>
          </p:nvSpPr>
          <p:spPr bwMode="auto">
            <a:xfrm flipH="1" flipV="1">
              <a:off x="3408" y="1920"/>
              <a:ext cx="192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502" name="Text Box 1038"/>
          <p:cNvSpPr txBox="1">
            <a:spLocks noChangeArrowheads="1"/>
          </p:cNvSpPr>
          <p:nvPr/>
        </p:nvSpPr>
        <p:spPr bwMode="auto">
          <a:xfrm>
            <a:off x="1654175" y="4953000"/>
            <a:ext cx="54752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The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</a:t>
            </a:r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 is executed repeatedly until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the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 becomes false.</a:t>
            </a:r>
            <a:endParaRPr lang="en-US" altLang="en-US" sz="200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19150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6E90-6C2C-4E8D-9969-4F169FB5BA7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 while Loop</a:t>
            </a: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3352800" y="3124200"/>
            <a:ext cx="1600200" cy="1295400"/>
            <a:chOff x="2112" y="1968"/>
            <a:chExt cx="1008" cy="816"/>
          </a:xfrm>
        </p:grpSpPr>
        <p:grpSp>
          <p:nvGrpSpPr>
            <p:cNvPr id="140292" name="Group 4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140293" name="Rectangle 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94" name="Text Box 6"/>
              <p:cNvSpPr txBox="1">
                <a:spLocks noChangeArrowheads="1"/>
              </p:cNvSpPr>
              <p:nvPr/>
            </p:nvSpPr>
            <p:spPr bwMode="auto">
              <a:xfrm>
                <a:off x="2218" y="2496"/>
                <a:ext cx="7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statement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40295" name="AutoShape 7"/>
            <p:cNvCxnSpPr>
              <a:cxnSpLocks noChangeShapeType="1"/>
              <a:stCxn id="140300" idx="2"/>
              <a:endCxn id="14029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2644" y="2112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  <p:cxnSp>
        <p:nvCxnSpPr>
          <p:cNvPr id="140297" name="AutoShape 9"/>
          <p:cNvCxnSpPr>
            <a:cxnSpLocks noChangeShapeType="1"/>
            <a:stCxn id="140293" idx="1"/>
            <a:endCxn id="140300" idx="1"/>
          </p:cNvCxnSpPr>
          <p:nvPr/>
        </p:nvCxnSpPr>
        <p:spPr bwMode="auto">
          <a:xfrm rot="10800000">
            <a:off x="3200400" y="2667000"/>
            <a:ext cx="152400" cy="1562100"/>
          </a:xfrm>
          <a:prstGeom prst="bentConnector3">
            <a:avLst>
              <a:gd name="adj1" fmla="val 2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140298" name="Group 10"/>
          <p:cNvGrpSpPr>
            <a:grpSpLocks/>
          </p:cNvGrpSpPr>
          <p:nvPr/>
        </p:nvGrpSpPr>
        <p:grpSpPr bwMode="auto">
          <a:xfrm>
            <a:off x="3200400" y="1524000"/>
            <a:ext cx="1905000" cy="1600200"/>
            <a:chOff x="2016" y="960"/>
            <a:chExt cx="1200" cy="1008"/>
          </a:xfrm>
        </p:grpSpPr>
        <p:grpSp>
          <p:nvGrpSpPr>
            <p:cNvPr id="140299" name="Group 11"/>
            <p:cNvGrpSpPr>
              <a:grpSpLocks/>
            </p:cNvGrpSpPr>
            <p:nvPr/>
          </p:nvGrpSpPr>
          <p:grpSpPr bwMode="auto"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140300" name="AutoShape 12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2226" y="1660"/>
                <a:ext cx="780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condition</a:t>
                </a:r>
              </a:p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evaluated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40302" name="AutoShape 14"/>
            <p:cNvCxnSpPr>
              <a:cxnSpLocks noChangeShapeType="1"/>
              <a:endCxn id="140300" idx="0"/>
            </p:cNvCxnSpPr>
            <p:nvPr/>
          </p:nvCxnSpPr>
          <p:spPr bwMode="auto">
            <a:xfrm>
              <a:off x="2616" y="960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140303" name="Group 15"/>
          <p:cNvGrpSpPr>
            <a:grpSpLocks/>
          </p:cNvGrpSpPr>
          <p:nvPr/>
        </p:nvGrpSpPr>
        <p:grpSpPr bwMode="auto">
          <a:xfrm>
            <a:off x="4092575" y="2667000"/>
            <a:ext cx="1965325" cy="2514600"/>
            <a:chOff x="2578" y="1680"/>
            <a:chExt cx="1238" cy="1584"/>
          </a:xfrm>
        </p:grpSpPr>
        <p:cxnSp>
          <p:nvCxnSpPr>
            <p:cNvPr id="140304" name="AutoShape 16"/>
            <p:cNvCxnSpPr>
              <a:cxnSpLocks noChangeShapeType="1"/>
              <a:stCxn id="14030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140305" name="Text Box 17"/>
            <p:cNvSpPr txBox="1">
              <a:spLocks noChangeArrowheads="1"/>
            </p:cNvSpPr>
            <p:nvPr/>
          </p:nvSpPr>
          <p:spPr bwMode="auto">
            <a:xfrm>
              <a:off x="3372" y="2112"/>
              <a:ext cx="44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3CBC4-D325-45DB-BADD-DFF554274F8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The while Statement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816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en-US" dirty="0"/>
              <a:t>Note that if the condition of 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en-US" dirty="0"/>
              <a:t> statement is false initially, the statement is never executed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Therefore, the body of 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en-US" dirty="0"/>
              <a:t> loop will execute zero or more times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Counter.java</a:t>
            </a:r>
            <a:r>
              <a:rPr lang="en-US" altLang="en-US" dirty="0"/>
              <a:t> (page </a:t>
            </a:r>
            <a:r>
              <a:rPr lang="en-US" altLang="en-US" dirty="0" smtClean="0"/>
              <a:t>137</a:t>
            </a:r>
            <a:r>
              <a:rPr lang="en-US" altLang="en-US" dirty="0"/>
              <a:t>)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3" action="ppaction://hlinkfile"/>
              </a:rPr>
              <a:t>Average.java</a:t>
            </a:r>
            <a:r>
              <a:rPr lang="en-US" altLang="en-US" dirty="0"/>
              <a:t> (page </a:t>
            </a:r>
            <a:r>
              <a:rPr lang="en-US" altLang="en-US" dirty="0" smtClean="0"/>
              <a:t>138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sentinel</a:t>
            </a:r>
            <a:r>
              <a:rPr lang="en-US" altLang="en-US" dirty="0"/>
              <a:t> </a:t>
            </a:r>
            <a:r>
              <a:rPr lang="en-US" altLang="en-US" i="1" dirty="0"/>
              <a:t>value</a:t>
            </a:r>
            <a:r>
              <a:rPr lang="en-US" altLang="en-US" dirty="0"/>
              <a:t> indicates the end of the input</a:t>
            </a:r>
          </a:p>
          <a:p>
            <a:pPr lvl="1"/>
            <a:r>
              <a:rPr lang="en-US" altLang="en-US" dirty="0"/>
              <a:t>The variable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sum</a:t>
            </a:r>
            <a:r>
              <a:rPr lang="en-US" altLang="en-US" dirty="0"/>
              <a:t> maintains a </a:t>
            </a:r>
            <a:r>
              <a:rPr lang="en-US" altLang="en-US" i="1" dirty="0"/>
              <a:t>running sum</a:t>
            </a:r>
            <a:endParaRPr lang="en-US" altLang="en-US" dirty="0"/>
          </a:p>
          <a:p>
            <a:pPr>
              <a:spcBef>
                <a:spcPct val="6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4" action="ppaction://hlinkfile"/>
              </a:rPr>
              <a:t>WinPercentage.java</a:t>
            </a:r>
            <a:r>
              <a:rPr lang="en-US" altLang="en-US" dirty="0"/>
              <a:t> (page </a:t>
            </a:r>
            <a:r>
              <a:rPr lang="en-US" altLang="en-US" dirty="0" smtClean="0"/>
              <a:t>141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loop is used to </a:t>
            </a:r>
            <a:r>
              <a:rPr lang="en-US" altLang="en-US" i="1" dirty="0"/>
              <a:t>validate the input, </a:t>
            </a:r>
            <a:r>
              <a:rPr lang="en-US" altLang="en-US" dirty="0"/>
              <a:t>making the program more </a:t>
            </a:r>
            <a:r>
              <a:rPr lang="en-US" altLang="en-US" i="1" dirty="0"/>
              <a:t>robust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BDDA-E04B-47C9-8ACE-175E5231A0E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Infinite Loops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/>
              <a:t>The body of 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en-US" dirty="0"/>
              <a:t> 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If not, it is an </a:t>
            </a:r>
            <a:r>
              <a:rPr lang="en-US" altLang="en-US" i="1" dirty="0"/>
              <a:t>infinite loop</a:t>
            </a:r>
            <a:r>
              <a:rPr lang="en-US" altLang="en-US" dirty="0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This is a common logical error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You should always double check to ensure that your loops will terminate normally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Forever.java</a:t>
            </a:r>
            <a:r>
              <a:rPr lang="en-US" altLang="en-US" dirty="0"/>
              <a:t> (page </a:t>
            </a:r>
            <a:r>
              <a:rPr lang="en-US" altLang="en-US" dirty="0" smtClean="0"/>
              <a:t>142</a:t>
            </a:r>
            <a:r>
              <a:rPr lang="en-US" altLang="en-US" dirty="0"/>
              <a:t>) </a:t>
            </a:r>
            <a:endParaRPr lang="en-US" alt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DCAB1-B419-4B10-B0E7-CD37D62F147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Requirements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i="1"/>
              <a:t>Software requirements</a:t>
            </a:r>
            <a:r>
              <a:rPr lang="en-US" altLang="en-US"/>
              <a:t> specify the tasks a program must accomplish (</a:t>
            </a:r>
            <a:r>
              <a:rPr lang="en-US" altLang="en-US" u="sng"/>
              <a:t>what</a:t>
            </a:r>
            <a:r>
              <a:rPr lang="en-US" altLang="en-US"/>
              <a:t> to do, not how to do it)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They often include a description of the user interface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An initial set of requirements often are provided, but usually must be critiqued, modified, and expanded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Often it is difficult to establish detailed, unambiguous, complete requirements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Careful attention to the requirements can save significant time and expense in the overall project</a:t>
            </a:r>
          </a:p>
        </p:txBody>
      </p:sp>
    </p:spTree>
  </p:cSld>
  <p:clrMapOvr>
    <a:masterClrMapping/>
  </p:clrMapOvr>
  <p:transition spd="med">
    <p:diamond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365-5409-4AAB-AF05-9A4A2AF6C78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/>
              <a:t>Similar to nested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n-US" altLang="en-US" dirty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Each time through the outer loop, the inner loop goes through its full set of iterations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PalindromeTester.java</a:t>
            </a:r>
            <a:r>
              <a:rPr lang="en-US" altLang="en-US" dirty="0"/>
              <a:t> (page </a:t>
            </a:r>
            <a:r>
              <a:rPr lang="en-US" altLang="en-US" dirty="0" smtClean="0"/>
              <a:t>145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82EB-10B9-477F-AB0E-78A2140E001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Iterators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An </a:t>
            </a:r>
            <a:r>
              <a:rPr lang="de-DE" i="1" dirty="0"/>
              <a:t>iterator</a:t>
            </a:r>
            <a:r>
              <a:rPr lang="de-DE" dirty="0"/>
              <a:t> is an object that has methods that allow you to process a collection of items one at a time</a:t>
            </a:r>
          </a:p>
          <a:p>
            <a:pPr lvl="4"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/>
              <a:t>The </a:t>
            </a:r>
            <a:r>
              <a:rPr lang="de-DE" dirty="0">
                <a:latin typeface="Courier New" pitchFamily="49" charset="0"/>
              </a:rPr>
              <a:t>hasNext</a:t>
            </a:r>
            <a:r>
              <a:rPr lang="de-DE" dirty="0"/>
              <a:t> and </a:t>
            </a:r>
            <a:r>
              <a:rPr lang="de-DE" dirty="0">
                <a:latin typeface="Courier New" pitchFamily="49" charset="0"/>
              </a:rPr>
              <a:t>next</a:t>
            </a:r>
            <a:r>
              <a:rPr lang="de-DE" dirty="0"/>
              <a:t> methods are used to loop through the collection</a:t>
            </a:r>
          </a:p>
          <a:p>
            <a:pPr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  <a:buFontTx/>
              <a:buNone/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/>
              <a:t>Several classes in the Java class library define iterator objects, including </a:t>
            </a:r>
            <a:r>
              <a:rPr lang="de-DE" dirty="0">
                <a:latin typeface="Courier New" pitchFamily="49" charset="0"/>
              </a:rPr>
              <a:t>Scanner</a:t>
            </a:r>
            <a:endParaRPr lang="de-DE" dirty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URLDissector.java</a:t>
            </a:r>
            <a:r>
              <a:rPr lang="en-US" altLang="en-US" dirty="0"/>
              <a:t> (page </a:t>
            </a:r>
            <a:r>
              <a:rPr lang="en-US" altLang="en-US" dirty="0" smtClean="0"/>
              <a:t>148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endParaRPr lang="de-DE" dirty="0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990600" y="3200400"/>
            <a:ext cx="68897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while (myCollection.hasNext())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 System.out.println(myCollection.next());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267B-35FF-459F-968F-2CBA8A679F3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790575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for statement</a:t>
            </a:r>
            <a:r>
              <a:rPr lang="en-US" altLang="en-US"/>
              <a:t> has the following syntax: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077913" y="3505200"/>
            <a:ext cx="7194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for (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initialization</a:t>
            </a:r>
            <a:r>
              <a:rPr lang="en-US" altLang="en-US" sz="2000" b="1">
                <a:latin typeface="Courier New" pitchFamily="49" charset="0"/>
              </a:rPr>
              <a:t> ;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 sz="2000" b="1">
                <a:latin typeface="Courier New" pitchFamily="49" charset="0"/>
              </a:rPr>
              <a:t> ;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increment</a:t>
            </a:r>
            <a:r>
              <a:rPr lang="en-US" altLang="en-US" sz="2000" b="1">
                <a:latin typeface="Courier New" pitchFamily="49" charset="0"/>
              </a:rPr>
              <a:t> 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</p:txBody>
      </p:sp>
      <p:grpSp>
        <p:nvGrpSpPr>
          <p:cNvPr id="203789" name="Group 13"/>
          <p:cNvGrpSpPr>
            <a:grpSpLocks/>
          </p:cNvGrpSpPr>
          <p:nvPr/>
        </p:nvGrpSpPr>
        <p:grpSpPr bwMode="auto">
          <a:xfrm>
            <a:off x="777875" y="2133600"/>
            <a:ext cx="1328738" cy="1295400"/>
            <a:chOff x="531" y="1536"/>
            <a:chExt cx="837" cy="816"/>
          </a:xfrm>
        </p:grpSpPr>
        <p:sp>
          <p:nvSpPr>
            <p:cNvPr id="203781" name="Text Box 5"/>
            <p:cNvSpPr txBox="1">
              <a:spLocks noChangeArrowheads="1"/>
            </p:cNvSpPr>
            <p:nvPr/>
          </p:nvSpPr>
          <p:spPr bwMode="auto">
            <a:xfrm>
              <a:off x="531" y="1536"/>
              <a:ext cx="837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Reserved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word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3785" name="Line 9"/>
            <p:cNvSpPr>
              <a:spLocks noChangeShapeType="1"/>
            </p:cNvSpPr>
            <p:nvPr/>
          </p:nvSpPr>
          <p:spPr bwMode="auto">
            <a:xfrm>
              <a:off x="912" y="201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90" name="Group 14"/>
          <p:cNvGrpSpPr>
            <a:grpSpLocks/>
          </p:cNvGrpSpPr>
          <p:nvPr/>
        </p:nvGrpSpPr>
        <p:grpSpPr bwMode="auto">
          <a:xfrm>
            <a:off x="2446338" y="1981200"/>
            <a:ext cx="2906712" cy="1447800"/>
            <a:chOff x="1582" y="1440"/>
            <a:chExt cx="1831" cy="912"/>
          </a:xfrm>
        </p:grpSpPr>
        <p:sp>
          <p:nvSpPr>
            <p:cNvPr id="203782" name="Text Box 6"/>
            <p:cNvSpPr txBox="1">
              <a:spLocks noChangeArrowheads="1"/>
            </p:cNvSpPr>
            <p:nvPr/>
          </p:nvSpPr>
          <p:spPr bwMode="auto">
            <a:xfrm>
              <a:off x="1582" y="1440"/>
              <a:ext cx="1831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initialization</a:t>
              </a:r>
              <a:endParaRPr lang="en-US" altLang="en-US" sz="2000" b="1">
                <a:solidFill>
                  <a:schemeClr val="hlink"/>
                </a:solidFill>
                <a:latin typeface="Arial" charset="0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is executed once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before the loop begins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3786" name="Line 10"/>
            <p:cNvSpPr>
              <a:spLocks noChangeShapeType="1"/>
            </p:cNvSpPr>
            <p:nvPr/>
          </p:nvSpPr>
          <p:spPr bwMode="auto">
            <a:xfrm flipH="1">
              <a:off x="2112" y="2112"/>
              <a:ext cx="144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91" name="Group 15"/>
          <p:cNvGrpSpPr>
            <a:grpSpLocks/>
          </p:cNvGrpSpPr>
          <p:nvPr/>
        </p:nvGrpSpPr>
        <p:grpSpPr bwMode="auto">
          <a:xfrm>
            <a:off x="5446713" y="1981200"/>
            <a:ext cx="3375025" cy="1447800"/>
            <a:chOff x="3472" y="1440"/>
            <a:chExt cx="2126" cy="912"/>
          </a:xfrm>
        </p:grpSpPr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3472" y="1440"/>
              <a:ext cx="212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is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executed until the</a:t>
              </a:r>
            </a:p>
            <a:p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becomes false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3787" name="Line 11"/>
            <p:cNvSpPr>
              <a:spLocks noChangeShapeType="1"/>
            </p:cNvSpPr>
            <p:nvPr/>
          </p:nvSpPr>
          <p:spPr bwMode="auto">
            <a:xfrm flipH="1">
              <a:off x="3648" y="2064"/>
              <a:ext cx="432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93" name="Group 17"/>
          <p:cNvGrpSpPr>
            <a:grpSpLocks/>
          </p:cNvGrpSpPr>
          <p:nvPr/>
        </p:nvGrpSpPr>
        <p:grpSpPr bwMode="auto">
          <a:xfrm>
            <a:off x="260350" y="4022725"/>
            <a:ext cx="8623300" cy="1387475"/>
            <a:chOff x="205" y="2726"/>
            <a:chExt cx="5432" cy="874"/>
          </a:xfrm>
        </p:grpSpPr>
        <p:sp>
          <p:nvSpPr>
            <p:cNvPr id="203784" name="Text Box 8"/>
            <p:cNvSpPr txBox="1">
              <a:spLocks noChangeArrowheads="1"/>
            </p:cNvSpPr>
            <p:nvPr/>
          </p:nvSpPr>
          <p:spPr bwMode="auto">
            <a:xfrm>
              <a:off x="205" y="3158"/>
              <a:ext cx="543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The</a:t>
              </a:r>
              <a:r>
                <a:rPr lang="en-US" altLang="en-US" sz="20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increment</a:t>
              </a:r>
              <a:r>
                <a:rPr lang="en-US" altLang="en-US" sz="20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portion is executed at the end of each iteration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The 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condition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itchFamily="49" charset="0"/>
                </a:rPr>
                <a:t>-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statement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itchFamily="49" charset="0"/>
                </a:rPr>
                <a:t>-</a:t>
              </a:r>
              <a:r>
                <a:rPr lang="en-US" altLang="en-US" sz="2000" b="1" i="1">
                  <a:solidFill>
                    <a:srgbClr val="FFFF99"/>
                  </a:solidFill>
                  <a:latin typeface="Courier New" pitchFamily="49" charset="0"/>
                </a:rPr>
                <a:t>increment</a:t>
              </a:r>
              <a:r>
                <a:rPr lang="en-US" altLang="en-US" sz="2000" b="1">
                  <a:solidFill>
                    <a:schemeClr val="hlink"/>
                  </a:solidFill>
                  <a:latin typeface="Arial" charset="0"/>
                </a:rPr>
                <a:t> cycle is executed repeatedly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 flipV="1">
              <a:off x="3696" y="2726"/>
              <a:ext cx="672" cy="44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7806F-56B2-4919-8EBA-A774F78CCFF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04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en-US"/>
              <a:t> loop is functionally equivalent to the following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en-US"/>
              <a:t> loop structure:</a:t>
            </a:r>
          </a:p>
        </p:txBody>
      </p:sp>
      <p:sp>
        <p:nvSpPr>
          <p:cNvPr id="204804" name="Text Box 1028"/>
          <p:cNvSpPr txBox="1">
            <a:spLocks noChangeArrowheads="1"/>
          </p:cNvSpPr>
          <p:nvPr/>
        </p:nvSpPr>
        <p:spPr bwMode="auto">
          <a:xfrm>
            <a:off x="2635250" y="2514600"/>
            <a:ext cx="30797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initialization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while (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 sz="2000" b="1">
                <a:latin typeface="Courier New" pitchFamily="49" charset="0"/>
              </a:rPr>
              <a:t> 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statement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 b="1" i="1">
                <a:solidFill>
                  <a:srgbClr val="FFFF99"/>
                </a:solidFill>
                <a:latin typeface="Courier New" pitchFamily="49" charset="0"/>
              </a:rPr>
              <a:t>increment</a:t>
            </a:r>
            <a:r>
              <a:rPr lang="en-US" altLang="en-US" sz="2000" b="1">
                <a:latin typeface="Courier New" pitchFamily="49" charset="0"/>
              </a:rPr>
              <a:t>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01A4-A31A-465D-BBF7-2EB2019DF1B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 for loop</a:t>
            </a:r>
          </a:p>
        </p:txBody>
      </p:sp>
      <p:grpSp>
        <p:nvGrpSpPr>
          <p:cNvPr id="138269" name="Group 1053"/>
          <p:cNvGrpSpPr>
            <a:grpSpLocks/>
          </p:cNvGrpSpPr>
          <p:nvPr/>
        </p:nvGrpSpPr>
        <p:grpSpPr bwMode="auto">
          <a:xfrm>
            <a:off x="3352800" y="3581400"/>
            <a:ext cx="1600200" cy="1066800"/>
            <a:chOff x="2112" y="2256"/>
            <a:chExt cx="1008" cy="672"/>
          </a:xfrm>
        </p:grpSpPr>
        <p:grpSp>
          <p:nvGrpSpPr>
            <p:cNvPr id="138244" name="Group 1028"/>
            <p:cNvGrpSpPr>
              <a:grpSpLocks/>
            </p:cNvGrpSpPr>
            <p:nvPr/>
          </p:nvGrpSpPr>
          <p:grpSpPr bwMode="auto">
            <a:xfrm>
              <a:off x="2112" y="2688"/>
              <a:ext cx="1008" cy="240"/>
              <a:chOff x="2112" y="2496"/>
              <a:chExt cx="1008" cy="240"/>
            </a:xfrm>
          </p:grpSpPr>
          <p:sp>
            <p:nvSpPr>
              <p:cNvPr id="138245" name="Rectangle 1029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46" name="Text Box 1030"/>
              <p:cNvSpPr txBox="1">
                <a:spLocks noChangeArrowheads="1"/>
              </p:cNvSpPr>
              <p:nvPr/>
            </p:nvSpPr>
            <p:spPr bwMode="auto">
              <a:xfrm>
                <a:off x="2218" y="2496"/>
                <a:ext cx="7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statement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38247" name="AutoShape 1031"/>
            <p:cNvCxnSpPr>
              <a:cxnSpLocks noChangeShapeType="1"/>
              <a:stCxn id="138252" idx="2"/>
              <a:endCxn id="138245" idx="0"/>
            </p:cNvCxnSpPr>
            <p:nvPr/>
          </p:nvCxnSpPr>
          <p:spPr bwMode="auto">
            <a:xfrm>
              <a:off x="2616" y="2256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38248" name="Text Box 1032"/>
            <p:cNvSpPr txBox="1">
              <a:spLocks noChangeArrowheads="1"/>
            </p:cNvSpPr>
            <p:nvPr/>
          </p:nvSpPr>
          <p:spPr bwMode="auto">
            <a:xfrm>
              <a:off x="2644" y="2352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  <p:cxnSp>
        <p:nvCxnSpPr>
          <p:cNvPr id="138249" name="AutoShape 1033"/>
          <p:cNvCxnSpPr>
            <a:cxnSpLocks noChangeShapeType="1"/>
            <a:stCxn id="138262" idx="1"/>
            <a:endCxn id="138252" idx="1"/>
          </p:cNvCxnSpPr>
          <p:nvPr/>
        </p:nvCxnSpPr>
        <p:spPr bwMode="auto">
          <a:xfrm rot="10800000">
            <a:off x="3200400" y="3124200"/>
            <a:ext cx="152400" cy="2019300"/>
          </a:xfrm>
          <a:prstGeom prst="bentConnector3">
            <a:avLst>
              <a:gd name="adj1" fmla="val 2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138268" name="Group 1052"/>
          <p:cNvGrpSpPr>
            <a:grpSpLocks/>
          </p:cNvGrpSpPr>
          <p:nvPr/>
        </p:nvGrpSpPr>
        <p:grpSpPr bwMode="auto">
          <a:xfrm>
            <a:off x="3200400" y="2271713"/>
            <a:ext cx="1905000" cy="1309687"/>
            <a:chOff x="2016" y="1431"/>
            <a:chExt cx="1200" cy="825"/>
          </a:xfrm>
        </p:grpSpPr>
        <p:grpSp>
          <p:nvGrpSpPr>
            <p:cNvPr id="138251" name="Group 1035"/>
            <p:cNvGrpSpPr>
              <a:grpSpLocks/>
            </p:cNvGrpSpPr>
            <p:nvPr/>
          </p:nvGrpSpPr>
          <p:grpSpPr bwMode="auto">
            <a:xfrm>
              <a:off x="2016" y="1680"/>
              <a:ext cx="1200" cy="576"/>
              <a:chOff x="2016" y="1584"/>
              <a:chExt cx="1200" cy="576"/>
            </a:xfrm>
          </p:grpSpPr>
          <p:sp>
            <p:nvSpPr>
              <p:cNvPr id="138252" name="AutoShape 1036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3" name="Text Box 1037"/>
              <p:cNvSpPr txBox="1">
                <a:spLocks noChangeArrowheads="1"/>
              </p:cNvSpPr>
              <p:nvPr/>
            </p:nvSpPr>
            <p:spPr bwMode="auto">
              <a:xfrm>
                <a:off x="2226" y="1660"/>
                <a:ext cx="780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condition</a:t>
                </a:r>
              </a:p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evaluated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38254" name="AutoShape 1038"/>
            <p:cNvCxnSpPr>
              <a:cxnSpLocks noChangeShapeType="1"/>
              <a:stCxn id="138260" idx="2"/>
              <a:endCxn id="138252" idx="0"/>
            </p:cNvCxnSpPr>
            <p:nvPr/>
          </p:nvCxnSpPr>
          <p:spPr bwMode="auto">
            <a:xfrm>
              <a:off x="2616" y="1431"/>
              <a:ext cx="0" cy="249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138271" name="Group 1055"/>
          <p:cNvGrpSpPr>
            <a:grpSpLocks/>
          </p:cNvGrpSpPr>
          <p:nvPr/>
        </p:nvGrpSpPr>
        <p:grpSpPr bwMode="auto">
          <a:xfrm>
            <a:off x="4114800" y="3124200"/>
            <a:ext cx="1943100" cy="2895600"/>
            <a:chOff x="2592" y="1968"/>
            <a:chExt cx="1224" cy="1824"/>
          </a:xfrm>
        </p:grpSpPr>
        <p:cxnSp>
          <p:nvCxnSpPr>
            <p:cNvPr id="138256" name="AutoShape 1040"/>
            <p:cNvCxnSpPr>
              <a:cxnSpLocks noChangeShapeType="1"/>
              <a:stCxn id="138252" idx="3"/>
            </p:cNvCxnSpPr>
            <p:nvPr/>
          </p:nvCxnSpPr>
          <p:spPr bwMode="auto">
            <a:xfrm flipH="1">
              <a:off x="2592" y="1968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138257" name="Text Box 1041"/>
            <p:cNvSpPr txBox="1">
              <a:spLocks noChangeArrowheads="1"/>
            </p:cNvSpPr>
            <p:nvPr/>
          </p:nvSpPr>
          <p:spPr bwMode="auto">
            <a:xfrm>
              <a:off x="3372" y="2352"/>
              <a:ext cx="44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chemeClr val="hlink"/>
                  </a:solidFill>
                  <a:latin typeface="Arial" charset="0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</p:grpSp>
      <p:grpSp>
        <p:nvGrpSpPr>
          <p:cNvPr id="138270" name="Group 1054"/>
          <p:cNvGrpSpPr>
            <a:grpSpLocks/>
          </p:cNvGrpSpPr>
          <p:nvPr/>
        </p:nvGrpSpPr>
        <p:grpSpPr bwMode="auto">
          <a:xfrm>
            <a:off x="3352800" y="4648200"/>
            <a:ext cx="1600200" cy="685800"/>
            <a:chOff x="2112" y="2928"/>
            <a:chExt cx="1008" cy="432"/>
          </a:xfrm>
        </p:grpSpPr>
        <p:grpSp>
          <p:nvGrpSpPr>
            <p:cNvPr id="138261" name="Group 1045"/>
            <p:cNvGrpSpPr>
              <a:grpSpLocks/>
            </p:cNvGrpSpPr>
            <p:nvPr/>
          </p:nvGrpSpPr>
          <p:grpSpPr bwMode="auto">
            <a:xfrm>
              <a:off x="2112" y="3120"/>
              <a:ext cx="1008" cy="240"/>
              <a:chOff x="2112" y="2496"/>
              <a:chExt cx="1008" cy="240"/>
            </a:xfrm>
          </p:grpSpPr>
          <p:sp>
            <p:nvSpPr>
              <p:cNvPr id="138262" name="Rectangle 1046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3" name="Text Box 1047"/>
              <p:cNvSpPr txBox="1">
                <a:spLocks noChangeArrowheads="1"/>
              </p:cNvSpPr>
              <p:nvPr/>
            </p:nvSpPr>
            <p:spPr bwMode="auto">
              <a:xfrm>
                <a:off x="2214" y="2496"/>
                <a:ext cx="8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increment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38264" name="AutoShape 1048"/>
            <p:cNvCxnSpPr>
              <a:cxnSpLocks noChangeShapeType="1"/>
              <a:stCxn id="138245" idx="2"/>
              <a:endCxn id="138263" idx="0"/>
            </p:cNvCxnSpPr>
            <p:nvPr/>
          </p:nvCxnSpPr>
          <p:spPr bwMode="auto">
            <a:xfrm>
              <a:off x="2616" y="2928"/>
              <a:ext cx="0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138267" name="Group 1051"/>
          <p:cNvGrpSpPr>
            <a:grpSpLocks/>
          </p:cNvGrpSpPr>
          <p:nvPr/>
        </p:nvGrpSpPr>
        <p:grpSpPr bwMode="auto">
          <a:xfrm>
            <a:off x="3352800" y="1371600"/>
            <a:ext cx="1600200" cy="914400"/>
            <a:chOff x="2112" y="864"/>
            <a:chExt cx="1008" cy="576"/>
          </a:xfrm>
        </p:grpSpPr>
        <p:grpSp>
          <p:nvGrpSpPr>
            <p:cNvPr id="138258" name="Group 1042"/>
            <p:cNvGrpSpPr>
              <a:grpSpLocks/>
            </p:cNvGrpSpPr>
            <p:nvPr/>
          </p:nvGrpSpPr>
          <p:grpSpPr bwMode="auto">
            <a:xfrm>
              <a:off x="2112" y="1200"/>
              <a:ext cx="1008" cy="240"/>
              <a:chOff x="2112" y="2496"/>
              <a:chExt cx="1008" cy="240"/>
            </a:xfrm>
          </p:grpSpPr>
          <p:sp>
            <p:nvSpPr>
              <p:cNvPr id="138259" name="Rectangle 104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0" name="Text Box 1044"/>
              <p:cNvSpPr txBox="1">
                <a:spLocks noChangeArrowheads="1"/>
              </p:cNvSpPr>
              <p:nvPr/>
            </p:nvSpPr>
            <p:spPr bwMode="auto">
              <a:xfrm>
                <a:off x="2142" y="2496"/>
                <a:ext cx="94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800" b="1">
                    <a:solidFill>
                      <a:schemeClr val="bg2"/>
                    </a:solidFill>
                    <a:latin typeface="Arial" charset="0"/>
                  </a:rPr>
                  <a:t>initialization</a:t>
                </a:r>
                <a:endParaRPr lang="en-US" altLang="en-US">
                  <a:latin typeface="Arial" charset="0"/>
                </a:endParaRPr>
              </a:p>
            </p:txBody>
          </p:sp>
        </p:grpSp>
        <p:cxnSp>
          <p:nvCxnSpPr>
            <p:cNvPr id="138266" name="AutoShape 1050"/>
            <p:cNvCxnSpPr>
              <a:cxnSpLocks noChangeShapeType="1"/>
              <a:endCxn id="138260" idx="0"/>
            </p:cNvCxnSpPr>
            <p:nvPr/>
          </p:nvCxnSpPr>
          <p:spPr bwMode="auto">
            <a:xfrm>
              <a:off x="2616" y="864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78681-B0B2-45C8-9BB0-DE0C2F6045B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5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205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/>
              <a:t>Like 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en-US" dirty="0"/>
              <a:t> loop, the condition of 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en-US" dirty="0"/>
              <a:t> statement is tested prior to executing the loop body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Therefore, the body of a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en-US" dirty="0"/>
              <a:t> loop will execute zero or more times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It is well suited for executing a loop a specific number of times that can be determined in advance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Counter2.java</a:t>
            </a:r>
            <a:r>
              <a:rPr lang="en-US" altLang="en-US" dirty="0"/>
              <a:t> (page </a:t>
            </a:r>
            <a:r>
              <a:rPr lang="en-US" altLang="en-US" dirty="0" smtClean="0"/>
              <a:t>150)</a:t>
            </a:r>
            <a:endParaRPr lang="en-US" altLang="en-US" dirty="0"/>
          </a:p>
          <a:p>
            <a:pPr algn="just"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3" action="ppaction://hlinkfile"/>
              </a:rPr>
              <a:t>Multiples.java</a:t>
            </a:r>
            <a:r>
              <a:rPr lang="en-US" altLang="en-US" dirty="0"/>
              <a:t> (page </a:t>
            </a:r>
            <a:r>
              <a:rPr lang="en-US" altLang="en-US" dirty="0" smtClean="0"/>
              <a:t>152)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4" action="ppaction://hlinkfile"/>
              </a:rPr>
              <a:t>Stars.java</a:t>
            </a:r>
            <a:r>
              <a:rPr lang="en-US" altLang="en-US" dirty="0"/>
              <a:t> (page </a:t>
            </a:r>
            <a:r>
              <a:rPr lang="en-US" altLang="en-US" dirty="0" smtClean="0"/>
              <a:t>154)</a:t>
            </a:r>
            <a:endParaRPr lang="en-US" alt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708BD-FA44-4FA7-80E5-0B38E81CE5B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expression in the header of a for loop is optional</a:t>
            </a:r>
          </a:p>
          <a:p>
            <a:pPr lvl="3"/>
            <a:endParaRPr lang="en-US" altLang="en-US"/>
          </a:p>
          <a:p>
            <a:pPr lvl="1"/>
            <a:r>
              <a:rPr lang="en-US" altLang="en-US"/>
              <a:t>If the </a:t>
            </a:r>
            <a:r>
              <a:rPr lang="en-US" altLang="en-US" i="1">
                <a:solidFill>
                  <a:srgbClr val="FFFF99"/>
                </a:solidFill>
                <a:latin typeface="Courier New" pitchFamily="49" charset="0"/>
              </a:rPr>
              <a:t>initialization</a:t>
            </a:r>
            <a:r>
              <a:rPr lang="en-US" altLang="en-US"/>
              <a:t> is left out, no initialization is performed</a:t>
            </a:r>
          </a:p>
          <a:p>
            <a:pPr lvl="1"/>
            <a:r>
              <a:rPr lang="en-US" altLang="en-US"/>
              <a:t>If the </a:t>
            </a:r>
            <a:r>
              <a:rPr lang="en-US" altLang="en-US" i="1">
                <a:solidFill>
                  <a:srgbClr val="FFFF99"/>
                </a:solidFill>
                <a:latin typeface="Courier New" pitchFamily="49" charset="0"/>
              </a:rPr>
              <a:t>condition</a:t>
            </a:r>
            <a:r>
              <a:rPr lang="en-US" altLang="en-US"/>
              <a:t> is left out, it is always considered to be true, and therefore creates an infinite loop</a:t>
            </a:r>
          </a:p>
          <a:p>
            <a:pPr lvl="1"/>
            <a:r>
              <a:rPr lang="en-US" altLang="en-US"/>
              <a:t>If the </a:t>
            </a:r>
            <a:r>
              <a:rPr lang="en-US" altLang="en-US" i="1">
                <a:solidFill>
                  <a:srgbClr val="FFFF99"/>
                </a:solidFill>
                <a:latin typeface="Courier New" pitchFamily="49" charset="0"/>
              </a:rPr>
              <a:t>increment</a:t>
            </a:r>
            <a:r>
              <a:rPr lang="en-US" altLang="en-US"/>
              <a:t> is left out, no increment operation is performed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Both semi-colons are always required in the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en-US"/>
              <a:t> loop header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70EA-6452-4E29-8FB6-05816540092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Iterators and for Loops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variation of the for loop, called the </a:t>
            </a:r>
            <a:r>
              <a:rPr lang="de-DE" i="1" dirty="0"/>
              <a:t>foreach</a:t>
            </a:r>
            <a:r>
              <a:rPr lang="de-DE" dirty="0"/>
              <a:t> loop, allows us to process collections just like iterators, but without the complicated syntax</a:t>
            </a:r>
          </a:p>
          <a:p>
            <a:endParaRPr lang="de-DE" dirty="0"/>
          </a:p>
          <a:p>
            <a:r>
              <a:rPr lang="de-DE" dirty="0"/>
              <a:t>If </a:t>
            </a:r>
            <a:r>
              <a:rPr lang="de-DE" dirty="0">
                <a:latin typeface="Courier New" pitchFamily="49" charset="0"/>
              </a:rPr>
              <a:t>bookList</a:t>
            </a:r>
            <a:r>
              <a:rPr lang="de-DE" dirty="0"/>
              <a:t> is an iterator object that manages </a:t>
            </a:r>
            <a:r>
              <a:rPr lang="de-DE" dirty="0">
                <a:latin typeface="Courier New" pitchFamily="49" charset="0"/>
              </a:rPr>
              <a:t>Book</a:t>
            </a:r>
            <a:r>
              <a:rPr lang="de-DE" dirty="0"/>
              <a:t> objects, we can do the following: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See</a:t>
            </a:r>
            <a:r>
              <a:rPr lang="en-US" altLang="en-US" dirty="0"/>
              <a:t> </a:t>
            </a:r>
            <a:r>
              <a:rPr lang="en-US" altLang="en-US" dirty="0">
                <a:hlinkClick r:id="rId2" action="ppaction://hlinkfile"/>
              </a:rPr>
              <a:t>IceCreamShop.java</a:t>
            </a:r>
            <a:r>
              <a:rPr lang="en-US" altLang="en-US" dirty="0"/>
              <a:t> (page </a:t>
            </a:r>
            <a:r>
              <a:rPr lang="en-US" altLang="en-US" dirty="0" smtClean="0"/>
              <a:t>156)</a:t>
            </a:r>
            <a:endParaRPr lang="de-DE" dirty="0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524000" y="3962400"/>
            <a:ext cx="4908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 b="1">
                <a:latin typeface="Courier New" pitchFamily="49" charset="0"/>
              </a:rPr>
              <a:t>for (Book myBook : bookList)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    System.out.println(myBook);</a:t>
            </a:r>
          </a:p>
          <a:p>
            <a:pPr algn="l"/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E23-8C3F-4EC1-AD8A-6196ADB5274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88250" cy="685800"/>
          </a:xfrm>
        </p:spPr>
        <p:txBody>
          <a:bodyPr/>
          <a:lstStyle/>
          <a:p>
            <a:r>
              <a:rPr lang="en-US" altLang="en-US"/>
              <a:t>Choosing a Loop Structure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When you can’t determine how many times you want to execute the loop body, use a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en-US"/>
              <a:t> statement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endParaRPr lang="en-US" altLang="en-US"/>
          </a:p>
          <a:p>
            <a:pPr>
              <a:spcBef>
                <a:spcPct val="75000"/>
              </a:spcBef>
            </a:pPr>
            <a:r>
              <a:rPr lang="en-US" altLang="en-US"/>
              <a:t>If you can determine how many times you want to execute the loop body, use a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3CF7-7B97-4343-AEBC-2FEB42D10D2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/>
              <a:t>We now have several additional statements and operators at our disposal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Following proper development steps is important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Suppose you were given some initial requirements: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accept a series of test scores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compute the average test score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determine the highest and lowest test scores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display the average, highest, and lowest test scores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3285-5870-4A26-BB8E-D009E7DFDF3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Design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i="1"/>
              <a:t>software design</a:t>
            </a:r>
            <a:r>
              <a:rPr lang="en-US" altLang="en-US"/>
              <a:t> specifies </a:t>
            </a:r>
            <a:r>
              <a:rPr lang="en-US" altLang="en-US" u="sng"/>
              <a:t>how</a:t>
            </a:r>
            <a:r>
              <a:rPr lang="en-US" altLang="en-US" i="1"/>
              <a:t> </a:t>
            </a:r>
            <a:r>
              <a:rPr lang="en-US" altLang="en-US"/>
              <a:t>a program will accomplish its requirements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 design includes one or more </a:t>
            </a:r>
            <a:r>
              <a:rPr lang="en-US" altLang="en-US" i="1"/>
              <a:t>algorithms</a:t>
            </a:r>
            <a:r>
              <a:rPr lang="en-US" altLang="en-US"/>
              <a:t> to accomplish its goal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 </a:t>
            </a:r>
            <a:r>
              <a:rPr lang="en-US" altLang="en-US" i="1"/>
              <a:t>algorithm</a:t>
            </a:r>
            <a:r>
              <a:rPr lang="en-US" altLang="en-US"/>
              <a:t> is a step-by-step process for solving a problem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 algorithm may be expressed in </a:t>
            </a:r>
            <a:r>
              <a:rPr lang="en-US" altLang="en-US" i="1"/>
              <a:t>pseudocode</a:t>
            </a:r>
            <a:r>
              <a:rPr lang="en-US" altLang="en-US"/>
              <a:t>, which is code-like, but does not necessarily follow any specific syntax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In object-oriented development, the design establishes the classes, objects,  methods, and data that are required</a:t>
            </a:r>
          </a:p>
        </p:txBody>
      </p:sp>
    </p:spTree>
  </p:cSld>
  <p:clrMapOvr>
    <a:masterClrMapping/>
  </p:clrMapOvr>
  <p:transition spd="med">
    <p:diamond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9BC9F-BE2B-45F5-9ADB-B5C693E0175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Requirements Analysis – clarify and flesh out specific requirements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How much data will there be?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How should data be accepted?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Is there a specific output format required?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After conferring with the client, we determine: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the program must process an arbitrary number of test scores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the program should accept input interactively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the average should be presented to two decimal places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process of requirements analysis may take a long time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D82E-C7D7-457D-A442-7498C7A5D5B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Design – determine a possible general solution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Input strategy? (Sentinel value?)</a:t>
            </a:r>
          </a:p>
          <a:p>
            <a:pPr lvl="1">
              <a:spcBef>
                <a:spcPct val="75000"/>
              </a:spcBef>
            </a:pPr>
            <a:r>
              <a:rPr lang="en-US" altLang="en-US"/>
              <a:t>Calculations needed?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An initial algorithm might be expressed in pseudocode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Multiple versions of the solution might be needed to refine it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Alternatives to the solution should be carefully considered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F5E91-97C9-4141-AF63-1C8FE5EFA91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/>
              <a:t>Implementation – translate the design into source code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Make sure to follow coding and style guidelines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Implementation should be integrated with compiling and testing your solution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This process mirrors a more complex development model we'll eventually need to develop more complex software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The result is a final implementation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u="sng" dirty="0">
                <a:hlinkClick r:id="rId2" action="ppaction://hlinkfile"/>
              </a:rPr>
              <a:t>ExamGrades.java</a:t>
            </a:r>
            <a:r>
              <a:rPr lang="en-US" altLang="en-US" dirty="0"/>
              <a:t> (page </a:t>
            </a:r>
            <a:r>
              <a:rPr lang="en-US" altLang="en-US" dirty="0" smtClean="0"/>
              <a:t>159)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B2CD-04B6-4901-A1FA-09F805DB91D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Testing – attempt to find errors that may exist in your programmed solution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Compare your code to the design and resolve any discrepancies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Determine test cases that will stress the limits and boundaries of your solution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Carefully retest after finding and fixing an error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24DED-545E-4113-BD4D-CCE9662EB3A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Drawing Techniques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/>
              <a:t>Conditionals and loops can greatly enhance our ability to control graphics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Bullseye.java</a:t>
            </a:r>
            <a:r>
              <a:rPr lang="en-US" altLang="en-US" dirty="0"/>
              <a:t> (page </a:t>
            </a:r>
            <a:r>
              <a:rPr lang="en-US" altLang="en-US" dirty="0" smtClean="0"/>
              <a:t>162)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3" action="ppaction://hlinkfile"/>
              </a:rPr>
              <a:t>Boxes.java</a:t>
            </a:r>
            <a:r>
              <a:rPr lang="en-US" altLang="en-US" dirty="0"/>
              <a:t> (page </a:t>
            </a:r>
            <a:r>
              <a:rPr lang="en-US" altLang="en-US" dirty="0" smtClean="0"/>
              <a:t>164)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hlinkClick r:id="rId4" action="ppaction://hlinkfile"/>
              </a:rPr>
              <a:t>BarHeights.java</a:t>
            </a:r>
            <a:r>
              <a:rPr lang="en-US" altLang="en-US" dirty="0"/>
              <a:t> (page </a:t>
            </a:r>
            <a:r>
              <a:rPr lang="en-US" altLang="en-US" dirty="0" smtClean="0"/>
              <a:t>166) </a:t>
            </a:r>
            <a:endParaRPr lang="en-US" alt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1420B-027E-41E4-A155-9E229171F32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3 has focused on:</a:t>
            </a:r>
          </a:p>
          <a:p>
            <a:pPr lvl="1">
              <a:spcBef>
                <a:spcPct val="60000"/>
              </a:spcBef>
            </a:pPr>
            <a:r>
              <a:rPr lang="en-US" altLang="en-US"/>
              <a:t>program development stages</a:t>
            </a:r>
          </a:p>
          <a:p>
            <a:pPr lvl="1"/>
            <a:r>
              <a:rPr lang="en-US" altLang="en-US"/>
              <a:t>the flow of control through a method</a:t>
            </a:r>
          </a:p>
          <a:p>
            <a:pPr lvl="1"/>
            <a:r>
              <a:rPr lang="en-US" altLang="en-US"/>
              <a:t>decision-making statements</a:t>
            </a:r>
          </a:p>
          <a:p>
            <a:pPr lvl="1"/>
            <a:r>
              <a:rPr lang="en-US" altLang="en-US"/>
              <a:t>expressions for making complex decisions</a:t>
            </a:r>
          </a:p>
          <a:p>
            <a:pPr lvl="1"/>
            <a:r>
              <a:rPr lang="en-US" altLang="en-US"/>
              <a:t>repetition statements</a:t>
            </a:r>
          </a:p>
          <a:p>
            <a:pPr lvl="1"/>
            <a:r>
              <a:rPr lang="en-US" altLang="en-US"/>
              <a:t>drawing with conditionals and loops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D8237-C781-4CD6-A34A-753723AEABB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2994" name="Rectangle 307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Implementation</a:t>
            </a:r>
          </a:p>
        </p:txBody>
      </p:sp>
      <p:sp>
        <p:nvSpPr>
          <p:cNvPr id="212995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i="1"/>
              <a:t>Implementation</a:t>
            </a:r>
            <a:r>
              <a:rPr lang="en-US" altLang="en-US"/>
              <a:t> is the process of translating a design into source code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Most novice programmers think that writing code is the heart of software development, but actually it should be the least creative step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Almost all important decisions are made during requirements and design stages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Implementation should focus on coding details, including style guidelines and documentation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med">
    <p:diamond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EE873-78A0-4E6C-A3F1-DEACAAABAD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4018" name="Rectangle 307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Testing</a:t>
            </a:r>
          </a:p>
        </p:txBody>
      </p:sp>
      <p:sp>
        <p:nvSpPr>
          <p:cNvPr id="214019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A program should be executed multiple times with various input in an attempt to find errors</a:t>
            </a:r>
          </a:p>
          <a:p>
            <a:pPr>
              <a:spcBef>
                <a:spcPct val="75000"/>
              </a:spcBef>
            </a:pPr>
            <a:r>
              <a:rPr lang="en-US" altLang="en-US" i="1"/>
              <a:t>Debugging</a:t>
            </a:r>
            <a:r>
              <a:rPr lang="en-US" altLang="en-US"/>
              <a:t> is the process of discovering the causes of  problems and fixing them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Programmers often think erroneously that there is "only one more bug" to fix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Tests should consider design details as well as overall requirements</a:t>
            </a:r>
          </a:p>
        </p:txBody>
      </p:sp>
    </p:spTree>
  </p:cSld>
  <p:clrMapOvr>
    <a:masterClrMapping/>
  </p:clrMapOvr>
  <p:transition spd="med">
    <p:diamond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787C-ECC6-4E11-987C-56203F4D22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Unless specified otherwise, the order of statement execution through a method is linear: one statement after the other in sequence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Some programming statements modify that order, allowing us to: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decide whether or not to execute a particular statement, or</a:t>
            </a:r>
          </a:p>
          <a:p>
            <a:pPr lvl="1"/>
            <a:r>
              <a:rPr lang="en-US" altLang="en-US"/>
              <a:t>perform a statement over and over, repetitively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These decisions are based on a </a:t>
            </a:r>
            <a:r>
              <a:rPr lang="en-US" altLang="en-US" i="1"/>
              <a:t>boolean expression</a:t>
            </a:r>
            <a:r>
              <a:rPr lang="en-US" altLang="en-US"/>
              <a:t> (also called a </a:t>
            </a:r>
            <a:r>
              <a:rPr lang="en-US" altLang="en-US" i="1"/>
              <a:t>condition</a:t>
            </a:r>
            <a:r>
              <a:rPr lang="en-US" altLang="en-US"/>
              <a:t>) that evaluates to true or false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order of statement execution is called the </a:t>
            </a:r>
            <a:r>
              <a:rPr lang="en-US" altLang="en-US" i="1"/>
              <a:t>flow of control</a:t>
            </a:r>
          </a:p>
        </p:txBody>
      </p:sp>
    </p:spTree>
  </p:cSld>
  <p:clrMapOvr>
    <a:masterClrMapping/>
  </p:clrMapOvr>
  <p:transition spd="med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600C-3589-4B9F-8989-B6239CBA7CC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Statements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905375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A </a:t>
            </a:r>
            <a:r>
              <a:rPr lang="en-US" altLang="en-US" i="1"/>
              <a:t>conditional statement</a:t>
            </a:r>
            <a:r>
              <a:rPr lang="en-US" altLang="en-US"/>
              <a:t> lets us choose which statement will be executed next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Therefore they are sometimes called </a:t>
            </a:r>
            <a:r>
              <a:rPr lang="en-US" altLang="en-US" i="1"/>
              <a:t>selection statements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Conditional statements give us the power to make basic decisions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Some conditional statements in Java are </a:t>
            </a:r>
          </a:p>
          <a:p>
            <a:pPr lvl="1"/>
            <a:r>
              <a:rPr lang="en-US" altLang="en-US"/>
              <a:t>the </a:t>
            </a:r>
            <a:r>
              <a:rPr lang="en-US" altLang="en-US" i="1"/>
              <a:t>if statement</a:t>
            </a:r>
            <a:endParaRPr lang="en-US" altLang="en-US"/>
          </a:p>
          <a:p>
            <a:pPr lvl="1"/>
            <a:r>
              <a:rPr lang="en-US" altLang="en-US"/>
              <a:t>the </a:t>
            </a:r>
            <a:r>
              <a:rPr lang="en-US" altLang="en-US" i="1"/>
              <a:t>if-else statement</a:t>
            </a:r>
            <a:endParaRPr lang="en-US" altLang="en-US"/>
          </a:p>
        </p:txBody>
      </p:sp>
    </p:spTree>
  </p:cSld>
  <p:clrMapOvr>
    <a:masterClrMapping/>
  </p:clrMapOvr>
  <p:transition spd="med">
    <p:diamond/>
  </p:transition>
</p:sld>
</file>

<file path=ppt/theme/theme1.xml><?xml version="1.0" encoding="utf-8"?>
<a:theme xmlns:a="http://schemas.openxmlformats.org/drawingml/2006/main" name="3_CS1">
  <a:themeElements>
    <a:clrScheme name="3_CS1 9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CC00"/>
      </a:hlink>
      <a:folHlink>
        <a:srgbClr val="1C6D9A"/>
      </a:folHlink>
    </a:clrScheme>
    <a:fontScheme name="3_CS1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S1 9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C00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2952</Words>
  <Application>Microsoft Office PowerPoint</Application>
  <PresentationFormat>On-screen Show (4:3)</PresentationFormat>
  <Paragraphs>520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3_CS1</vt:lpstr>
      <vt:lpstr>Chapter 3:  Program Statements </vt:lpstr>
      <vt:lpstr>Program Statements</vt:lpstr>
      <vt:lpstr>Program Development</vt:lpstr>
      <vt:lpstr>Requirements</vt:lpstr>
      <vt:lpstr>Design</vt:lpstr>
      <vt:lpstr>Implementation</vt:lpstr>
      <vt:lpstr>Testing</vt:lpstr>
      <vt:lpstr>Flow of Control</vt:lpstr>
      <vt:lpstr>Conditional Statements</vt:lpstr>
      <vt:lpstr>The if Statement</vt:lpstr>
      <vt:lpstr>The if Statement</vt:lpstr>
      <vt:lpstr>Logic of an if statement</vt:lpstr>
      <vt:lpstr>Boolean Expressions</vt:lpstr>
      <vt:lpstr>The if-else Statement</vt:lpstr>
      <vt:lpstr>Logic of an if-else statement</vt:lpstr>
      <vt:lpstr>Block Statements</vt:lpstr>
      <vt:lpstr>Nested if Statements</vt:lpstr>
      <vt:lpstr>Logical Operators</vt:lpstr>
      <vt:lpstr>Logical NOT</vt:lpstr>
      <vt:lpstr>Logical AND and Logical OR</vt:lpstr>
      <vt:lpstr>Truth Tables</vt:lpstr>
      <vt:lpstr>Logical Operators</vt:lpstr>
      <vt:lpstr>Short Circuited Operators</vt:lpstr>
      <vt:lpstr>Truth Tables</vt:lpstr>
      <vt:lpstr>Comparing Characters</vt:lpstr>
      <vt:lpstr>Comparing Strings</vt:lpstr>
      <vt:lpstr>Lexicographic Ordering</vt:lpstr>
      <vt:lpstr>Comparing Float Values</vt:lpstr>
      <vt:lpstr>More Operators</vt:lpstr>
      <vt:lpstr>Increment and Decrement</vt:lpstr>
      <vt:lpstr>Assignment Operators</vt:lpstr>
      <vt:lpstr>Assignment Operators</vt:lpstr>
      <vt:lpstr>Assignment Operators</vt:lpstr>
      <vt:lpstr>Assignment Operators</vt:lpstr>
      <vt:lpstr>Repetition Statements</vt:lpstr>
      <vt:lpstr>The while Statement</vt:lpstr>
      <vt:lpstr>Logic of a while Loop</vt:lpstr>
      <vt:lpstr>The while Statement</vt:lpstr>
      <vt:lpstr>Infinite Loops</vt:lpstr>
      <vt:lpstr>Nested Loops</vt:lpstr>
      <vt:lpstr>Iterators</vt:lpstr>
      <vt:lpstr>The for Statement</vt:lpstr>
      <vt:lpstr>The for Statement</vt:lpstr>
      <vt:lpstr>Logic of a for loop</vt:lpstr>
      <vt:lpstr>The for Statement</vt:lpstr>
      <vt:lpstr>The for Statement</vt:lpstr>
      <vt:lpstr>Iterators and for Loops</vt:lpstr>
      <vt:lpstr>Choosing a Loop Structure</vt:lpstr>
      <vt:lpstr>Program Development</vt:lpstr>
      <vt:lpstr>Program Development</vt:lpstr>
      <vt:lpstr>Program Development</vt:lpstr>
      <vt:lpstr>Program Development</vt:lpstr>
      <vt:lpstr>Program Development</vt:lpstr>
      <vt:lpstr>More Drawing Techniques</vt:lpstr>
      <vt:lpstr>Summary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Program Statements</dc:title>
  <dc:creator>John Lewis</dc:creator>
  <cp:lastModifiedBy>Houseman, Gloria</cp:lastModifiedBy>
  <cp:revision>80</cp:revision>
  <cp:lastPrinted>2000-01-21T17:44:28Z</cp:lastPrinted>
  <dcterms:created xsi:type="dcterms:W3CDTF">1999-08-23T17:38:43Z</dcterms:created>
  <dcterms:modified xsi:type="dcterms:W3CDTF">2014-10-16T15:19:49Z</dcterms:modified>
</cp:coreProperties>
</file>