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257" r:id="rId4"/>
    <p:sldId id="304" r:id="rId5"/>
    <p:sldId id="259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0" r:id="rId16"/>
    <p:sldId id="268" r:id="rId17"/>
    <p:sldId id="269" r:id="rId18"/>
    <p:sldId id="270" r:id="rId19"/>
    <p:sldId id="271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3" r:id="rId50"/>
    <p:sldId id="312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2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24E38-5EBA-4B86-8B0F-EE3F5AAD34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A380B3D-DDE4-46B0-BFD6-F44DCB87D370}">
      <dgm:prSet phldrT="[Text]"/>
      <dgm:spPr/>
      <dgm:t>
        <a:bodyPr/>
        <a:lstStyle/>
        <a:p>
          <a:r>
            <a:rPr lang="en-AU" dirty="0" smtClean="0"/>
            <a:t>Does </a:t>
          </a:r>
          <a:r>
            <a:rPr lang="en-US" dirty="0" smtClean="0"/>
            <a:t>the model meet the business goals</a:t>
          </a:r>
          <a:endParaRPr lang="en-AU" dirty="0"/>
        </a:p>
      </dgm:t>
    </dgm:pt>
    <dgm:pt modelId="{86E372D2-63B6-4BD6-A5C8-056AAEA3AFA9}" type="parTrans" cxnId="{C5002646-612C-4FE8-A45D-97D625AFE813}">
      <dgm:prSet/>
      <dgm:spPr/>
      <dgm:t>
        <a:bodyPr/>
        <a:lstStyle/>
        <a:p>
          <a:endParaRPr lang="en-AU"/>
        </a:p>
      </dgm:t>
    </dgm:pt>
    <dgm:pt modelId="{D290002B-BF6B-47FF-9052-F29F173DEC1A}" type="sibTrans" cxnId="{C5002646-612C-4FE8-A45D-97D625AFE813}">
      <dgm:prSet/>
      <dgm:spPr/>
      <dgm:t>
        <a:bodyPr/>
        <a:lstStyle/>
        <a:p>
          <a:endParaRPr lang="en-AU"/>
        </a:p>
      </dgm:t>
    </dgm:pt>
    <dgm:pt modelId="{F3C87E4B-E98E-46C5-B39B-E88C1F33A977}">
      <dgm:prSet phldrT="[Text]"/>
      <dgm:spPr/>
      <dgm:t>
        <a:bodyPr/>
        <a:lstStyle/>
        <a:p>
          <a:r>
            <a:rPr lang="en-AU" dirty="0" smtClean="0"/>
            <a:t>How explainable is the model</a:t>
          </a:r>
          <a:endParaRPr lang="en-AU" dirty="0"/>
        </a:p>
      </dgm:t>
    </dgm:pt>
    <dgm:pt modelId="{40682A06-9780-47D3-8921-4996EB0B3AB6}" type="parTrans" cxnId="{972C37E3-EC95-49A0-8164-DDA08B437CF6}">
      <dgm:prSet/>
      <dgm:spPr/>
      <dgm:t>
        <a:bodyPr/>
        <a:lstStyle/>
        <a:p>
          <a:endParaRPr lang="en-AU"/>
        </a:p>
      </dgm:t>
    </dgm:pt>
    <dgm:pt modelId="{8C2A7B0F-32BC-46D9-BB3A-B78792C321F9}" type="sibTrans" cxnId="{972C37E3-EC95-49A0-8164-DDA08B437CF6}">
      <dgm:prSet/>
      <dgm:spPr/>
      <dgm:t>
        <a:bodyPr/>
        <a:lstStyle/>
        <a:p>
          <a:endParaRPr lang="en-AU"/>
        </a:p>
      </dgm:t>
    </dgm:pt>
    <dgm:pt modelId="{925AC0B1-7B86-4DA0-A215-5430B95BB904}">
      <dgm:prSet phldrT="[Text]"/>
      <dgm:spPr/>
      <dgm:t>
        <a:bodyPr/>
        <a:lstStyle/>
        <a:p>
          <a:r>
            <a:rPr lang="en-AU" dirty="0" smtClean="0"/>
            <a:t>Accuracy of the model</a:t>
          </a:r>
          <a:endParaRPr lang="en-AU" dirty="0"/>
        </a:p>
      </dgm:t>
    </dgm:pt>
    <dgm:pt modelId="{F7C1A8CB-83DD-4DFC-9D3B-9F433FBD75CD}" type="parTrans" cxnId="{04178ED9-4016-4F52-8F8D-C7B18FBDE718}">
      <dgm:prSet/>
      <dgm:spPr/>
      <dgm:t>
        <a:bodyPr/>
        <a:lstStyle/>
        <a:p>
          <a:endParaRPr lang="en-AU"/>
        </a:p>
      </dgm:t>
    </dgm:pt>
    <dgm:pt modelId="{95F72FCC-4E51-4FB4-97D8-00ED16412312}" type="sibTrans" cxnId="{04178ED9-4016-4F52-8F8D-C7B18FBDE718}">
      <dgm:prSet/>
      <dgm:spPr/>
      <dgm:t>
        <a:bodyPr/>
        <a:lstStyle/>
        <a:p>
          <a:endParaRPr lang="en-AU"/>
        </a:p>
      </dgm:t>
    </dgm:pt>
    <dgm:pt modelId="{EB1BFDB6-A6F1-49B7-82D3-7AAA07A24C27}">
      <dgm:prSet/>
      <dgm:spPr/>
      <dgm:t>
        <a:bodyPr/>
        <a:lstStyle/>
        <a:p>
          <a:r>
            <a:rPr lang="en-AU" dirty="0" smtClean="0"/>
            <a:t>How fast is it to build and make predictions with the model</a:t>
          </a:r>
          <a:endParaRPr lang="en-AU" dirty="0"/>
        </a:p>
      </dgm:t>
    </dgm:pt>
    <dgm:pt modelId="{9CE18A29-6288-41DC-B3FE-8931C7230998}" type="parTrans" cxnId="{4EE1BF40-46ED-4987-BDD2-5963823F4EC6}">
      <dgm:prSet/>
      <dgm:spPr/>
      <dgm:t>
        <a:bodyPr/>
        <a:lstStyle/>
        <a:p>
          <a:endParaRPr lang="en-AU"/>
        </a:p>
      </dgm:t>
    </dgm:pt>
    <dgm:pt modelId="{38C2BC15-6F02-4191-BFF1-0ECB2401AE7B}" type="sibTrans" cxnId="{4EE1BF40-46ED-4987-BDD2-5963823F4EC6}">
      <dgm:prSet/>
      <dgm:spPr/>
      <dgm:t>
        <a:bodyPr/>
        <a:lstStyle/>
        <a:p>
          <a:endParaRPr lang="en-AU"/>
        </a:p>
      </dgm:t>
    </dgm:pt>
    <dgm:pt modelId="{1AA1F52F-24AA-4AF4-8B41-E16E325DCBB1}">
      <dgm:prSet/>
      <dgm:spPr/>
      <dgm:t>
        <a:bodyPr/>
        <a:lstStyle/>
        <a:p>
          <a:r>
            <a:rPr lang="en-AU" dirty="0" smtClean="0"/>
            <a:t>Scalability of the model  </a:t>
          </a:r>
          <a:endParaRPr lang="en-AU" dirty="0"/>
        </a:p>
      </dgm:t>
    </dgm:pt>
    <dgm:pt modelId="{68F39E3F-DD69-467C-B6A2-04B011298C4E}" type="parTrans" cxnId="{27C271FC-F8B2-49E5-B3AE-9B92975A4A7C}">
      <dgm:prSet/>
      <dgm:spPr/>
      <dgm:t>
        <a:bodyPr/>
        <a:lstStyle/>
        <a:p>
          <a:endParaRPr lang="en-AU"/>
        </a:p>
      </dgm:t>
    </dgm:pt>
    <dgm:pt modelId="{DD0E094F-7573-4E0E-A25C-661AD21FF64B}" type="sibTrans" cxnId="{27C271FC-F8B2-49E5-B3AE-9B92975A4A7C}">
      <dgm:prSet/>
      <dgm:spPr/>
      <dgm:t>
        <a:bodyPr/>
        <a:lstStyle/>
        <a:p>
          <a:endParaRPr lang="en-AU"/>
        </a:p>
      </dgm:t>
    </dgm:pt>
    <dgm:pt modelId="{B6CF39A9-DFB3-4B50-BD3D-05A023364284}" type="pres">
      <dgm:prSet presAssocID="{00824E38-5EBA-4B86-8B0F-EE3F5AAD3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A73124F3-8AF8-4EB6-BBE7-930C13BC5482}" type="pres">
      <dgm:prSet presAssocID="{00824E38-5EBA-4B86-8B0F-EE3F5AAD347D}" presName="Name1" presStyleCnt="0"/>
      <dgm:spPr/>
    </dgm:pt>
    <dgm:pt modelId="{6F89DDAD-7A6C-4F4F-8CBA-296AE4F687EC}" type="pres">
      <dgm:prSet presAssocID="{00824E38-5EBA-4B86-8B0F-EE3F5AAD347D}" presName="cycle" presStyleCnt="0"/>
      <dgm:spPr/>
    </dgm:pt>
    <dgm:pt modelId="{BDB2639E-600E-4016-BBEE-FA32B4BBE4F8}" type="pres">
      <dgm:prSet presAssocID="{00824E38-5EBA-4B86-8B0F-EE3F5AAD347D}" presName="srcNode" presStyleLbl="node1" presStyleIdx="0" presStyleCnt="5"/>
      <dgm:spPr/>
    </dgm:pt>
    <dgm:pt modelId="{77412B9A-0637-4652-928C-637C89D33D2B}" type="pres">
      <dgm:prSet presAssocID="{00824E38-5EBA-4B86-8B0F-EE3F5AAD347D}" presName="conn" presStyleLbl="parChTrans1D2" presStyleIdx="0" presStyleCnt="1"/>
      <dgm:spPr/>
      <dgm:t>
        <a:bodyPr/>
        <a:lstStyle/>
        <a:p>
          <a:endParaRPr lang="en-AU"/>
        </a:p>
      </dgm:t>
    </dgm:pt>
    <dgm:pt modelId="{8681ACC0-5052-4648-B483-A3E4AC4C783A}" type="pres">
      <dgm:prSet presAssocID="{00824E38-5EBA-4B86-8B0F-EE3F5AAD347D}" presName="extraNode" presStyleLbl="node1" presStyleIdx="0" presStyleCnt="5"/>
      <dgm:spPr/>
    </dgm:pt>
    <dgm:pt modelId="{514BD14B-83D2-4978-A4F0-E1F47FF2857D}" type="pres">
      <dgm:prSet presAssocID="{00824E38-5EBA-4B86-8B0F-EE3F5AAD347D}" presName="dstNode" presStyleLbl="node1" presStyleIdx="0" presStyleCnt="5"/>
      <dgm:spPr/>
    </dgm:pt>
    <dgm:pt modelId="{86D03F37-C49A-4260-A640-C57777B6DFC8}" type="pres">
      <dgm:prSet presAssocID="{EA380B3D-DDE4-46B0-BFD6-F44DCB87D37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D4ED7B7-C258-4F1F-ACF5-C580E81B4CE3}" type="pres">
      <dgm:prSet presAssocID="{EA380B3D-DDE4-46B0-BFD6-F44DCB87D370}" presName="accent_1" presStyleCnt="0"/>
      <dgm:spPr/>
    </dgm:pt>
    <dgm:pt modelId="{9F77C087-8FCC-40EC-9595-F469BED42E38}" type="pres">
      <dgm:prSet presAssocID="{EA380B3D-DDE4-46B0-BFD6-F44DCB87D370}" presName="accentRepeatNode" presStyleLbl="solidFgAcc1" presStyleIdx="0" presStyleCnt="5"/>
      <dgm:spPr/>
    </dgm:pt>
    <dgm:pt modelId="{A9BE9D0F-EF93-4A29-8445-F6F2931B655C}" type="pres">
      <dgm:prSet presAssocID="{F3C87E4B-E98E-46C5-B39B-E88C1F33A97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2DDFFB-B109-48DB-AC85-C46A200F8BE5}" type="pres">
      <dgm:prSet presAssocID="{F3C87E4B-E98E-46C5-B39B-E88C1F33A977}" presName="accent_2" presStyleCnt="0"/>
      <dgm:spPr/>
    </dgm:pt>
    <dgm:pt modelId="{0C64196A-5E45-4FC6-B78F-2EAD5B9B050D}" type="pres">
      <dgm:prSet presAssocID="{F3C87E4B-E98E-46C5-B39B-E88C1F33A977}" presName="accentRepeatNode" presStyleLbl="solidFgAcc1" presStyleIdx="1" presStyleCnt="5"/>
      <dgm:spPr/>
    </dgm:pt>
    <dgm:pt modelId="{B3C6D68C-2081-42D2-9856-283EE10EB1D8}" type="pres">
      <dgm:prSet presAssocID="{925AC0B1-7B86-4DA0-A215-5430B95BB90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F0DD65-D403-4F78-B3C4-373B032FCAAF}" type="pres">
      <dgm:prSet presAssocID="{925AC0B1-7B86-4DA0-A215-5430B95BB904}" presName="accent_3" presStyleCnt="0"/>
      <dgm:spPr/>
    </dgm:pt>
    <dgm:pt modelId="{1FD0331B-4606-45F6-925D-B561ABCB2858}" type="pres">
      <dgm:prSet presAssocID="{925AC0B1-7B86-4DA0-A215-5430B95BB904}" presName="accentRepeatNode" presStyleLbl="solidFgAcc1" presStyleIdx="2" presStyleCnt="5"/>
      <dgm:spPr/>
    </dgm:pt>
    <dgm:pt modelId="{8BD81634-E84E-4CE9-8B4F-E5AB07A5A9D4}" type="pres">
      <dgm:prSet presAssocID="{EB1BFDB6-A6F1-49B7-82D3-7AAA07A24C2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8D147D-F15A-4B71-9F55-71FFC30114D4}" type="pres">
      <dgm:prSet presAssocID="{EB1BFDB6-A6F1-49B7-82D3-7AAA07A24C27}" presName="accent_4" presStyleCnt="0"/>
      <dgm:spPr/>
    </dgm:pt>
    <dgm:pt modelId="{8805E82B-69B8-4FDB-B8F7-59EF5BF0A1F7}" type="pres">
      <dgm:prSet presAssocID="{EB1BFDB6-A6F1-49B7-82D3-7AAA07A24C27}" presName="accentRepeatNode" presStyleLbl="solidFgAcc1" presStyleIdx="3" presStyleCnt="5"/>
      <dgm:spPr/>
    </dgm:pt>
    <dgm:pt modelId="{33274343-3EA5-4965-A7BB-50254778EF68}" type="pres">
      <dgm:prSet presAssocID="{1AA1F52F-24AA-4AF4-8B41-E16E325DCBB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919961-D440-42ED-98D0-8CE605165A38}" type="pres">
      <dgm:prSet presAssocID="{1AA1F52F-24AA-4AF4-8B41-E16E325DCBB1}" presName="accent_5" presStyleCnt="0"/>
      <dgm:spPr/>
    </dgm:pt>
    <dgm:pt modelId="{6F6D41AF-3A77-41F4-B01C-4A84A42B42AB}" type="pres">
      <dgm:prSet presAssocID="{1AA1F52F-24AA-4AF4-8B41-E16E325DCBB1}" presName="accentRepeatNode" presStyleLbl="solidFgAcc1" presStyleIdx="4" presStyleCnt="5"/>
      <dgm:spPr/>
    </dgm:pt>
  </dgm:ptLst>
  <dgm:cxnLst>
    <dgm:cxn modelId="{4EE1BF40-46ED-4987-BDD2-5963823F4EC6}" srcId="{00824E38-5EBA-4B86-8B0F-EE3F5AAD347D}" destId="{EB1BFDB6-A6F1-49B7-82D3-7AAA07A24C27}" srcOrd="3" destOrd="0" parTransId="{9CE18A29-6288-41DC-B3FE-8931C7230998}" sibTransId="{38C2BC15-6F02-4191-BFF1-0ECB2401AE7B}"/>
    <dgm:cxn modelId="{1890FDD3-FBDD-9D4C-8363-599A75C10404}" type="presOf" srcId="{00824E38-5EBA-4B86-8B0F-EE3F5AAD347D}" destId="{B6CF39A9-DFB3-4B50-BD3D-05A023364284}" srcOrd="0" destOrd="0" presId="urn:microsoft.com/office/officeart/2008/layout/VerticalCurvedList"/>
    <dgm:cxn modelId="{C5002646-612C-4FE8-A45D-97D625AFE813}" srcId="{00824E38-5EBA-4B86-8B0F-EE3F5AAD347D}" destId="{EA380B3D-DDE4-46B0-BFD6-F44DCB87D370}" srcOrd="0" destOrd="0" parTransId="{86E372D2-63B6-4BD6-A5C8-056AAEA3AFA9}" sibTransId="{D290002B-BF6B-47FF-9052-F29F173DEC1A}"/>
    <dgm:cxn modelId="{F9594F83-715F-1A43-BEEA-997A74ADA650}" type="presOf" srcId="{D290002B-BF6B-47FF-9052-F29F173DEC1A}" destId="{77412B9A-0637-4652-928C-637C89D33D2B}" srcOrd="0" destOrd="0" presId="urn:microsoft.com/office/officeart/2008/layout/VerticalCurvedList"/>
    <dgm:cxn modelId="{27C271FC-F8B2-49E5-B3AE-9B92975A4A7C}" srcId="{00824E38-5EBA-4B86-8B0F-EE3F5AAD347D}" destId="{1AA1F52F-24AA-4AF4-8B41-E16E325DCBB1}" srcOrd="4" destOrd="0" parTransId="{68F39E3F-DD69-467C-B6A2-04B011298C4E}" sibTransId="{DD0E094F-7573-4E0E-A25C-661AD21FF64B}"/>
    <dgm:cxn modelId="{645C0040-E0FA-BE4A-B6BC-A7C43287E6C3}" type="presOf" srcId="{925AC0B1-7B86-4DA0-A215-5430B95BB904}" destId="{B3C6D68C-2081-42D2-9856-283EE10EB1D8}" srcOrd="0" destOrd="0" presId="urn:microsoft.com/office/officeart/2008/layout/VerticalCurvedList"/>
    <dgm:cxn modelId="{AECA5C66-A278-5647-90E2-E96D597D0183}" type="presOf" srcId="{F3C87E4B-E98E-46C5-B39B-E88C1F33A977}" destId="{A9BE9D0F-EF93-4A29-8445-F6F2931B655C}" srcOrd="0" destOrd="0" presId="urn:microsoft.com/office/officeart/2008/layout/VerticalCurvedList"/>
    <dgm:cxn modelId="{972C37E3-EC95-49A0-8164-DDA08B437CF6}" srcId="{00824E38-5EBA-4B86-8B0F-EE3F5AAD347D}" destId="{F3C87E4B-E98E-46C5-B39B-E88C1F33A977}" srcOrd="1" destOrd="0" parTransId="{40682A06-9780-47D3-8921-4996EB0B3AB6}" sibTransId="{8C2A7B0F-32BC-46D9-BB3A-B78792C321F9}"/>
    <dgm:cxn modelId="{CA021FC6-9724-F14D-A93A-2C72A85C14AE}" type="presOf" srcId="{1AA1F52F-24AA-4AF4-8B41-E16E325DCBB1}" destId="{33274343-3EA5-4965-A7BB-50254778EF68}" srcOrd="0" destOrd="0" presId="urn:microsoft.com/office/officeart/2008/layout/VerticalCurvedList"/>
    <dgm:cxn modelId="{42BBEC9E-2F66-644E-9B4E-F30E4AD31F44}" type="presOf" srcId="{EB1BFDB6-A6F1-49B7-82D3-7AAA07A24C27}" destId="{8BD81634-E84E-4CE9-8B4F-E5AB07A5A9D4}" srcOrd="0" destOrd="0" presId="urn:microsoft.com/office/officeart/2008/layout/VerticalCurvedList"/>
    <dgm:cxn modelId="{04178ED9-4016-4F52-8F8D-C7B18FBDE718}" srcId="{00824E38-5EBA-4B86-8B0F-EE3F5AAD347D}" destId="{925AC0B1-7B86-4DA0-A215-5430B95BB904}" srcOrd="2" destOrd="0" parTransId="{F7C1A8CB-83DD-4DFC-9D3B-9F433FBD75CD}" sibTransId="{95F72FCC-4E51-4FB4-97D8-00ED16412312}"/>
    <dgm:cxn modelId="{2F19A502-31B3-4445-8435-566960EE4340}" type="presOf" srcId="{EA380B3D-DDE4-46B0-BFD6-F44DCB87D370}" destId="{86D03F37-C49A-4260-A640-C57777B6DFC8}" srcOrd="0" destOrd="0" presId="urn:microsoft.com/office/officeart/2008/layout/VerticalCurvedList"/>
    <dgm:cxn modelId="{1136D8AA-11D6-BC4B-9ED9-531F3E35589C}" type="presParOf" srcId="{B6CF39A9-DFB3-4B50-BD3D-05A023364284}" destId="{A73124F3-8AF8-4EB6-BBE7-930C13BC5482}" srcOrd="0" destOrd="0" presId="urn:microsoft.com/office/officeart/2008/layout/VerticalCurvedList"/>
    <dgm:cxn modelId="{F3AA9E57-AD66-A64F-A813-55B1D75D99AE}" type="presParOf" srcId="{A73124F3-8AF8-4EB6-BBE7-930C13BC5482}" destId="{6F89DDAD-7A6C-4F4F-8CBA-296AE4F687EC}" srcOrd="0" destOrd="0" presId="urn:microsoft.com/office/officeart/2008/layout/VerticalCurvedList"/>
    <dgm:cxn modelId="{9FC347E7-E4CB-F842-A1BE-E0528CEA342E}" type="presParOf" srcId="{6F89DDAD-7A6C-4F4F-8CBA-296AE4F687EC}" destId="{BDB2639E-600E-4016-BBEE-FA32B4BBE4F8}" srcOrd="0" destOrd="0" presId="urn:microsoft.com/office/officeart/2008/layout/VerticalCurvedList"/>
    <dgm:cxn modelId="{E9E9002A-3ADD-D646-A49A-F1216FD21582}" type="presParOf" srcId="{6F89DDAD-7A6C-4F4F-8CBA-296AE4F687EC}" destId="{77412B9A-0637-4652-928C-637C89D33D2B}" srcOrd="1" destOrd="0" presId="urn:microsoft.com/office/officeart/2008/layout/VerticalCurvedList"/>
    <dgm:cxn modelId="{5D81E85F-B737-FA43-8F18-A2128086E883}" type="presParOf" srcId="{6F89DDAD-7A6C-4F4F-8CBA-296AE4F687EC}" destId="{8681ACC0-5052-4648-B483-A3E4AC4C783A}" srcOrd="2" destOrd="0" presId="urn:microsoft.com/office/officeart/2008/layout/VerticalCurvedList"/>
    <dgm:cxn modelId="{81F56257-4F9F-0D42-A149-B89A70F1B616}" type="presParOf" srcId="{6F89DDAD-7A6C-4F4F-8CBA-296AE4F687EC}" destId="{514BD14B-83D2-4978-A4F0-E1F47FF2857D}" srcOrd="3" destOrd="0" presId="urn:microsoft.com/office/officeart/2008/layout/VerticalCurvedList"/>
    <dgm:cxn modelId="{8AF1FEAF-89A8-FC4B-A6B5-5814589C51DA}" type="presParOf" srcId="{A73124F3-8AF8-4EB6-BBE7-930C13BC5482}" destId="{86D03F37-C49A-4260-A640-C57777B6DFC8}" srcOrd="1" destOrd="0" presId="urn:microsoft.com/office/officeart/2008/layout/VerticalCurvedList"/>
    <dgm:cxn modelId="{70492D61-37F5-E640-A786-D9C54B71711F}" type="presParOf" srcId="{A73124F3-8AF8-4EB6-BBE7-930C13BC5482}" destId="{1D4ED7B7-C258-4F1F-ACF5-C580E81B4CE3}" srcOrd="2" destOrd="0" presId="urn:microsoft.com/office/officeart/2008/layout/VerticalCurvedList"/>
    <dgm:cxn modelId="{2717F370-AAE6-8842-BD5D-A80C4A56A7C3}" type="presParOf" srcId="{1D4ED7B7-C258-4F1F-ACF5-C580E81B4CE3}" destId="{9F77C087-8FCC-40EC-9595-F469BED42E38}" srcOrd="0" destOrd="0" presId="urn:microsoft.com/office/officeart/2008/layout/VerticalCurvedList"/>
    <dgm:cxn modelId="{977980D9-45CE-4F49-B110-D8A19554B461}" type="presParOf" srcId="{A73124F3-8AF8-4EB6-BBE7-930C13BC5482}" destId="{A9BE9D0F-EF93-4A29-8445-F6F2931B655C}" srcOrd="3" destOrd="0" presId="urn:microsoft.com/office/officeart/2008/layout/VerticalCurvedList"/>
    <dgm:cxn modelId="{4BCD1C6C-9739-6646-83B0-E0B05604F001}" type="presParOf" srcId="{A73124F3-8AF8-4EB6-BBE7-930C13BC5482}" destId="{082DDFFB-B109-48DB-AC85-C46A200F8BE5}" srcOrd="4" destOrd="0" presId="urn:microsoft.com/office/officeart/2008/layout/VerticalCurvedList"/>
    <dgm:cxn modelId="{E7C33DDB-6E60-634F-848D-FE545087E6AB}" type="presParOf" srcId="{082DDFFB-B109-48DB-AC85-C46A200F8BE5}" destId="{0C64196A-5E45-4FC6-B78F-2EAD5B9B050D}" srcOrd="0" destOrd="0" presId="urn:microsoft.com/office/officeart/2008/layout/VerticalCurvedList"/>
    <dgm:cxn modelId="{2BCFBAA8-37AC-A94E-B47C-75F0BDCB947F}" type="presParOf" srcId="{A73124F3-8AF8-4EB6-BBE7-930C13BC5482}" destId="{B3C6D68C-2081-42D2-9856-283EE10EB1D8}" srcOrd="5" destOrd="0" presId="urn:microsoft.com/office/officeart/2008/layout/VerticalCurvedList"/>
    <dgm:cxn modelId="{DEA7D0E9-3A42-EB45-A35E-6E31D8F08A16}" type="presParOf" srcId="{A73124F3-8AF8-4EB6-BBE7-930C13BC5482}" destId="{95F0DD65-D403-4F78-B3C4-373B032FCAAF}" srcOrd="6" destOrd="0" presId="urn:microsoft.com/office/officeart/2008/layout/VerticalCurvedList"/>
    <dgm:cxn modelId="{C91C9988-68DC-9A4F-8B48-7C83B7698187}" type="presParOf" srcId="{95F0DD65-D403-4F78-B3C4-373B032FCAAF}" destId="{1FD0331B-4606-45F6-925D-B561ABCB2858}" srcOrd="0" destOrd="0" presId="urn:microsoft.com/office/officeart/2008/layout/VerticalCurvedList"/>
    <dgm:cxn modelId="{923B9472-78D9-D645-B095-F29E8EB5FCE9}" type="presParOf" srcId="{A73124F3-8AF8-4EB6-BBE7-930C13BC5482}" destId="{8BD81634-E84E-4CE9-8B4F-E5AB07A5A9D4}" srcOrd="7" destOrd="0" presId="urn:microsoft.com/office/officeart/2008/layout/VerticalCurvedList"/>
    <dgm:cxn modelId="{67ED170C-BBD4-394E-A4D0-D99EE129A436}" type="presParOf" srcId="{A73124F3-8AF8-4EB6-BBE7-930C13BC5482}" destId="{8D8D147D-F15A-4B71-9F55-71FFC30114D4}" srcOrd="8" destOrd="0" presId="urn:microsoft.com/office/officeart/2008/layout/VerticalCurvedList"/>
    <dgm:cxn modelId="{574EB279-D9D4-BB41-BE0B-FB981BA81F26}" type="presParOf" srcId="{8D8D147D-F15A-4B71-9F55-71FFC30114D4}" destId="{8805E82B-69B8-4FDB-B8F7-59EF5BF0A1F7}" srcOrd="0" destOrd="0" presId="urn:microsoft.com/office/officeart/2008/layout/VerticalCurvedList"/>
    <dgm:cxn modelId="{B74030A2-3173-5A4E-9A75-A14AF4017C83}" type="presParOf" srcId="{A73124F3-8AF8-4EB6-BBE7-930C13BC5482}" destId="{33274343-3EA5-4965-A7BB-50254778EF68}" srcOrd="9" destOrd="0" presId="urn:microsoft.com/office/officeart/2008/layout/VerticalCurvedList"/>
    <dgm:cxn modelId="{52601C2E-7B49-8242-A1B2-A6F898347052}" type="presParOf" srcId="{A73124F3-8AF8-4EB6-BBE7-930C13BC5482}" destId="{8D919961-D440-42ED-98D0-8CE605165A38}" srcOrd="10" destOrd="0" presId="urn:microsoft.com/office/officeart/2008/layout/VerticalCurvedList"/>
    <dgm:cxn modelId="{A712551A-6660-B046-8B5E-AB45375743C4}" type="presParOf" srcId="{8D919961-D440-42ED-98D0-8CE605165A38}" destId="{6F6D41AF-3A77-41F4-B01C-4A84A42B4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Fast, simple and widely used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 Assumes a linear relationship 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Good first algorithm to try to gain insights into the relationship between the response variable (Y) and predictor variables (X)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DF5BB1F9-FA77-4DB5-A4D0-531599F1275D}">
      <dgm:prSet phldrT="[Text]"/>
      <dgm:spPr/>
      <dgm:t>
        <a:bodyPr/>
        <a:lstStyle/>
        <a:p>
          <a:r>
            <a:rPr lang="en-AU" dirty="0" smtClean="0"/>
            <a:t>Results are interpretable </a:t>
          </a:r>
          <a:endParaRPr lang="en-AU" dirty="0"/>
        </a:p>
      </dgm:t>
    </dgm:pt>
    <dgm:pt modelId="{EB2504FA-C156-47C3-92BB-841F062A8EC4}" type="parTrans" cxnId="{905412E8-A5D4-4FF3-BCD2-52CF2B246F14}">
      <dgm:prSet/>
      <dgm:spPr/>
      <dgm:t>
        <a:bodyPr/>
        <a:lstStyle/>
        <a:p>
          <a:endParaRPr lang="en-AU"/>
        </a:p>
      </dgm:t>
    </dgm:pt>
    <dgm:pt modelId="{227B6A30-C106-4664-8845-E975DE2046C8}" type="sibTrans" cxnId="{905412E8-A5D4-4FF3-BCD2-52CF2B246F14}">
      <dgm:prSet/>
      <dgm:spPr/>
      <dgm:t>
        <a:bodyPr/>
        <a:lstStyle/>
        <a:p>
          <a:endParaRPr lang="en-AU"/>
        </a:p>
      </dgm:t>
    </dgm:pt>
    <dgm:pt modelId="{60042573-751C-427A-AEE2-443696F3FF96}">
      <dgm:prSet phldrT="[Text]"/>
      <dgm:spPr/>
      <dgm:t>
        <a:bodyPr/>
        <a:lstStyle/>
        <a:p>
          <a:r>
            <a:rPr lang="en-AU" dirty="0" smtClean="0"/>
            <a:t> Assumes independence within the dataset </a:t>
          </a:r>
          <a:endParaRPr lang="en-AU" dirty="0"/>
        </a:p>
      </dgm:t>
    </dgm:pt>
    <dgm:pt modelId="{98F75418-00C1-4788-BEBF-5B76F363EF51}" type="parTrans" cxnId="{228A6152-7506-4D86-B78E-28724B202034}">
      <dgm:prSet/>
      <dgm:spPr/>
      <dgm:t>
        <a:bodyPr/>
        <a:lstStyle/>
        <a:p>
          <a:endParaRPr lang="en-AU"/>
        </a:p>
      </dgm:t>
    </dgm:pt>
    <dgm:pt modelId="{2D5958F5-EF88-4A2C-AECB-0ABEBA3BACF4}" type="sibTrans" cxnId="{228A6152-7506-4D86-B78E-28724B202034}">
      <dgm:prSet/>
      <dgm:spPr/>
      <dgm:t>
        <a:bodyPr/>
        <a:lstStyle/>
        <a:p>
          <a:endParaRPr lang="en-AU"/>
        </a:p>
      </dgm:t>
    </dgm:pt>
    <dgm:pt modelId="{8523E4F3-3A34-4CED-919C-B142C2AE8BC5}">
      <dgm:prSet phldrT="[Text]"/>
      <dgm:spPr/>
      <dgm:t>
        <a:bodyPr/>
        <a:lstStyle/>
        <a:p>
          <a:r>
            <a:rPr lang="en-AU" dirty="0" smtClean="0"/>
            <a:t> Sensitive to outliers </a:t>
          </a:r>
          <a:endParaRPr lang="en-AU" dirty="0"/>
        </a:p>
      </dgm:t>
    </dgm:pt>
    <dgm:pt modelId="{A01B8BC6-2E95-47D2-ADD4-65904D73B743}" type="parTrans" cxnId="{03AC7A0D-3FFD-404A-99D7-CCF3123837B8}">
      <dgm:prSet/>
      <dgm:spPr/>
      <dgm:t>
        <a:bodyPr/>
        <a:lstStyle/>
        <a:p>
          <a:endParaRPr lang="en-AU"/>
        </a:p>
      </dgm:t>
    </dgm:pt>
    <dgm:pt modelId="{2A390999-1290-4A56-98B2-D0B1C5CF0151}" type="sibTrans" cxnId="{03AC7A0D-3FFD-404A-99D7-CCF3123837B8}">
      <dgm:prSet/>
      <dgm:spPr/>
      <dgm:t>
        <a:bodyPr/>
        <a:lstStyle/>
        <a:p>
          <a:endParaRPr lang="en-AU"/>
        </a:p>
      </dgm:t>
    </dgm:pt>
    <dgm:pt modelId="{4E227E19-02A0-4B02-8892-E103A3A8DAC5}">
      <dgm:prSet phldrT="[Text]"/>
      <dgm:spPr/>
      <dgm:t>
        <a:bodyPr/>
        <a:lstStyle/>
        <a:p>
          <a:r>
            <a:rPr lang="en-AU" dirty="0" smtClean="0"/>
            <a:t>Focuses on the relationship between the mean of the dependent variable and the independent variables. The mean is not a complete description (e.g. if you want to focus on the extremes). </a:t>
          </a:r>
          <a:endParaRPr lang="en-AU" dirty="0"/>
        </a:p>
      </dgm:t>
    </dgm:pt>
    <dgm:pt modelId="{5E905639-5CA3-456F-8D3D-00345789CDD4}" type="sibTrans" cxnId="{F3E990B4-B295-47DA-8499-4B21BBCAE23D}">
      <dgm:prSet/>
      <dgm:spPr/>
      <dgm:t>
        <a:bodyPr/>
        <a:lstStyle/>
        <a:p>
          <a:endParaRPr lang="en-AU"/>
        </a:p>
      </dgm:t>
    </dgm:pt>
    <dgm:pt modelId="{FC78CFE7-43F4-4CAA-802C-240F41100B31}" type="parTrans" cxnId="{F3E990B4-B295-47DA-8499-4B21BBCAE23D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A405780-2E21-3742-99A3-6D95B859A11D}" type="presOf" srcId="{0678D3FF-1DBB-415F-98FF-FE42BCBBADA4}" destId="{B35F1A05-A73B-41D0-8B52-0994922D1397}" srcOrd="0" destOrd="0" presId="urn:diagrams.loki3.com/BracketList"/>
    <dgm:cxn modelId="{905412E8-A5D4-4FF3-BCD2-52CF2B246F14}" srcId="{0678D3FF-1DBB-415F-98FF-FE42BCBBADA4}" destId="{DF5BB1F9-FA77-4DB5-A4D0-531599F1275D}" srcOrd="1" destOrd="0" parTransId="{EB2504FA-C156-47C3-92BB-841F062A8EC4}" sibTransId="{227B6A30-C106-4664-8845-E975DE2046C8}"/>
    <dgm:cxn modelId="{03AC7A0D-3FFD-404A-99D7-CCF3123837B8}" srcId="{493099CB-EEC2-4383-8411-CE0CE607C5D3}" destId="{8523E4F3-3A34-4CED-919C-B142C2AE8BC5}" srcOrd="2" destOrd="0" parTransId="{A01B8BC6-2E95-47D2-ADD4-65904D73B743}" sibTransId="{2A390999-1290-4A56-98B2-D0B1C5CF0151}"/>
    <dgm:cxn modelId="{2C8800EF-4420-AA47-BD77-C930AEB71EF3}" type="presOf" srcId="{3CABF49B-D637-42E2-8C16-3D7311810211}" destId="{16CC378C-D0B0-432D-8095-F6D0C2805133}" srcOrd="0" destOrd="0" presId="urn:diagrams.loki3.com/BracketList"/>
    <dgm:cxn modelId="{82ED2C88-D049-7B4E-809A-7B84C3F591F4}" type="presOf" srcId="{A863BA0F-2AF3-4898-8033-E2C554D469BE}" destId="{B99110CF-45CD-4456-9B43-506DB508306B}" srcOrd="0" destOrd="0" presId="urn:diagrams.loki3.com/BracketList"/>
    <dgm:cxn modelId="{487C1E70-CCB4-6F49-AB1E-20A4F1ED1330}" type="presOf" srcId="{60042573-751C-427A-AEE2-443696F3FF96}" destId="{B99110CF-45CD-4456-9B43-506DB508306B}" srcOrd="0" destOrd="1" presId="urn:diagrams.loki3.com/BracketList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228A6152-7506-4D86-B78E-28724B202034}" srcId="{493099CB-EEC2-4383-8411-CE0CE607C5D3}" destId="{60042573-751C-427A-AEE2-443696F3FF96}" srcOrd="1" destOrd="0" parTransId="{98F75418-00C1-4788-BEBF-5B76F363EF51}" sibTransId="{2D5958F5-EF88-4A2C-AECB-0ABEBA3BACF4}"/>
    <dgm:cxn modelId="{8D5E1BFD-73E5-C04C-AB2D-B22522B03234}" type="presOf" srcId="{F18B3811-CA67-43EC-8C1F-47BA7C1C979E}" destId="{7C2CCC9E-C719-4F76-86CC-BA7729E076F9}" srcOrd="0" destOrd="0" presId="urn:diagrams.loki3.com/BracketList"/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45FFFE70-166B-5B42-B876-FCEA83B7F408}" type="presOf" srcId="{859F370C-0908-435B-B883-BAB9C040EB83}" destId="{EE15409F-0EED-47FE-8219-05FC2483E8F8}" srcOrd="0" destOrd="0" presId="urn:diagrams.loki3.com/BracketList"/>
    <dgm:cxn modelId="{F3E990B4-B295-47DA-8499-4B21BBCAE23D}" srcId="{493099CB-EEC2-4383-8411-CE0CE607C5D3}" destId="{4E227E19-02A0-4B02-8892-E103A3A8DAC5}" srcOrd="3" destOrd="0" parTransId="{FC78CFE7-43F4-4CAA-802C-240F41100B31}" sibTransId="{5E905639-5CA3-456F-8D3D-00345789CDD4}"/>
    <dgm:cxn modelId="{EAD6A78B-F396-CB47-8A10-89042E052657}" type="presOf" srcId="{DF5BB1F9-FA77-4DB5-A4D0-531599F1275D}" destId="{0D1399AC-0A7D-4569-B4BF-6FFD74727507}" srcOrd="0" destOrd="1" presId="urn:diagrams.loki3.com/BracketList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840A240A-6B20-FF40-ACFF-55A052A3DE93}" type="presOf" srcId="{8523E4F3-3A34-4CED-919C-B142C2AE8BC5}" destId="{B99110CF-45CD-4456-9B43-506DB508306B}" srcOrd="0" destOrd="2" presId="urn:diagrams.loki3.com/BracketList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83DF82D2-57C8-6348-B9CE-345FA07E03FC}" type="presOf" srcId="{C06ED7B8-92CA-48AF-B5C4-0B71732DC277}" destId="{0D1399AC-0A7D-4569-B4BF-6FFD74727507}" srcOrd="0" destOrd="0" presId="urn:diagrams.loki3.com/BracketList"/>
    <dgm:cxn modelId="{7CC42AD5-68C8-4F42-A34F-8727A6005C12}" type="presOf" srcId="{4E227E19-02A0-4B02-8892-E103A3A8DAC5}" destId="{B99110CF-45CD-4456-9B43-506DB508306B}" srcOrd="0" destOrd="3" presId="urn:diagrams.loki3.com/BracketList"/>
    <dgm:cxn modelId="{57351506-AAE4-874C-8061-E6DBD279421E}" type="presOf" srcId="{493099CB-EEC2-4383-8411-CE0CE607C5D3}" destId="{CAED93E1-6A41-4EE9-878C-73A790C410D8}" srcOrd="0" destOrd="0" presId="urn:diagrams.loki3.com/BracketList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0C201AD8-8029-CB41-8481-6871FF27AE92}" type="presParOf" srcId="{EE15409F-0EED-47FE-8219-05FC2483E8F8}" destId="{A5A07B6A-691F-4FD3-B399-8B875DC9076A}" srcOrd="0" destOrd="0" presId="urn:diagrams.loki3.com/BracketList"/>
    <dgm:cxn modelId="{474173C1-2B94-FE44-A7D5-D146E9C7C9D6}" type="presParOf" srcId="{A5A07B6A-691F-4FD3-B399-8B875DC9076A}" destId="{B35F1A05-A73B-41D0-8B52-0994922D1397}" srcOrd="0" destOrd="0" presId="urn:diagrams.loki3.com/BracketList"/>
    <dgm:cxn modelId="{FD65840E-7AC1-A84B-B583-2266E9AD0038}" type="presParOf" srcId="{A5A07B6A-691F-4FD3-B399-8B875DC9076A}" destId="{3C2C1E56-7FEB-4887-8583-4FA022959EDE}" srcOrd="1" destOrd="0" presId="urn:diagrams.loki3.com/BracketList"/>
    <dgm:cxn modelId="{68A7582F-AFDA-C342-8C46-9835BCF54FF0}" type="presParOf" srcId="{A5A07B6A-691F-4FD3-B399-8B875DC9076A}" destId="{3A1D8F1C-7185-4CD3-B8DA-B786C5516023}" srcOrd="2" destOrd="0" presId="urn:diagrams.loki3.com/BracketList"/>
    <dgm:cxn modelId="{9F29D300-3D3F-2344-B2EA-D3EF8E578CA4}" type="presParOf" srcId="{A5A07B6A-691F-4FD3-B399-8B875DC9076A}" destId="{0D1399AC-0A7D-4569-B4BF-6FFD74727507}" srcOrd="3" destOrd="0" presId="urn:diagrams.loki3.com/BracketList"/>
    <dgm:cxn modelId="{62B8961B-74DA-B343-8570-008716EE1397}" type="presParOf" srcId="{EE15409F-0EED-47FE-8219-05FC2483E8F8}" destId="{F4C2B989-D290-4743-B01E-9AE62FE457DF}" srcOrd="1" destOrd="0" presId="urn:diagrams.loki3.com/BracketList"/>
    <dgm:cxn modelId="{315037CE-42D0-9A41-9F0E-3987288E8829}" type="presParOf" srcId="{EE15409F-0EED-47FE-8219-05FC2483E8F8}" destId="{0324488E-3EF2-4609-B4A4-E69E58AF387F}" srcOrd="2" destOrd="0" presId="urn:diagrams.loki3.com/BracketList"/>
    <dgm:cxn modelId="{3963B980-CDF0-8E4A-9531-342E3AD721B8}" type="presParOf" srcId="{0324488E-3EF2-4609-B4A4-E69E58AF387F}" destId="{CAED93E1-6A41-4EE9-878C-73A790C410D8}" srcOrd="0" destOrd="0" presId="urn:diagrams.loki3.com/BracketList"/>
    <dgm:cxn modelId="{E481027F-83DD-D243-AAC8-D8215D9D20E8}" type="presParOf" srcId="{0324488E-3EF2-4609-B4A4-E69E58AF387F}" destId="{D4618BBA-59DD-41CA-958F-93A73209EB9F}" srcOrd="1" destOrd="0" presId="urn:diagrams.loki3.com/BracketList"/>
    <dgm:cxn modelId="{5F946E42-CFAE-534E-B1CF-F87306611D2C}" type="presParOf" srcId="{0324488E-3EF2-4609-B4A4-E69E58AF387F}" destId="{8E09A90F-C6D3-4C47-A939-912A81596581}" srcOrd="2" destOrd="0" presId="urn:diagrams.loki3.com/BracketList"/>
    <dgm:cxn modelId="{C6E9B6D0-999C-8547-80FD-E8E43FDF2538}" type="presParOf" srcId="{0324488E-3EF2-4609-B4A4-E69E58AF387F}" destId="{B99110CF-45CD-4456-9B43-506DB508306B}" srcOrd="3" destOrd="0" presId="urn:diagrams.loki3.com/BracketList"/>
    <dgm:cxn modelId="{AA204423-9849-9545-A2C2-19654BFB27A0}" type="presParOf" srcId="{EE15409F-0EED-47FE-8219-05FC2483E8F8}" destId="{5892F02B-0B44-4293-A232-6B6F1010CF03}" srcOrd="3" destOrd="0" presId="urn:diagrams.loki3.com/BracketList"/>
    <dgm:cxn modelId="{301AFFCE-146F-1A4B-8440-0B81B855A9E8}" type="presParOf" srcId="{EE15409F-0EED-47FE-8219-05FC2483E8F8}" destId="{148216CA-FA9C-41AB-9762-3AFCBB8C9ED8}" srcOrd="4" destOrd="0" presId="urn:diagrams.loki3.com/BracketList"/>
    <dgm:cxn modelId="{78D60C04-9CBC-2742-89E5-54A3351C9157}" type="presParOf" srcId="{148216CA-FA9C-41AB-9762-3AFCBB8C9ED8}" destId="{7C2CCC9E-C719-4F76-86CC-BA7729E076F9}" srcOrd="0" destOrd="0" presId="urn:diagrams.loki3.com/BracketList"/>
    <dgm:cxn modelId="{6CAD506B-42AD-734D-9669-AF23502180E0}" type="presParOf" srcId="{148216CA-FA9C-41AB-9762-3AFCBB8C9ED8}" destId="{571A6351-3D31-4192-ACC3-C0801ACA97FC}" srcOrd="1" destOrd="0" presId="urn:diagrams.loki3.com/BracketList"/>
    <dgm:cxn modelId="{09429435-4FA0-5347-BE8D-067A8DE3860A}" type="presParOf" srcId="{148216CA-FA9C-41AB-9762-3AFCBB8C9ED8}" destId="{6F8C5C79-F9E3-47DA-850C-C47B624E8E9E}" srcOrd="2" destOrd="0" presId="urn:diagrams.loki3.com/BracketList"/>
    <dgm:cxn modelId="{F5499E4E-34E1-A946-B843-9B43BA50F927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224564-4172-4B5D-8F72-5D2743312CA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FBB4359B-C507-42CD-BB0D-1AB76148E098}">
      <dgm:prSet phldrT="[Text]"/>
      <dgm:spPr/>
      <dgm:t>
        <a:bodyPr/>
        <a:lstStyle/>
        <a:p>
          <a:r>
            <a:rPr lang="en-AU" dirty="0" smtClean="0"/>
            <a:t>1. Specify the desired number of clusters </a:t>
          </a:r>
          <a:endParaRPr lang="en-AU" dirty="0"/>
        </a:p>
      </dgm:t>
    </dgm:pt>
    <dgm:pt modelId="{35539E29-610B-4516-9CFF-D124E8DA5627}" type="parTrans" cxnId="{297AD078-0D57-4F48-9F5D-D983E4630D0A}">
      <dgm:prSet/>
      <dgm:spPr/>
      <dgm:t>
        <a:bodyPr/>
        <a:lstStyle/>
        <a:p>
          <a:endParaRPr lang="en-AU"/>
        </a:p>
      </dgm:t>
    </dgm:pt>
    <dgm:pt modelId="{C05173DD-C3D2-408D-B1A0-9EA96ACA2578}" type="sibTrans" cxnId="{297AD078-0D57-4F48-9F5D-D983E4630D0A}">
      <dgm:prSet/>
      <dgm:spPr/>
      <dgm:t>
        <a:bodyPr/>
        <a:lstStyle/>
        <a:p>
          <a:endParaRPr lang="en-AU" dirty="0"/>
        </a:p>
      </dgm:t>
    </dgm:pt>
    <dgm:pt modelId="{2A5FA6EB-A123-4E48-BF23-742420C76F97}">
      <dgm:prSet phldrT="[Text]"/>
      <dgm:spPr/>
      <dgm:t>
        <a:bodyPr/>
        <a:lstStyle/>
        <a:p>
          <a:r>
            <a:rPr lang="en-AU" dirty="0" smtClean="0"/>
            <a:t>2. Randomly assign each point to a cluster </a:t>
          </a:r>
          <a:endParaRPr lang="en-AU" dirty="0"/>
        </a:p>
      </dgm:t>
    </dgm:pt>
    <dgm:pt modelId="{89CBFAEC-4392-4590-A068-187680ED8B19}" type="parTrans" cxnId="{DB89E609-D1EB-4D2E-8033-968288FF1B16}">
      <dgm:prSet/>
      <dgm:spPr/>
      <dgm:t>
        <a:bodyPr/>
        <a:lstStyle/>
        <a:p>
          <a:endParaRPr lang="en-AU"/>
        </a:p>
      </dgm:t>
    </dgm:pt>
    <dgm:pt modelId="{FBB79E43-9941-435F-BD22-6EAD700205CD}" type="sibTrans" cxnId="{DB89E609-D1EB-4D2E-8033-968288FF1B16}">
      <dgm:prSet/>
      <dgm:spPr/>
      <dgm:t>
        <a:bodyPr/>
        <a:lstStyle/>
        <a:p>
          <a:endParaRPr lang="en-AU" dirty="0"/>
        </a:p>
      </dgm:t>
    </dgm:pt>
    <dgm:pt modelId="{73BE5983-E496-4E7D-B485-78FC5873EC94}">
      <dgm:prSet phldrT="[Text]"/>
      <dgm:spPr/>
      <dgm:t>
        <a:bodyPr/>
        <a:lstStyle/>
        <a:p>
          <a:r>
            <a:rPr lang="en-AU" dirty="0" smtClean="0"/>
            <a:t>3. Compute the cluster centroids </a:t>
          </a:r>
          <a:endParaRPr lang="en-AU" dirty="0"/>
        </a:p>
      </dgm:t>
    </dgm:pt>
    <dgm:pt modelId="{87E59D45-DFDE-4644-9565-F665C24116CD}" type="parTrans" cxnId="{0868D368-2499-4B26-A38B-E0AB18F2971E}">
      <dgm:prSet/>
      <dgm:spPr/>
      <dgm:t>
        <a:bodyPr/>
        <a:lstStyle/>
        <a:p>
          <a:endParaRPr lang="en-AU"/>
        </a:p>
      </dgm:t>
    </dgm:pt>
    <dgm:pt modelId="{B8217CDF-5184-4036-AB62-4B7272C03690}" type="sibTrans" cxnId="{0868D368-2499-4B26-A38B-E0AB18F2971E}">
      <dgm:prSet/>
      <dgm:spPr/>
      <dgm:t>
        <a:bodyPr/>
        <a:lstStyle/>
        <a:p>
          <a:endParaRPr lang="en-AU" dirty="0"/>
        </a:p>
      </dgm:t>
    </dgm:pt>
    <dgm:pt modelId="{61D83D6C-6005-4217-ACA9-725DC06A692C}">
      <dgm:prSet/>
      <dgm:spPr/>
      <dgm:t>
        <a:bodyPr/>
        <a:lstStyle/>
        <a:p>
          <a:r>
            <a:rPr lang="en-AU" dirty="0" smtClean="0"/>
            <a:t>4. Reclassify each point to the nearest centroid</a:t>
          </a:r>
          <a:endParaRPr lang="en-AU" dirty="0"/>
        </a:p>
      </dgm:t>
    </dgm:pt>
    <dgm:pt modelId="{D0F43CD0-01C4-4601-AF4C-057D3CA64210}" type="parTrans" cxnId="{3CD14EB7-E8FE-4AEF-8D62-D8DA1B40B816}">
      <dgm:prSet/>
      <dgm:spPr/>
      <dgm:t>
        <a:bodyPr/>
        <a:lstStyle/>
        <a:p>
          <a:endParaRPr lang="en-AU"/>
        </a:p>
      </dgm:t>
    </dgm:pt>
    <dgm:pt modelId="{2D9B6638-7CA2-45F3-8875-AE2B909FBF82}" type="sibTrans" cxnId="{3CD14EB7-E8FE-4AEF-8D62-D8DA1B40B816}">
      <dgm:prSet/>
      <dgm:spPr/>
      <dgm:t>
        <a:bodyPr/>
        <a:lstStyle/>
        <a:p>
          <a:endParaRPr lang="en-AU" dirty="0"/>
        </a:p>
      </dgm:t>
    </dgm:pt>
    <dgm:pt modelId="{C782BB85-16DA-46F5-88A4-3495E4ED7951}">
      <dgm:prSet/>
      <dgm:spPr/>
      <dgm:t>
        <a:bodyPr/>
        <a:lstStyle/>
        <a:p>
          <a:r>
            <a:rPr lang="en-AU" dirty="0" smtClean="0"/>
            <a:t>5. Recompute cluster centroids</a:t>
          </a:r>
          <a:endParaRPr lang="en-AU" dirty="0"/>
        </a:p>
      </dgm:t>
    </dgm:pt>
    <dgm:pt modelId="{92989362-35A3-4FE3-839A-FE345CBF806E}" type="parTrans" cxnId="{4FDB707A-D82B-4BE9-B572-6C592925BB6C}">
      <dgm:prSet/>
      <dgm:spPr/>
      <dgm:t>
        <a:bodyPr/>
        <a:lstStyle/>
        <a:p>
          <a:endParaRPr lang="en-AU"/>
        </a:p>
      </dgm:t>
    </dgm:pt>
    <dgm:pt modelId="{B0397725-42A9-4766-8F25-FCDD1C39C7C9}" type="sibTrans" cxnId="{4FDB707A-D82B-4BE9-B572-6C592925BB6C}">
      <dgm:prSet/>
      <dgm:spPr/>
      <dgm:t>
        <a:bodyPr/>
        <a:lstStyle/>
        <a:p>
          <a:endParaRPr lang="en-AU" dirty="0"/>
        </a:p>
      </dgm:t>
    </dgm:pt>
    <dgm:pt modelId="{3C143553-8EEE-411B-87B8-18400ABA7749}">
      <dgm:prSet/>
      <dgm:spPr/>
      <dgm:t>
        <a:bodyPr/>
        <a:lstStyle/>
        <a:p>
          <a:r>
            <a:rPr lang="en-AU" dirty="0" smtClean="0"/>
            <a:t>6. Repeat steps 4 and 5 until there is no further improvement </a:t>
          </a:r>
          <a:endParaRPr lang="en-AU" dirty="0"/>
        </a:p>
      </dgm:t>
    </dgm:pt>
    <dgm:pt modelId="{47542BE6-5320-416C-8C46-C772516119D0}" type="parTrans" cxnId="{EF980A94-D566-4BF3-BB1C-F88D5FCAA318}">
      <dgm:prSet/>
      <dgm:spPr/>
      <dgm:t>
        <a:bodyPr/>
        <a:lstStyle/>
        <a:p>
          <a:endParaRPr lang="en-AU"/>
        </a:p>
      </dgm:t>
    </dgm:pt>
    <dgm:pt modelId="{C3110F8C-0425-428B-8C12-305B57CE773A}" type="sibTrans" cxnId="{EF980A94-D566-4BF3-BB1C-F88D5FCAA318}">
      <dgm:prSet/>
      <dgm:spPr/>
      <dgm:t>
        <a:bodyPr/>
        <a:lstStyle/>
        <a:p>
          <a:endParaRPr lang="en-AU"/>
        </a:p>
      </dgm:t>
    </dgm:pt>
    <dgm:pt modelId="{96A50C9C-7369-4375-8993-E8DFE4B66E33}" type="pres">
      <dgm:prSet presAssocID="{DE224564-4172-4B5D-8F72-5D2743312CA9}" presName="diagram" presStyleCnt="0">
        <dgm:presLayoutVars>
          <dgm:dir/>
          <dgm:resizeHandles val="exact"/>
        </dgm:presLayoutVars>
      </dgm:prSet>
      <dgm:spPr/>
    </dgm:pt>
    <dgm:pt modelId="{7CEDB187-CC5D-4827-ACA8-73D1156EEF29}" type="pres">
      <dgm:prSet presAssocID="{FBB4359B-C507-42CD-BB0D-1AB76148E098}" presName="node" presStyleLbl="node1" presStyleIdx="0" presStyleCnt="6" custLinFactNeighborX="439" custLinFactNeighborY="284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C4C8E-3817-4800-8D96-4F3C16DB8253}" type="pres">
      <dgm:prSet presAssocID="{C05173DD-C3D2-408D-B1A0-9EA96ACA2578}" presName="sibTrans" presStyleLbl="sibTrans2D1" presStyleIdx="0" presStyleCnt="5"/>
      <dgm:spPr/>
      <dgm:t>
        <a:bodyPr/>
        <a:lstStyle/>
        <a:p>
          <a:endParaRPr lang="en-AU"/>
        </a:p>
      </dgm:t>
    </dgm:pt>
    <dgm:pt modelId="{9ABE1CCC-4B20-4A7E-A9D0-125293CC602D}" type="pres">
      <dgm:prSet presAssocID="{C05173DD-C3D2-408D-B1A0-9EA96ACA2578}" presName="connectorText" presStyleLbl="sibTrans2D1" presStyleIdx="0" presStyleCnt="5"/>
      <dgm:spPr/>
      <dgm:t>
        <a:bodyPr/>
        <a:lstStyle/>
        <a:p>
          <a:endParaRPr lang="en-AU"/>
        </a:p>
      </dgm:t>
    </dgm:pt>
    <dgm:pt modelId="{ED527536-F027-47C4-8056-167380A63D05}" type="pres">
      <dgm:prSet presAssocID="{2A5FA6EB-A123-4E48-BF23-742420C76F9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36ACC3-B6DF-4BE7-808F-855CB916C7DA}" type="pres">
      <dgm:prSet presAssocID="{FBB79E43-9941-435F-BD22-6EAD700205CD}" presName="sibTrans" presStyleLbl="sibTrans2D1" presStyleIdx="1" presStyleCnt="5"/>
      <dgm:spPr/>
      <dgm:t>
        <a:bodyPr/>
        <a:lstStyle/>
        <a:p>
          <a:endParaRPr lang="en-AU"/>
        </a:p>
      </dgm:t>
    </dgm:pt>
    <dgm:pt modelId="{ADB37410-FEC4-43E9-AB44-7AA784C758F2}" type="pres">
      <dgm:prSet presAssocID="{FBB79E43-9941-435F-BD22-6EAD700205CD}" presName="connectorText" presStyleLbl="sibTrans2D1" presStyleIdx="1" presStyleCnt="5"/>
      <dgm:spPr/>
      <dgm:t>
        <a:bodyPr/>
        <a:lstStyle/>
        <a:p>
          <a:endParaRPr lang="en-AU"/>
        </a:p>
      </dgm:t>
    </dgm:pt>
    <dgm:pt modelId="{144CF9F8-2C55-4B77-B6DF-4C35DE994AB0}" type="pres">
      <dgm:prSet presAssocID="{73BE5983-E496-4E7D-B485-78FC5873EC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8DB7EB0-2B8E-4266-9AE1-21645D7EBD4C}" type="pres">
      <dgm:prSet presAssocID="{B8217CDF-5184-4036-AB62-4B7272C03690}" presName="sibTrans" presStyleLbl="sibTrans2D1" presStyleIdx="2" presStyleCnt="5"/>
      <dgm:spPr/>
      <dgm:t>
        <a:bodyPr/>
        <a:lstStyle/>
        <a:p>
          <a:endParaRPr lang="en-AU"/>
        </a:p>
      </dgm:t>
    </dgm:pt>
    <dgm:pt modelId="{9B41A850-2389-4900-AC47-BA72FCA62B2F}" type="pres">
      <dgm:prSet presAssocID="{B8217CDF-5184-4036-AB62-4B7272C03690}" presName="connectorText" presStyleLbl="sibTrans2D1" presStyleIdx="2" presStyleCnt="5"/>
      <dgm:spPr/>
      <dgm:t>
        <a:bodyPr/>
        <a:lstStyle/>
        <a:p>
          <a:endParaRPr lang="en-AU"/>
        </a:p>
      </dgm:t>
    </dgm:pt>
    <dgm:pt modelId="{13686BCD-A09A-4B2D-91D2-CBCB6BE5D89B}" type="pres">
      <dgm:prSet presAssocID="{61D83D6C-6005-4217-ACA9-725DC06A692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DC5CDF8-2025-438A-9DA7-DA5382BD33A2}" type="pres">
      <dgm:prSet presAssocID="{2D9B6638-7CA2-45F3-8875-AE2B909FBF82}" presName="sibTrans" presStyleLbl="sibTrans2D1" presStyleIdx="3" presStyleCnt="5"/>
      <dgm:spPr/>
      <dgm:t>
        <a:bodyPr/>
        <a:lstStyle/>
        <a:p>
          <a:endParaRPr lang="en-AU"/>
        </a:p>
      </dgm:t>
    </dgm:pt>
    <dgm:pt modelId="{38751EF5-9A57-45ED-BA9B-D11AE52FB8C4}" type="pres">
      <dgm:prSet presAssocID="{2D9B6638-7CA2-45F3-8875-AE2B909FBF82}" presName="connectorText" presStyleLbl="sibTrans2D1" presStyleIdx="3" presStyleCnt="5"/>
      <dgm:spPr/>
      <dgm:t>
        <a:bodyPr/>
        <a:lstStyle/>
        <a:p>
          <a:endParaRPr lang="en-AU"/>
        </a:p>
      </dgm:t>
    </dgm:pt>
    <dgm:pt modelId="{954B19D4-5B57-4262-8C8E-FEE7038E51DB}" type="pres">
      <dgm:prSet presAssocID="{C782BB85-16DA-46F5-88A4-3495E4ED795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F479B54-8D5C-48EE-8D80-FA6B9084D263}" type="pres">
      <dgm:prSet presAssocID="{B0397725-42A9-4766-8F25-FCDD1C39C7C9}" presName="sibTrans" presStyleLbl="sibTrans2D1" presStyleIdx="4" presStyleCnt="5"/>
      <dgm:spPr/>
      <dgm:t>
        <a:bodyPr/>
        <a:lstStyle/>
        <a:p>
          <a:endParaRPr lang="en-AU"/>
        </a:p>
      </dgm:t>
    </dgm:pt>
    <dgm:pt modelId="{C832D6C1-8A17-4561-855D-05BA320610D5}" type="pres">
      <dgm:prSet presAssocID="{B0397725-42A9-4766-8F25-FCDD1C39C7C9}" presName="connectorText" presStyleLbl="sibTrans2D1" presStyleIdx="4" presStyleCnt="5"/>
      <dgm:spPr/>
      <dgm:t>
        <a:bodyPr/>
        <a:lstStyle/>
        <a:p>
          <a:endParaRPr lang="en-AU"/>
        </a:p>
      </dgm:t>
    </dgm:pt>
    <dgm:pt modelId="{E1EB63AA-F5A9-4BAD-AF5F-9A30274C2D0F}" type="pres">
      <dgm:prSet presAssocID="{3C143553-8EEE-411B-87B8-18400ABA77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53AF5CF-F9C5-7E49-8F6D-4C49A8052D16}" type="presOf" srcId="{FBB79E43-9941-435F-BD22-6EAD700205CD}" destId="{ADB37410-FEC4-43E9-AB44-7AA784C758F2}" srcOrd="1" destOrd="0" presId="urn:microsoft.com/office/officeart/2005/8/layout/process5"/>
    <dgm:cxn modelId="{0717BD54-1A6D-1643-B9B5-2F30BA901178}" type="presOf" srcId="{2A5FA6EB-A123-4E48-BF23-742420C76F97}" destId="{ED527536-F027-47C4-8056-167380A63D05}" srcOrd="0" destOrd="0" presId="urn:microsoft.com/office/officeart/2005/8/layout/process5"/>
    <dgm:cxn modelId="{2262A985-D4C2-364B-80E7-E49589AF26AC}" type="presOf" srcId="{C05173DD-C3D2-408D-B1A0-9EA96ACA2578}" destId="{B2BC4C8E-3817-4800-8D96-4F3C16DB8253}" srcOrd="0" destOrd="0" presId="urn:microsoft.com/office/officeart/2005/8/layout/process5"/>
    <dgm:cxn modelId="{6FE72680-7352-E84A-8A48-EA12D4C65287}" type="presOf" srcId="{B0397725-42A9-4766-8F25-FCDD1C39C7C9}" destId="{2F479B54-8D5C-48EE-8D80-FA6B9084D263}" srcOrd="0" destOrd="0" presId="urn:microsoft.com/office/officeart/2005/8/layout/process5"/>
    <dgm:cxn modelId="{5E42F0CB-9DB4-B343-AE02-F2F9C70ED269}" type="presOf" srcId="{DE224564-4172-4B5D-8F72-5D2743312CA9}" destId="{96A50C9C-7369-4375-8993-E8DFE4B66E33}" srcOrd="0" destOrd="0" presId="urn:microsoft.com/office/officeart/2005/8/layout/process5"/>
    <dgm:cxn modelId="{6F657858-17F6-3841-8EFF-1B93BE9ECC17}" type="presOf" srcId="{B0397725-42A9-4766-8F25-FCDD1C39C7C9}" destId="{C832D6C1-8A17-4561-855D-05BA320610D5}" srcOrd="1" destOrd="0" presId="urn:microsoft.com/office/officeart/2005/8/layout/process5"/>
    <dgm:cxn modelId="{558F7E47-B3C8-9648-A129-AB6C8A18A3CD}" type="presOf" srcId="{2D9B6638-7CA2-45F3-8875-AE2B909FBF82}" destId="{5DC5CDF8-2025-438A-9DA7-DA5382BD33A2}" srcOrd="0" destOrd="0" presId="urn:microsoft.com/office/officeart/2005/8/layout/process5"/>
    <dgm:cxn modelId="{4FDB707A-D82B-4BE9-B572-6C592925BB6C}" srcId="{DE224564-4172-4B5D-8F72-5D2743312CA9}" destId="{C782BB85-16DA-46F5-88A4-3495E4ED7951}" srcOrd="4" destOrd="0" parTransId="{92989362-35A3-4FE3-839A-FE345CBF806E}" sibTransId="{B0397725-42A9-4766-8F25-FCDD1C39C7C9}"/>
    <dgm:cxn modelId="{8F14A8D6-4041-5543-BCD2-86E81438508F}" type="presOf" srcId="{B8217CDF-5184-4036-AB62-4B7272C03690}" destId="{18DB7EB0-2B8E-4266-9AE1-21645D7EBD4C}" srcOrd="0" destOrd="0" presId="urn:microsoft.com/office/officeart/2005/8/layout/process5"/>
    <dgm:cxn modelId="{DB89E609-D1EB-4D2E-8033-968288FF1B16}" srcId="{DE224564-4172-4B5D-8F72-5D2743312CA9}" destId="{2A5FA6EB-A123-4E48-BF23-742420C76F97}" srcOrd="1" destOrd="0" parTransId="{89CBFAEC-4392-4590-A068-187680ED8B19}" sibTransId="{FBB79E43-9941-435F-BD22-6EAD700205CD}"/>
    <dgm:cxn modelId="{FA30B831-E087-6C47-A7EB-4640D39E3884}" type="presOf" srcId="{73BE5983-E496-4E7D-B485-78FC5873EC94}" destId="{144CF9F8-2C55-4B77-B6DF-4C35DE994AB0}" srcOrd="0" destOrd="0" presId="urn:microsoft.com/office/officeart/2005/8/layout/process5"/>
    <dgm:cxn modelId="{930FBF67-874F-084F-B6AB-55895C11806C}" type="presOf" srcId="{FBB79E43-9941-435F-BD22-6EAD700205CD}" destId="{C036ACC3-B6DF-4BE7-808F-855CB916C7DA}" srcOrd="0" destOrd="0" presId="urn:microsoft.com/office/officeart/2005/8/layout/process5"/>
    <dgm:cxn modelId="{A1571512-1776-C948-A7BC-CF9DF403858F}" type="presOf" srcId="{FBB4359B-C507-42CD-BB0D-1AB76148E098}" destId="{7CEDB187-CC5D-4827-ACA8-73D1156EEF29}" srcOrd="0" destOrd="0" presId="urn:microsoft.com/office/officeart/2005/8/layout/process5"/>
    <dgm:cxn modelId="{15E8A111-DF3B-754D-AC7F-96D6A9E29C16}" type="presOf" srcId="{3C143553-8EEE-411B-87B8-18400ABA7749}" destId="{E1EB63AA-F5A9-4BAD-AF5F-9A30274C2D0F}" srcOrd="0" destOrd="0" presId="urn:microsoft.com/office/officeart/2005/8/layout/process5"/>
    <dgm:cxn modelId="{3A3E2B46-388A-A746-A2C3-C77A23390CD7}" type="presOf" srcId="{2D9B6638-7CA2-45F3-8875-AE2B909FBF82}" destId="{38751EF5-9A57-45ED-BA9B-D11AE52FB8C4}" srcOrd="1" destOrd="0" presId="urn:microsoft.com/office/officeart/2005/8/layout/process5"/>
    <dgm:cxn modelId="{EF980A94-D566-4BF3-BB1C-F88D5FCAA318}" srcId="{DE224564-4172-4B5D-8F72-5D2743312CA9}" destId="{3C143553-8EEE-411B-87B8-18400ABA7749}" srcOrd="5" destOrd="0" parTransId="{47542BE6-5320-416C-8C46-C772516119D0}" sibTransId="{C3110F8C-0425-428B-8C12-305B57CE773A}"/>
    <dgm:cxn modelId="{8B667642-137C-7D46-B7C3-627C5C47FBC9}" type="presOf" srcId="{C05173DD-C3D2-408D-B1A0-9EA96ACA2578}" destId="{9ABE1CCC-4B20-4A7E-A9D0-125293CC602D}" srcOrd="1" destOrd="0" presId="urn:microsoft.com/office/officeart/2005/8/layout/process5"/>
    <dgm:cxn modelId="{500CA0A7-C7ED-044F-81B3-B78FB74F0EB9}" type="presOf" srcId="{C782BB85-16DA-46F5-88A4-3495E4ED7951}" destId="{954B19D4-5B57-4262-8C8E-FEE7038E51DB}" srcOrd="0" destOrd="0" presId="urn:microsoft.com/office/officeart/2005/8/layout/process5"/>
    <dgm:cxn modelId="{0868D368-2499-4B26-A38B-E0AB18F2971E}" srcId="{DE224564-4172-4B5D-8F72-5D2743312CA9}" destId="{73BE5983-E496-4E7D-B485-78FC5873EC94}" srcOrd="2" destOrd="0" parTransId="{87E59D45-DFDE-4644-9565-F665C24116CD}" sibTransId="{B8217CDF-5184-4036-AB62-4B7272C03690}"/>
    <dgm:cxn modelId="{0B6C6DFD-E068-4442-B52A-6C9FDB52DC48}" type="presOf" srcId="{61D83D6C-6005-4217-ACA9-725DC06A692C}" destId="{13686BCD-A09A-4B2D-91D2-CBCB6BE5D89B}" srcOrd="0" destOrd="0" presId="urn:microsoft.com/office/officeart/2005/8/layout/process5"/>
    <dgm:cxn modelId="{297AD078-0D57-4F48-9F5D-D983E4630D0A}" srcId="{DE224564-4172-4B5D-8F72-5D2743312CA9}" destId="{FBB4359B-C507-42CD-BB0D-1AB76148E098}" srcOrd="0" destOrd="0" parTransId="{35539E29-610B-4516-9CFF-D124E8DA5627}" sibTransId="{C05173DD-C3D2-408D-B1A0-9EA96ACA2578}"/>
    <dgm:cxn modelId="{FC378B04-8C4E-434C-BBE9-5A1E24C82BDB}" type="presOf" srcId="{B8217CDF-5184-4036-AB62-4B7272C03690}" destId="{9B41A850-2389-4900-AC47-BA72FCA62B2F}" srcOrd="1" destOrd="0" presId="urn:microsoft.com/office/officeart/2005/8/layout/process5"/>
    <dgm:cxn modelId="{3CD14EB7-E8FE-4AEF-8D62-D8DA1B40B816}" srcId="{DE224564-4172-4B5D-8F72-5D2743312CA9}" destId="{61D83D6C-6005-4217-ACA9-725DC06A692C}" srcOrd="3" destOrd="0" parTransId="{D0F43CD0-01C4-4601-AF4C-057D3CA64210}" sibTransId="{2D9B6638-7CA2-45F3-8875-AE2B909FBF82}"/>
    <dgm:cxn modelId="{D780B17E-1A12-9146-8935-623A94B28668}" type="presParOf" srcId="{96A50C9C-7369-4375-8993-E8DFE4B66E33}" destId="{7CEDB187-CC5D-4827-ACA8-73D1156EEF29}" srcOrd="0" destOrd="0" presId="urn:microsoft.com/office/officeart/2005/8/layout/process5"/>
    <dgm:cxn modelId="{59D37F1B-DA83-8543-AB3B-2A357A55EE17}" type="presParOf" srcId="{96A50C9C-7369-4375-8993-E8DFE4B66E33}" destId="{B2BC4C8E-3817-4800-8D96-4F3C16DB8253}" srcOrd="1" destOrd="0" presId="urn:microsoft.com/office/officeart/2005/8/layout/process5"/>
    <dgm:cxn modelId="{4722E33A-BCE4-9548-ADDE-8AB44E54AED3}" type="presParOf" srcId="{B2BC4C8E-3817-4800-8D96-4F3C16DB8253}" destId="{9ABE1CCC-4B20-4A7E-A9D0-125293CC602D}" srcOrd="0" destOrd="0" presId="urn:microsoft.com/office/officeart/2005/8/layout/process5"/>
    <dgm:cxn modelId="{54F0E2E4-CB12-7E49-8343-1542D47A7BB2}" type="presParOf" srcId="{96A50C9C-7369-4375-8993-E8DFE4B66E33}" destId="{ED527536-F027-47C4-8056-167380A63D05}" srcOrd="2" destOrd="0" presId="urn:microsoft.com/office/officeart/2005/8/layout/process5"/>
    <dgm:cxn modelId="{F8E29B8A-17E2-F041-9968-A9B5EFC483B9}" type="presParOf" srcId="{96A50C9C-7369-4375-8993-E8DFE4B66E33}" destId="{C036ACC3-B6DF-4BE7-808F-855CB916C7DA}" srcOrd="3" destOrd="0" presId="urn:microsoft.com/office/officeart/2005/8/layout/process5"/>
    <dgm:cxn modelId="{E4B67EC5-091D-9A49-940D-1924CCBD34B8}" type="presParOf" srcId="{C036ACC3-B6DF-4BE7-808F-855CB916C7DA}" destId="{ADB37410-FEC4-43E9-AB44-7AA784C758F2}" srcOrd="0" destOrd="0" presId="urn:microsoft.com/office/officeart/2005/8/layout/process5"/>
    <dgm:cxn modelId="{B6CA3E25-C773-A44A-A94F-174A46FF9BCD}" type="presParOf" srcId="{96A50C9C-7369-4375-8993-E8DFE4B66E33}" destId="{144CF9F8-2C55-4B77-B6DF-4C35DE994AB0}" srcOrd="4" destOrd="0" presId="urn:microsoft.com/office/officeart/2005/8/layout/process5"/>
    <dgm:cxn modelId="{F4072CD1-1DBC-CA49-BF37-0FD2159DFAB6}" type="presParOf" srcId="{96A50C9C-7369-4375-8993-E8DFE4B66E33}" destId="{18DB7EB0-2B8E-4266-9AE1-21645D7EBD4C}" srcOrd="5" destOrd="0" presId="urn:microsoft.com/office/officeart/2005/8/layout/process5"/>
    <dgm:cxn modelId="{9B49D748-6496-A540-8FCA-8C1D15E6D354}" type="presParOf" srcId="{18DB7EB0-2B8E-4266-9AE1-21645D7EBD4C}" destId="{9B41A850-2389-4900-AC47-BA72FCA62B2F}" srcOrd="0" destOrd="0" presId="urn:microsoft.com/office/officeart/2005/8/layout/process5"/>
    <dgm:cxn modelId="{F900DE72-AA91-AC45-8FA1-DA86963B2021}" type="presParOf" srcId="{96A50C9C-7369-4375-8993-E8DFE4B66E33}" destId="{13686BCD-A09A-4B2D-91D2-CBCB6BE5D89B}" srcOrd="6" destOrd="0" presId="urn:microsoft.com/office/officeart/2005/8/layout/process5"/>
    <dgm:cxn modelId="{EF4F3145-5516-A54F-8B77-81EF721B7DF9}" type="presParOf" srcId="{96A50C9C-7369-4375-8993-E8DFE4B66E33}" destId="{5DC5CDF8-2025-438A-9DA7-DA5382BD33A2}" srcOrd="7" destOrd="0" presId="urn:microsoft.com/office/officeart/2005/8/layout/process5"/>
    <dgm:cxn modelId="{7D808CE8-0670-4844-809F-816165693681}" type="presParOf" srcId="{5DC5CDF8-2025-438A-9DA7-DA5382BD33A2}" destId="{38751EF5-9A57-45ED-BA9B-D11AE52FB8C4}" srcOrd="0" destOrd="0" presId="urn:microsoft.com/office/officeart/2005/8/layout/process5"/>
    <dgm:cxn modelId="{F6587B23-AB53-6A4E-B484-15E8CE9BAB6B}" type="presParOf" srcId="{96A50C9C-7369-4375-8993-E8DFE4B66E33}" destId="{954B19D4-5B57-4262-8C8E-FEE7038E51DB}" srcOrd="8" destOrd="0" presId="urn:microsoft.com/office/officeart/2005/8/layout/process5"/>
    <dgm:cxn modelId="{6837E3B1-B637-A143-91AE-DFF9DD98AC00}" type="presParOf" srcId="{96A50C9C-7369-4375-8993-E8DFE4B66E33}" destId="{2F479B54-8D5C-48EE-8D80-FA6B9084D263}" srcOrd="9" destOrd="0" presId="urn:microsoft.com/office/officeart/2005/8/layout/process5"/>
    <dgm:cxn modelId="{94BE3173-4EF9-BE46-B624-A7392E90050E}" type="presParOf" srcId="{2F479B54-8D5C-48EE-8D80-FA6B9084D263}" destId="{C832D6C1-8A17-4561-855D-05BA320610D5}" srcOrd="0" destOrd="0" presId="urn:microsoft.com/office/officeart/2005/8/layout/process5"/>
    <dgm:cxn modelId="{B7C2C71C-C6D4-B94E-BCA4-8A9DCF4AE446}" type="presParOf" srcId="{96A50C9C-7369-4375-8993-E8DFE4B66E33}" destId="{E1EB63AA-F5A9-4BAD-AF5F-9A30274C2D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Easy to implement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Choice of centres requires judgement and is subjective  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Example 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Customer Segmentation – Targeted marketing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08E3DEC0-B9AC-411D-96F0-7D079DE50731}">
      <dgm:prSet phldrT="[Text]"/>
      <dgm:spPr/>
      <dgm:t>
        <a:bodyPr/>
        <a:lstStyle/>
        <a:p>
          <a:r>
            <a:rPr lang="en-AU" dirty="0" smtClean="0"/>
            <a:t>Initial seeds has a strong impact on final results</a:t>
          </a:r>
          <a:endParaRPr lang="en-AU" dirty="0"/>
        </a:p>
      </dgm:t>
    </dgm:pt>
    <dgm:pt modelId="{27F38738-EE87-44D6-92AD-A1B510904F2D}" type="parTrans" cxnId="{C7D58E1A-6579-4955-9F0C-C77DCEA235C4}">
      <dgm:prSet/>
      <dgm:spPr/>
      <dgm:t>
        <a:bodyPr/>
        <a:lstStyle/>
        <a:p>
          <a:endParaRPr lang="en-AU"/>
        </a:p>
      </dgm:t>
    </dgm:pt>
    <dgm:pt modelId="{12BA3063-65FB-4045-BED5-6D331458E7F4}" type="sibTrans" cxnId="{C7D58E1A-6579-4955-9F0C-C77DCEA235C4}">
      <dgm:prSet/>
      <dgm:spPr/>
      <dgm:t>
        <a:bodyPr/>
        <a:lstStyle/>
        <a:p>
          <a:endParaRPr lang="en-AU"/>
        </a:p>
      </dgm:t>
    </dgm:pt>
    <dgm:pt modelId="{0D1EEDE0-AB2A-472A-9DDE-71C953350CDB}">
      <dgm:prSet phldrT="[Text]"/>
      <dgm:spPr/>
      <dgm:t>
        <a:bodyPr/>
        <a:lstStyle/>
        <a:p>
          <a:r>
            <a:rPr lang="en-AU" dirty="0" smtClean="0"/>
            <a:t>Sensitive to scale: Rescaling your dataset (normalisation) can change results  </a:t>
          </a:r>
          <a:endParaRPr lang="en-AU" dirty="0"/>
        </a:p>
      </dgm:t>
    </dgm:pt>
    <dgm:pt modelId="{301A0019-A581-4BC2-8DD3-82C5226BC08F}" type="parTrans" cxnId="{176CC914-9E0D-4949-85B0-0F370BA20F0E}">
      <dgm:prSet/>
      <dgm:spPr/>
      <dgm:t>
        <a:bodyPr/>
        <a:lstStyle/>
        <a:p>
          <a:endParaRPr lang="en-AU"/>
        </a:p>
      </dgm:t>
    </dgm:pt>
    <dgm:pt modelId="{075C6055-CCB2-4CDF-B750-7BB90FC9F66D}" type="sibTrans" cxnId="{176CC914-9E0D-4949-85B0-0F370BA20F0E}">
      <dgm:prSet/>
      <dgm:spPr/>
      <dgm:t>
        <a:bodyPr/>
        <a:lstStyle/>
        <a:p>
          <a:endParaRPr lang="en-AU"/>
        </a:p>
      </dgm:t>
    </dgm:pt>
    <dgm:pt modelId="{4017FFDD-9994-4AC0-81FA-4B79446ABDEB}">
      <dgm:prSet/>
      <dgm:spPr/>
      <dgm:t>
        <a:bodyPr/>
        <a:lstStyle/>
        <a:p>
          <a:r>
            <a:rPr lang="en-AU" dirty="0" smtClean="0"/>
            <a:t>Insurance Fraud Detection – Using past data on fraudulent claims, it’s possible to isolate potential new fraudulent claims based on proximity to clusters with fraudulent patterns  </a:t>
          </a:r>
          <a:endParaRPr lang="en-AU" dirty="0"/>
        </a:p>
      </dgm:t>
    </dgm:pt>
    <dgm:pt modelId="{896BDB73-9659-4A77-97D6-E123F1466D3C}" type="parTrans" cxnId="{AEE0CEFF-3AC7-4BA4-9D28-835FA6BCF898}">
      <dgm:prSet/>
      <dgm:spPr/>
      <dgm:t>
        <a:bodyPr/>
        <a:lstStyle/>
        <a:p>
          <a:endParaRPr lang="en-AU"/>
        </a:p>
      </dgm:t>
    </dgm:pt>
    <dgm:pt modelId="{A4B3E597-A121-4C01-99D9-80C9F5AD9C6D}" type="sibTrans" cxnId="{AEE0CEFF-3AC7-4BA4-9D28-835FA6BCF898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A6C48F38-9D3B-C44C-B1BE-EA7CD7843EE5}" type="presOf" srcId="{3CABF49B-D637-42E2-8C16-3D7311810211}" destId="{16CC378C-D0B0-432D-8095-F6D0C2805133}" srcOrd="0" destOrd="0" presId="urn:diagrams.loki3.com/BracketList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2482AB76-ED1D-3045-AE3D-E7393F2A3F56}" type="presOf" srcId="{493099CB-EEC2-4383-8411-CE0CE607C5D3}" destId="{CAED93E1-6A41-4EE9-878C-73A790C410D8}" srcOrd="0" destOrd="0" presId="urn:diagrams.loki3.com/BracketList"/>
    <dgm:cxn modelId="{B91161EF-861B-1D4F-A2E9-C1880D5A29A3}" type="presOf" srcId="{A863BA0F-2AF3-4898-8033-E2C554D469BE}" destId="{B99110CF-45CD-4456-9B43-506DB508306B}" srcOrd="0" destOrd="0" presId="urn:diagrams.loki3.com/BracketList"/>
    <dgm:cxn modelId="{9E1D8382-6A9C-1645-9910-E0AC322674CB}" type="presOf" srcId="{F18B3811-CA67-43EC-8C1F-47BA7C1C979E}" destId="{7C2CCC9E-C719-4F76-86CC-BA7729E076F9}" srcOrd="0" destOrd="0" presId="urn:diagrams.loki3.com/BracketList"/>
    <dgm:cxn modelId="{FEC11F56-56BB-584C-9016-D53274A003E8}" type="presOf" srcId="{08E3DEC0-B9AC-411D-96F0-7D079DE50731}" destId="{B99110CF-45CD-4456-9B43-506DB508306B}" srcOrd="0" destOrd="1" presId="urn:diagrams.loki3.com/BracketList"/>
    <dgm:cxn modelId="{444645F1-E8CC-2E48-A22B-B89F2442D015}" type="presOf" srcId="{4017FFDD-9994-4AC0-81FA-4B79446ABDEB}" destId="{16CC378C-D0B0-432D-8095-F6D0C2805133}" srcOrd="0" destOrd="1" presId="urn:diagrams.loki3.com/BracketList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9E4D5924-0A96-AB49-BC31-1E98C4B22F49}" type="presOf" srcId="{0D1EEDE0-AB2A-472A-9DDE-71C953350CDB}" destId="{B99110CF-45CD-4456-9B43-506DB508306B}" srcOrd="0" destOrd="2" presId="urn:diagrams.loki3.com/BracketList"/>
    <dgm:cxn modelId="{2EAA27D8-EE40-2143-BA84-9F4D6C765752}" type="presOf" srcId="{859F370C-0908-435B-B883-BAB9C040EB83}" destId="{EE15409F-0EED-47FE-8219-05FC2483E8F8}" srcOrd="0" destOrd="0" presId="urn:diagrams.loki3.com/BracketList"/>
    <dgm:cxn modelId="{154C8037-A257-D64C-9568-118B6A70A62D}" type="presOf" srcId="{0678D3FF-1DBB-415F-98FF-FE42BCBBADA4}" destId="{B35F1A05-A73B-41D0-8B52-0994922D1397}" srcOrd="0" destOrd="0" presId="urn:diagrams.loki3.com/BracketList"/>
    <dgm:cxn modelId="{114F6908-3D27-6A47-AA00-F6C75607B075}" type="presOf" srcId="{C06ED7B8-92CA-48AF-B5C4-0B71732DC277}" destId="{0D1399AC-0A7D-4569-B4BF-6FFD74727507}" srcOrd="0" destOrd="0" presId="urn:diagrams.loki3.com/BracketList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C7D58E1A-6579-4955-9F0C-C77DCEA235C4}" srcId="{493099CB-EEC2-4383-8411-CE0CE607C5D3}" destId="{08E3DEC0-B9AC-411D-96F0-7D079DE50731}" srcOrd="1" destOrd="0" parTransId="{27F38738-EE87-44D6-92AD-A1B510904F2D}" sibTransId="{12BA3063-65FB-4045-BED5-6D331458E7F4}"/>
    <dgm:cxn modelId="{AEE0CEFF-3AC7-4BA4-9D28-835FA6BCF898}" srcId="{F18B3811-CA67-43EC-8C1F-47BA7C1C979E}" destId="{4017FFDD-9994-4AC0-81FA-4B79446ABDEB}" srcOrd="1" destOrd="0" parTransId="{896BDB73-9659-4A77-97D6-E123F1466D3C}" sibTransId="{A4B3E597-A121-4C01-99D9-80C9F5AD9C6D}"/>
    <dgm:cxn modelId="{176CC914-9E0D-4949-85B0-0F370BA20F0E}" srcId="{493099CB-EEC2-4383-8411-CE0CE607C5D3}" destId="{0D1EEDE0-AB2A-472A-9DDE-71C953350CDB}" srcOrd="2" destOrd="0" parTransId="{301A0019-A581-4BC2-8DD3-82C5226BC08F}" sibTransId="{075C6055-CCB2-4CDF-B750-7BB90FC9F66D}"/>
    <dgm:cxn modelId="{7733FBC9-E48C-B94C-AAE3-147E9EDE7742}" type="presParOf" srcId="{EE15409F-0EED-47FE-8219-05FC2483E8F8}" destId="{A5A07B6A-691F-4FD3-B399-8B875DC9076A}" srcOrd="0" destOrd="0" presId="urn:diagrams.loki3.com/BracketList"/>
    <dgm:cxn modelId="{C5D5409E-5057-1C45-AA45-49B749E41972}" type="presParOf" srcId="{A5A07B6A-691F-4FD3-B399-8B875DC9076A}" destId="{B35F1A05-A73B-41D0-8B52-0994922D1397}" srcOrd="0" destOrd="0" presId="urn:diagrams.loki3.com/BracketList"/>
    <dgm:cxn modelId="{D8E7E9E1-AD75-C74A-BFB9-7D28ABAA94FD}" type="presParOf" srcId="{A5A07B6A-691F-4FD3-B399-8B875DC9076A}" destId="{3C2C1E56-7FEB-4887-8583-4FA022959EDE}" srcOrd="1" destOrd="0" presId="urn:diagrams.loki3.com/BracketList"/>
    <dgm:cxn modelId="{FE1482AE-DA12-3D46-B0BF-F0286D274C2B}" type="presParOf" srcId="{A5A07B6A-691F-4FD3-B399-8B875DC9076A}" destId="{3A1D8F1C-7185-4CD3-B8DA-B786C5516023}" srcOrd="2" destOrd="0" presId="urn:diagrams.loki3.com/BracketList"/>
    <dgm:cxn modelId="{C2AE008F-D627-A54A-A323-452AABC59892}" type="presParOf" srcId="{A5A07B6A-691F-4FD3-B399-8B875DC9076A}" destId="{0D1399AC-0A7D-4569-B4BF-6FFD74727507}" srcOrd="3" destOrd="0" presId="urn:diagrams.loki3.com/BracketList"/>
    <dgm:cxn modelId="{265F5293-6EE7-6041-9193-F7FC86AB2E5A}" type="presParOf" srcId="{EE15409F-0EED-47FE-8219-05FC2483E8F8}" destId="{F4C2B989-D290-4743-B01E-9AE62FE457DF}" srcOrd="1" destOrd="0" presId="urn:diagrams.loki3.com/BracketList"/>
    <dgm:cxn modelId="{F2AEE73B-62AF-3E40-9073-2A691CF104D4}" type="presParOf" srcId="{EE15409F-0EED-47FE-8219-05FC2483E8F8}" destId="{0324488E-3EF2-4609-B4A4-E69E58AF387F}" srcOrd="2" destOrd="0" presId="urn:diagrams.loki3.com/BracketList"/>
    <dgm:cxn modelId="{A7B6AA24-F16A-8E42-B659-EB72F5BD7533}" type="presParOf" srcId="{0324488E-3EF2-4609-B4A4-E69E58AF387F}" destId="{CAED93E1-6A41-4EE9-878C-73A790C410D8}" srcOrd="0" destOrd="0" presId="urn:diagrams.loki3.com/BracketList"/>
    <dgm:cxn modelId="{40358637-B161-D444-945B-DC89C213AD21}" type="presParOf" srcId="{0324488E-3EF2-4609-B4A4-E69E58AF387F}" destId="{D4618BBA-59DD-41CA-958F-93A73209EB9F}" srcOrd="1" destOrd="0" presId="urn:diagrams.loki3.com/BracketList"/>
    <dgm:cxn modelId="{2FF21A65-B940-1C40-8B61-4E59C38A3332}" type="presParOf" srcId="{0324488E-3EF2-4609-B4A4-E69E58AF387F}" destId="{8E09A90F-C6D3-4C47-A939-912A81596581}" srcOrd="2" destOrd="0" presId="urn:diagrams.loki3.com/BracketList"/>
    <dgm:cxn modelId="{4C4D71A1-3178-024F-BED0-0914DD42D23A}" type="presParOf" srcId="{0324488E-3EF2-4609-B4A4-E69E58AF387F}" destId="{B99110CF-45CD-4456-9B43-506DB508306B}" srcOrd="3" destOrd="0" presId="urn:diagrams.loki3.com/BracketList"/>
    <dgm:cxn modelId="{C267ECD7-B415-5E4F-A940-8DE50C7B1C12}" type="presParOf" srcId="{EE15409F-0EED-47FE-8219-05FC2483E8F8}" destId="{5892F02B-0B44-4293-A232-6B6F1010CF03}" srcOrd="3" destOrd="0" presId="urn:diagrams.loki3.com/BracketList"/>
    <dgm:cxn modelId="{82AC9370-E110-7F40-B575-64A15BABAD22}" type="presParOf" srcId="{EE15409F-0EED-47FE-8219-05FC2483E8F8}" destId="{148216CA-FA9C-41AB-9762-3AFCBB8C9ED8}" srcOrd="4" destOrd="0" presId="urn:diagrams.loki3.com/BracketList"/>
    <dgm:cxn modelId="{4551B010-8444-E640-9E55-28F9DB04E6D6}" type="presParOf" srcId="{148216CA-FA9C-41AB-9762-3AFCBB8C9ED8}" destId="{7C2CCC9E-C719-4F76-86CC-BA7729E076F9}" srcOrd="0" destOrd="0" presId="urn:diagrams.loki3.com/BracketList"/>
    <dgm:cxn modelId="{6F9C919B-333E-DC47-9935-B88A45A49060}" type="presParOf" srcId="{148216CA-FA9C-41AB-9762-3AFCBB8C9ED8}" destId="{571A6351-3D31-4192-ACC3-C0801ACA97FC}" srcOrd="1" destOrd="0" presId="urn:diagrams.loki3.com/BracketList"/>
    <dgm:cxn modelId="{DFCE7F6A-FA0C-2842-81F2-E97BDB95B91C}" type="presParOf" srcId="{148216CA-FA9C-41AB-9762-3AFCBB8C9ED8}" destId="{6F8C5C79-F9E3-47DA-850C-C47B624E8E9E}" srcOrd="2" destOrd="0" presId="urn:diagrams.loki3.com/BracketList"/>
    <dgm:cxn modelId="{8E271035-ACFE-5E4E-9BD5-9D3EDF33AFD2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Are non-parametric; have no distribution assumptions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 Less interpretable and less easier to explain than regression/clustering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Can be used to help identify significant variables from thousands of inputs using its variable importance plot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4D0B1C90-B33F-43D9-B548-86EA72093611}">
      <dgm:prSet/>
      <dgm:spPr/>
      <dgm:t>
        <a:bodyPr/>
        <a:lstStyle/>
        <a:p>
          <a:r>
            <a:rPr lang="en-AU" dirty="0" smtClean="0"/>
            <a:t>Reliable and can handle non-linearity in the dataset </a:t>
          </a:r>
          <a:endParaRPr lang="en-AU" dirty="0"/>
        </a:p>
      </dgm:t>
    </dgm:pt>
    <dgm:pt modelId="{EA4BC68C-793E-40B9-9DCF-D9683FD29BEB}" type="parTrans" cxnId="{B14164BB-616E-4769-A06E-C93FA3A32C6E}">
      <dgm:prSet/>
      <dgm:spPr/>
      <dgm:t>
        <a:bodyPr/>
        <a:lstStyle/>
        <a:p>
          <a:endParaRPr lang="en-AU"/>
        </a:p>
      </dgm:t>
    </dgm:pt>
    <dgm:pt modelId="{AAF72125-2662-4011-AF51-0BD5D32C2C47}" type="sibTrans" cxnId="{B14164BB-616E-4769-A06E-C93FA3A32C6E}">
      <dgm:prSet/>
      <dgm:spPr/>
      <dgm:t>
        <a:bodyPr/>
        <a:lstStyle/>
        <a:p>
          <a:endParaRPr lang="en-AU"/>
        </a:p>
      </dgm:t>
    </dgm:pt>
    <dgm:pt modelId="{3C76693D-9584-4AB4-9CF0-841EF5D4C05B}">
      <dgm:prSet/>
      <dgm:spPr/>
      <dgm:t>
        <a:bodyPr/>
        <a:lstStyle/>
        <a:p>
          <a:r>
            <a:rPr lang="en-AU" dirty="0" smtClean="0"/>
            <a:t>Robust against outliers in the predictive variables </a:t>
          </a:r>
          <a:endParaRPr lang="en-AU" dirty="0"/>
        </a:p>
      </dgm:t>
    </dgm:pt>
    <dgm:pt modelId="{0C5D0F8C-E25A-44BA-83F7-D0B7C02B071F}" type="parTrans" cxnId="{D84733B1-8BDA-40FA-9C1B-33DF9D95BAAB}">
      <dgm:prSet/>
      <dgm:spPr/>
      <dgm:t>
        <a:bodyPr/>
        <a:lstStyle/>
        <a:p>
          <a:endParaRPr lang="en-AU"/>
        </a:p>
      </dgm:t>
    </dgm:pt>
    <dgm:pt modelId="{67A4E84E-EC4E-476D-8270-87AB4EF78A4D}" type="sibTrans" cxnId="{D84733B1-8BDA-40FA-9C1B-33DF9D95BAAB}">
      <dgm:prSet/>
      <dgm:spPr/>
      <dgm:t>
        <a:bodyPr/>
        <a:lstStyle/>
        <a:p>
          <a:endParaRPr lang="en-AU"/>
        </a:p>
      </dgm:t>
    </dgm:pt>
    <dgm:pt modelId="{E56AA72C-ADA7-4B86-9A59-DECB218089EE}">
      <dgm:prSet phldrT="[Text]"/>
      <dgm:spPr/>
      <dgm:t>
        <a:bodyPr/>
        <a:lstStyle/>
        <a:p>
          <a:r>
            <a:rPr lang="en-AU" dirty="0" smtClean="0"/>
            <a:t>Many parameters to adjust such as the number of trees and the tree depth although default parameters may work</a:t>
          </a:r>
          <a:endParaRPr lang="en-AU" dirty="0"/>
        </a:p>
      </dgm:t>
    </dgm:pt>
    <dgm:pt modelId="{720E27C0-CF72-40C8-8502-0355B5A1F53E}" type="parTrans" cxnId="{EF3DE107-19B3-443C-9FBA-B2F398EE7BDB}">
      <dgm:prSet/>
      <dgm:spPr/>
      <dgm:t>
        <a:bodyPr/>
        <a:lstStyle/>
        <a:p>
          <a:endParaRPr lang="en-AU"/>
        </a:p>
      </dgm:t>
    </dgm:pt>
    <dgm:pt modelId="{1594639D-AA65-4825-B68B-17796CA8125C}" type="sibTrans" cxnId="{EF3DE107-19B3-443C-9FBA-B2F398EE7BDB}">
      <dgm:prSet/>
      <dgm:spPr/>
      <dgm:t>
        <a:bodyPr/>
        <a:lstStyle/>
        <a:p>
          <a:endParaRPr lang="en-AU"/>
        </a:p>
      </dgm:t>
    </dgm:pt>
    <dgm:pt modelId="{BEB993F6-F8A2-4FE4-A09F-5D90BCFB4822}">
      <dgm:prSet/>
      <dgm:spPr/>
      <dgm:t>
        <a:bodyPr/>
        <a:lstStyle/>
        <a:p>
          <a:r>
            <a:rPr lang="en-AU" dirty="0" smtClean="0"/>
            <a:t>Does not tend to overfit especially when cross validation is incorporated</a:t>
          </a:r>
          <a:endParaRPr lang="en-AU" dirty="0"/>
        </a:p>
      </dgm:t>
    </dgm:pt>
    <dgm:pt modelId="{AF8AD04A-F443-48C8-A402-5BCDB8859C49}" type="parTrans" cxnId="{7A28E184-18D4-463A-BD2E-3A447F349542}">
      <dgm:prSet/>
      <dgm:spPr/>
      <dgm:t>
        <a:bodyPr/>
        <a:lstStyle/>
        <a:p>
          <a:endParaRPr lang="en-AU"/>
        </a:p>
      </dgm:t>
    </dgm:pt>
    <dgm:pt modelId="{EE4EB99C-3291-472D-AE5C-D0DC4BEADDBD}" type="sibTrans" cxnId="{7A28E184-18D4-463A-BD2E-3A447F349542}">
      <dgm:prSet/>
      <dgm:spPr/>
      <dgm:t>
        <a:bodyPr/>
        <a:lstStyle/>
        <a:p>
          <a:endParaRPr lang="en-AU"/>
        </a:p>
      </dgm:t>
    </dgm:pt>
    <dgm:pt modelId="{F682B2E5-CE0A-4B1A-9024-F3581113350F}">
      <dgm:prSet/>
      <dgm:spPr/>
      <dgm:t>
        <a:bodyPr/>
        <a:lstStyle/>
        <a:p>
          <a:r>
            <a:rPr lang="en-AU" dirty="0" smtClean="0"/>
            <a:t>Highly scalable to any number of dimensions and has generally acceptable performance </a:t>
          </a:r>
          <a:endParaRPr lang="en-AU" dirty="0"/>
        </a:p>
      </dgm:t>
    </dgm:pt>
    <dgm:pt modelId="{AAF2B5BE-1660-4A95-A1D1-F85B01E288D7}" type="parTrans" cxnId="{5CF1FA82-CB21-4A3C-8E38-D205D5E75DF6}">
      <dgm:prSet/>
      <dgm:spPr/>
      <dgm:t>
        <a:bodyPr/>
        <a:lstStyle/>
        <a:p>
          <a:endParaRPr lang="en-AU"/>
        </a:p>
      </dgm:t>
    </dgm:pt>
    <dgm:pt modelId="{1E52E4A6-E5E2-42E3-B35F-2B264CC5C709}" type="sibTrans" cxnId="{5CF1FA82-CB21-4A3C-8E38-D205D5E75DF6}">
      <dgm:prSet/>
      <dgm:spPr/>
      <dgm:t>
        <a:bodyPr/>
        <a:lstStyle/>
        <a:p>
          <a:endParaRPr lang="en-AU"/>
        </a:p>
      </dgm:t>
    </dgm:pt>
    <dgm:pt modelId="{C89BDF5D-2923-447E-8E14-5ACD9D640EF0}">
      <dgm:prSet phldrT="[Text]"/>
      <dgm:spPr/>
      <dgm:t>
        <a:bodyPr/>
        <a:lstStyle/>
        <a:p>
          <a:r>
            <a:rPr lang="en-AU" dirty="0" smtClean="0"/>
            <a:t>Not possible to iteratively improve the generated model</a:t>
          </a:r>
          <a:endParaRPr lang="en-AU" dirty="0"/>
        </a:p>
      </dgm:t>
    </dgm:pt>
    <dgm:pt modelId="{49577A06-6E96-4439-A199-B7D49C140C56}" type="parTrans" cxnId="{CA031338-3D5D-45D0-B84E-57CA84C9EC3E}">
      <dgm:prSet/>
      <dgm:spPr/>
      <dgm:t>
        <a:bodyPr/>
        <a:lstStyle/>
        <a:p>
          <a:endParaRPr lang="en-AU"/>
        </a:p>
      </dgm:t>
    </dgm:pt>
    <dgm:pt modelId="{3B342266-DAFC-4BE8-BD2F-01F293D66A6E}" type="sibTrans" cxnId="{CA031338-3D5D-45D0-B84E-57CA84C9EC3E}">
      <dgm:prSet/>
      <dgm:spPr/>
      <dgm:t>
        <a:bodyPr/>
        <a:lstStyle/>
        <a:p>
          <a:endParaRPr lang="en-AU"/>
        </a:p>
      </dgm:t>
    </dgm:pt>
    <dgm:pt modelId="{86F1D38A-B3BC-4382-AC1F-B2A7D5804791}">
      <dgm:prSet phldrT="[Text]"/>
      <dgm:spPr/>
      <dgm:t>
        <a:bodyPr/>
        <a:lstStyle/>
        <a:p>
          <a:r>
            <a:rPr lang="en-AU" dirty="0" smtClean="0"/>
            <a:t>Performance may be slow  </a:t>
          </a:r>
          <a:endParaRPr lang="en-AU" dirty="0"/>
        </a:p>
      </dgm:t>
    </dgm:pt>
    <dgm:pt modelId="{77AF6D42-9496-45CB-A58D-CA55282923F6}" type="parTrans" cxnId="{9D5CEEDC-6AA6-41E8-BA1C-76138A06F91E}">
      <dgm:prSet/>
      <dgm:spPr/>
      <dgm:t>
        <a:bodyPr/>
        <a:lstStyle/>
        <a:p>
          <a:endParaRPr lang="en-AU"/>
        </a:p>
      </dgm:t>
    </dgm:pt>
    <dgm:pt modelId="{E99328CB-69AE-46F0-80F8-E1B9126CC25D}" type="sibTrans" cxnId="{9D5CEEDC-6AA6-41E8-BA1C-76138A06F91E}">
      <dgm:prSet/>
      <dgm:spPr/>
      <dgm:t>
        <a:bodyPr/>
        <a:lstStyle/>
        <a:p>
          <a:endParaRPr lang="en-AU"/>
        </a:p>
      </dgm:t>
    </dgm:pt>
    <dgm:pt modelId="{DA844CF1-53E0-4161-93BA-077EE3CCD0CF}">
      <dgm:prSet/>
      <dgm:spPr/>
      <dgm:t>
        <a:bodyPr/>
        <a:lstStyle/>
        <a:p>
          <a:r>
            <a:rPr lang="en-AU" dirty="0" smtClean="0"/>
            <a:t>Robust to correlated parameters </a:t>
          </a:r>
          <a:endParaRPr lang="en-AU" dirty="0"/>
        </a:p>
      </dgm:t>
    </dgm:pt>
    <dgm:pt modelId="{81D1B5BE-B771-4595-A0EF-01AA1474F4E7}" type="parTrans" cxnId="{872912BF-5B7B-4F46-9DE9-CF903ED8525C}">
      <dgm:prSet/>
      <dgm:spPr/>
      <dgm:t>
        <a:bodyPr/>
        <a:lstStyle/>
        <a:p>
          <a:endParaRPr lang="en-AU"/>
        </a:p>
      </dgm:t>
    </dgm:pt>
    <dgm:pt modelId="{C4248082-C5BF-4F7C-A84A-CFD6D33E841A}" type="sibTrans" cxnId="{872912BF-5B7B-4F46-9DE9-CF903ED8525C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 custLinFactNeighborY="-68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621D6E9F-4897-DB47-85AC-B55F39EEC89C}" type="presOf" srcId="{DA844CF1-53E0-4161-93BA-077EE3CCD0CF}" destId="{0D1399AC-0A7D-4569-B4BF-6FFD74727507}" srcOrd="0" destOrd="3" presId="urn:diagrams.loki3.com/BracketList"/>
    <dgm:cxn modelId="{BD04CF15-1BA4-624B-9F9B-E917C4E23D42}" type="presOf" srcId="{859F370C-0908-435B-B883-BAB9C040EB83}" destId="{EE15409F-0EED-47FE-8219-05FC2483E8F8}" srcOrd="0" destOrd="0" presId="urn:diagrams.loki3.com/BracketList"/>
    <dgm:cxn modelId="{CA031338-3D5D-45D0-B84E-57CA84C9EC3E}" srcId="{493099CB-EEC2-4383-8411-CE0CE607C5D3}" destId="{C89BDF5D-2923-447E-8E14-5ACD9D640EF0}" srcOrd="2" destOrd="0" parTransId="{49577A06-6E96-4439-A199-B7D49C140C56}" sibTransId="{3B342266-DAFC-4BE8-BD2F-01F293D66A6E}"/>
    <dgm:cxn modelId="{CA06453A-B385-5B45-9DBE-2BEB72D6921A}" type="presOf" srcId="{E56AA72C-ADA7-4B86-9A59-DECB218089EE}" destId="{B99110CF-45CD-4456-9B43-506DB508306B}" srcOrd="0" destOrd="1" presId="urn:diagrams.loki3.com/BracketList"/>
    <dgm:cxn modelId="{A7BA3DF6-FA64-C44A-8B85-FEF49F3F7216}" type="presOf" srcId="{493099CB-EEC2-4383-8411-CE0CE607C5D3}" destId="{CAED93E1-6A41-4EE9-878C-73A790C410D8}" srcOrd="0" destOrd="0" presId="urn:diagrams.loki3.com/BracketList"/>
    <dgm:cxn modelId="{3FB15361-B952-B947-BB4E-28506357EF8B}" type="presOf" srcId="{C06ED7B8-92CA-48AF-B5C4-0B71732DC277}" destId="{0D1399AC-0A7D-4569-B4BF-6FFD74727507}" srcOrd="0" destOrd="0" presId="urn:diagrams.loki3.com/BracketList"/>
    <dgm:cxn modelId="{D84733B1-8BDA-40FA-9C1B-33DF9D95BAAB}" srcId="{0678D3FF-1DBB-415F-98FF-FE42BCBBADA4}" destId="{3C76693D-9584-4AB4-9CF0-841EF5D4C05B}" srcOrd="2" destOrd="0" parTransId="{0C5D0F8C-E25A-44BA-83F7-D0B7C02B071F}" sibTransId="{67A4E84E-EC4E-476D-8270-87AB4EF78A4D}"/>
    <dgm:cxn modelId="{6E8D81C3-0CF1-1D49-9257-B93C4FCA2858}" type="presOf" srcId="{C89BDF5D-2923-447E-8E14-5ACD9D640EF0}" destId="{B99110CF-45CD-4456-9B43-506DB508306B}" srcOrd="0" destOrd="2" presId="urn:diagrams.loki3.com/BracketList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872912BF-5B7B-4F46-9DE9-CF903ED8525C}" srcId="{0678D3FF-1DBB-415F-98FF-FE42BCBBADA4}" destId="{DA844CF1-53E0-4161-93BA-077EE3CCD0CF}" srcOrd="3" destOrd="0" parTransId="{81D1B5BE-B771-4595-A0EF-01AA1474F4E7}" sibTransId="{C4248082-C5BF-4F7C-A84A-CFD6D33E841A}"/>
    <dgm:cxn modelId="{141A648E-03EF-3E44-9A1C-9E35E356AA86}" type="presOf" srcId="{3CABF49B-D637-42E2-8C16-3D7311810211}" destId="{16CC378C-D0B0-432D-8095-F6D0C2805133}" srcOrd="0" destOrd="0" presId="urn:diagrams.loki3.com/BracketList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9D5CEEDC-6AA6-41E8-BA1C-76138A06F91E}" srcId="{493099CB-EEC2-4383-8411-CE0CE607C5D3}" destId="{86F1D38A-B3BC-4382-AC1F-B2A7D5804791}" srcOrd="3" destOrd="0" parTransId="{77AF6D42-9496-45CB-A58D-CA55282923F6}" sibTransId="{E99328CB-69AE-46F0-80F8-E1B9126CC25D}"/>
    <dgm:cxn modelId="{A04567C3-9A27-7B40-9823-E8158D1925DF}" type="presOf" srcId="{3C76693D-9584-4AB4-9CF0-841EF5D4C05B}" destId="{0D1399AC-0A7D-4569-B4BF-6FFD74727507}" srcOrd="0" destOrd="2" presId="urn:diagrams.loki3.com/BracketList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14093A08-5C69-D646-9460-84725618654A}" type="presOf" srcId="{86F1D38A-B3BC-4382-AC1F-B2A7D5804791}" destId="{B99110CF-45CD-4456-9B43-506DB508306B}" srcOrd="0" destOrd="3" presId="urn:diagrams.loki3.com/BracketList"/>
    <dgm:cxn modelId="{7A28E184-18D4-463A-BD2E-3A447F349542}" srcId="{0678D3FF-1DBB-415F-98FF-FE42BCBBADA4}" destId="{BEB993F6-F8A2-4FE4-A09F-5D90BCFB4822}" srcOrd="4" destOrd="0" parTransId="{AF8AD04A-F443-48C8-A402-5BCDB8859C49}" sibTransId="{EE4EB99C-3291-472D-AE5C-D0DC4BEADDBD}"/>
    <dgm:cxn modelId="{5F987419-2278-9D4B-9518-F0F71A95BB0E}" type="presOf" srcId="{A863BA0F-2AF3-4898-8033-E2C554D469BE}" destId="{B99110CF-45CD-4456-9B43-506DB508306B}" srcOrd="0" destOrd="0" presId="urn:diagrams.loki3.com/BracketList"/>
    <dgm:cxn modelId="{BCEDF682-24D5-3D42-8603-55E56B21CE51}" type="presOf" srcId="{F682B2E5-CE0A-4B1A-9024-F3581113350F}" destId="{0D1399AC-0A7D-4569-B4BF-6FFD74727507}" srcOrd="0" destOrd="5" presId="urn:diagrams.loki3.com/BracketList"/>
    <dgm:cxn modelId="{5CF1FA82-CB21-4A3C-8E38-D205D5E75DF6}" srcId="{0678D3FF-1DBB-415F-98FF-FE42BCBBADA4}" destId="{F682B2E5-CE0A-4B1A-9024-F3581113350F}" srcOrd="5" destOrd="0" parTransId="{AAF2B5BE-1660-4A95-A1D1-F85B01E288D7}" sibTransId="{1E52E4A6-E5E2-42E3-B35F-2B264CC5C709}"/>
    <dgm:cxn modelId="{F3D84227-885A-7443-B8C4-131D617CF559}" type="presOf" srcId="{0678D3FF-1DBB-415F-98FF-FE42BCBBADA4}" destId="{B35F1A05-A73B-41D0-8B52-0994922D1397}" srcOrd="0" destOrd="0" presId="urn:diagrams.loki3.com/BracketList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B14164BB-616E-4769-A06E-C93FA3A32C6E}" srcId="{0678D3FF-1DBB-415F-98FF-FE42BCBBADA4}" destId="{4D0B1C90-B33F-43D9-B548-86EA72093611}" srcOrd="1" destOrd="0" parTransId="{EA4BC68C-793E-40B9-9DCF-D9683FD29BEB}" sibTransId="{AAF72125-2662-4011-AF51-0BD5D32C2C47}"/>
    <dgm:cxn modelId="{EF3DE107-19B3-443C-9FBA-B2F398EE7BDB}" srcId="{493099CB-EEC2-4383-8411-CE0CE607C5D3}" destId="{E56AA72C-ADA7-4B86-9A59-DECB218089EE}" srcOrd="1" destOrd="0" parTransId="{720E27C0-CF72-40C8-8502-0355B5A1F53E}" sibTransId="{1594639D-AA65-4825-B68B-17796CA8125C}"/>
    <dgm:cxn modelId="{F925ABA2-923F-F04F-8835-ECB7BAE70E00}" type="presOf" srcId="{BEB993F6-F8A2-4FE4-A09F-5D90BCFB4822}" destId="{0D1399AC-0A7D-4569-B4BF-6FFD74727507}" srcOrd="0" destOrd="4" presId="urn:diagrams.loki3.com/BracketList"/>
    <dgm:cxn modelId="{6F1DA6F2-F405-474D-BAE8-5BFC21329C7D}" type="presOf" srcId="{F18B3811-CA67-43EC-8C1F-47BA7C1C979E}" destId="{7C2CCC9E-C719-4F76-86CC-BA7729E076F9}" srcOrd="0" destOrd="0" presId="urn:diagrams.loki3.com/BracketList"/>
    <dgm:cxn modelId="{3B47BBAE-4F30-1E43-A536-931202C05C55}" type="presOf" srcId="{4D0B1C90-B33F-43D9-B548-86EA72093611}" destId="{0D1399AC-0A7D-4569-B4BF-6FFD74727507}" srcOrd="0" destOrd="1" presId="urn:diagrams.loki3.com/BracketList"/>
    <dgm:cxn modelId="{FC0E396C-F38E-A142-A3D8-A1BF81FCCEEB}" type="presParOf" srcId="{EE15409F-0EED-47FE-8219-05FC2483E8F8}" destId="{A5A07B6A-691F-4FD3-B399-8B875DC9076A}" srcOrd="0" destOrd="0" presId="urn:diagrams.loki3.com/BracketList"/>
    <dgm:cxn modelId="{A5C420E7-0873-7749-8D6A-6B579F307D73}" type="presParOf" srcId="{A5A07B6A-691F-4FD3-B399-8B875DC9076A}" destId="{B35F1A05-A73B-41D0-8B52-0994922D1397}" srcOrd="0" destOrd="0" presId="urn:diagrams.loki3.com/BracketList"/>
    <dgm:cxn modelId="{B2C87EE0-94DD-614B-8F6A-8B61E8E6425A}" type="presParOf" srcId="{A5A07B6A-691F-4FD3-B399-8B875DC9076A}" destId="{3C2C1E56-7FEB-4887-8583-4FA022959EDE}" srcOrd="1" destOrd="0" presId="urn:diagrams.loki3.com/BracketList"/>
    <dgm:cxn modelId="{DCA38BE1-6514-1A42-B798-ED86B33E3EE3}" type="presParOf" srcId="{A5A07B6A-691F-4FD3-B399-8B875DC9076A}" destId="{3A1D8F1C-7185-4CD3-B8DA-B786C5516023}" srcOrd="2" destOrd="0" presId="urn:diagrams.loki3.com/BracketList"/>
    <dgm:cxn modelId="{88AB2D06-DFA1-2941-AE86-C8B1F9BBF130}" type="presParOf" srcId="{A5A07B6A-691F-4FD3-B399-8B875DC9076A}" destId="{0D1399AC-0A7D-4569-B4BF-6FFD74727507}" srcOrd="3" destOrd="0" presId="urn:diagrams.loki3.com/BracketList"/>
    <dgm:cxn modelId="{13D2261B-8ECF-A346-B2D9-FE754F182AA8}" type="presParOf" srcId="{EE15409F-0EED-47FE-8219-05FC2483E8F8}" destId="{F4C2B989-D290-4743-B01E-9AE62FE457DF}" srcOrd="1" destOrd="0" presId="urn:diagrams.loki3.com/BracketList"/>
    <dgm:cxn modelId="{4E985BFB-A270-8646-ACD4-8F353C861653}" type="presParOf" srcId="{EE15409F-0EED-47FE-8219-05FC2483E8F8}" destId="{0324488E-3EF2-4609-B4A4-E69E58AF387F}" srcOrd="2" destOrd="0" presId="urn:diagrams.loki3.com/BracketList"/>
    <dgm:cxn modelId="{285486FF-A9C9-0A4E-8244-9C8E5ECEED7C}" type="presParOf" srcId="{0324488E-3EF2-4609-B4A4-E69E58AF387F}" destId="{CAED93E1-6A41-4EE9-878C-73A790C410D8}" srcOrd="0" destOrd="0" presId="urn:diagrams.loki3.com/BracketList"/>
    <dgm:cxn modelId="{657045CB-52EF-954E-B2B2-F80E336E7CCC}" type="presParOf" srcId="{0324488E-3EF2-4609-B4A4-E69E58AF387F}" destId="{D4618BBA-59DD-41CA-958F-93A73209EB9F}" srcOrd="1" destOrd="0" presId="urn:diagrams.loki3.com/BracketList"/>
    <dgm:cxn modelId="{A97DC050-351B-5948-98C4-D60FA41318B4}" type="presParOf" srcId="{0324488E-3EF2-4609-B4A4-E69E58AF387F}" destId="{8E09A90F-C6D3-4C47-A939-912A81596581}" srcOrd="2" destOrd="0" presId="urn:diagrams.loki3.com/BracketList"/>
    <dgm:cxn modelId="{3C6A16DE-8084-E043-8BAD-05B5F0887CD9}" type="presParOf" srcId="{0324488E-3EF2-4609-B4A4-E69E58AF387F}" destId="{B99110CF-45CD-4456-9B43-506DB508306B}" srcOrd="3" destOrd="0" presId="urn:diagrams.loki3.com/BracketList"/>
    <dgm:cxn modelId="{ED7E3C69-912C-0845-A121-ACF6BF001213}" type="presParOf" srcId="{EE15409F-0EED-47FE-8219-05FC2483E8F8}" destId="{5892F02B-0B44-4293-A232-6B6F1010CF03}" srcOrd="3" destOrd="0" presId="urn:diagrams.loki3.com/BracketList"/>
    <dgm:cxn modelId="{40682D74-47DC-9E48-913A-A5ED6BB05C19}" type="presParOf" srcId="{EE15409F-0EED-47FE-8219-05FC2483E8F8}" destId="{148216CA-FA9C-41AB-9762-3AFCBB8C9ED8}" srcOrd="4" destOrd="0" presId="urn:diagrams.loki3.com/BracketList"/>
    <dgm:cxn modelId="{C96D7044-0793-3242-9115-9DC74826322C}" type="presParOf" srcId="{148216CA-FA9C-41AB-9762-3AFCBB8C9ED8}" destId="{7C2CCC9E-C719-4F76-86CC-BA7729E076F9}" srcOrd="0" destOrd="0" presId="urn:diagrams.loki3.com/BracketList"/>
    <dgm:cxn modelId="{141D4A29-7527-AD46-978C-7D9751D5B9D6}" type="presParOf" srcId="{148216CA-FA9C-41AB-9762-3AFCBB8C9ED8}" destId="{571A6351-3D31-4192-ACC3-C0801ACA97FC}" srcOrd="1" destOrd="0" presId="urn:diagrams.loki3.com/BracketList"/>
    <dgm:cxn modelId="{7DFDD01A-4AAD-794D-8251-3EE6240B06C2}" type="presParOf" srcId="{148216CA-FA9C-41AB-9762-3AFCBB8C9ED8}" destId="{6F8C5C79-F9E3-47DA-850C-C47B624E8E9E}" srcOrd="2" destOrd="0" presId="urn:diagrams.loki3.com/BracketList"/>
    <dgm:cxn modelId="{1F8A3390-CCED-6C4E-9F0A-AD9620BD0641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12B9A-0637-4652-928C-637C89D33D2B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03F37-C49A-4260-A640-C57777B6DFC8}">
      <dsp:nvSpPr>
        <dsp:cNvPr id="0" name=""/>
        <dsp:cNvSpPr/>
      </dsp:nvSpPr>
      <dsp:spPr>
        <a:xfrm>
          <a:off x="419989" y="277888"/>
          <a:ext cx="6932262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Does </a:t>
          </a:r>
          <a:r>
            <a:rPr lang="en-US" sz="1900" kern="1200" dirty="0" smtClean="0"/>
            <a:t>the model meet the business goals</a:t>
          </a:r>
          <a:endParaRPr lang="en-AU" sz="1900" kern="1200" dirty="0"/>
        </a:p>
      </dsp:txBody>
      <dsp:txXfrm>
        <a:off x="419989" y="277888"/>
        <a:ext cx="6932262" cy="556133"/>
      </dsp:txXfrm>
    </dsp:sp>
    <dsp:sp modelId="{9F77C087-8FCC-40EC-9595-F469BED42E38}">
      <dsp:nvSpPr>
        <dsp:cNvPr id="0" name=""/>
        <dsp:cNvSpPr/>
      </dsp:nvSpPr>
      <dsp:spPr>
        <a:xfrm>
          <a:off x="72405" y="208372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E9D0F-EF93-4A29-8445-F6F2931B655C}">
      <dsp:nvSpPr>
        <dsp:cNvPr id="0" name=""/>
        <dsp:cNvSpPr/>
      </dsp:nvSpPr>
      <dsp:spPr>
        <a:xfrm>
          <a:off x="818498" y="1111822"/>
          <a:ext cx="6533753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How explainable is the model</a:t>
          </a:r>
          <a:endParaRPr lang="en-AU" sz="1900" kern="1200" dirty="0"/>
        </a:p>
      </dsp:txBody>
      <dsp:txXfrm>
        <a:off x="818498" y="1111822"/>
        <a:ext cx="6533753" cy="556133"/>
      </dsp:txXfrm>
    </dsp:sp>
    <dsp:sp modelId="{0C64196A-5E45-4FC6-B78F-2EAD5B9B050D}">
      <dsp:nvSpPr>
        <dsp:cNvPr id="0" name=""/>
        <dsp:cNvSpPr/>
      </dsp:nvSpPr>
      <dsp:spPr>
        <a:xfrm>
          <a:off x="470914" y="1042305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6D68C-2081-42D2-9856-283EE10EB1D8}">
      <dsp:nvSpPr>
        <dsp:cNvPr id="0" name=""/>
        <dsp:cNvSpPr/>
      </dsp:nvSpPr>
      <dsp:spPr>
        <a:xfrm>
          <a:off x="940808" y="1945755"/>
          <a:ext cx="6411443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Accuracy of the model</a:t>
          </a:r>
          <a:endParaRPr lang="en-AU" sz="1900" kern="1200" dirty="0"/>
        </a:p>
      </dsp:txBody>
      <dsp:txXfrm>
        <a:off x="940808" y="1945755"/>
        <a:ext cx="6411443" cy="556133"/>
      </dsp:txXfrm>
    </dsp:sp>
    <dsp:sp modelId="{1FD0331B-4606-45F6-925D-B561ABCB2858}">
      <dsp:nvSpPr>
        <dsp:cNvPr id="0" name=""/>
        <dsp:cNvSpPr/>
      </dsp:nvSpPr>
      <dsp:spPr>
        <a:xfrm>
          <a:off x="593225" y="1876239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81634-E84E-4CE9-8B4F-E5AB07A5A9D4}">
      <dsp:nvSpPr>
        <dsp:cNvPr id="0" name=""/>
        <dsp:cNvSpPr/>
      </dsp:nvSpPr>
      <dsp:spPr>
        <a:xfrm>
          <a:off x="818498" y="2779689"/>
          <a:ext cx="6533753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How fast is it to build and make predictions with the model</a:t>
          </a:r>
          <a:endParaRPr lang="en-AU" sz="1900" kern="1200" dirty="0"/>
        </a:p>
      </dsp:txBody>
      <dsp:txXfrm>
        <a:off x="818498" y="2779689"/>
        <a:ext cx="6533753" cy="556133"/>
      </dsp:txXfrm>
    </dsp:sp>
    <dsp:sp modelId="{8805E82B-69B8-4FDB-B8F7-59EF5BF0A1F7}">
      <dsp:nvSpPr>
        <dsp:cNvPr id="0" name=""/>
        <dsp:cNvSpPr/>
      </dsp:nvSpPr>
      <dsp:spPr>
        <a:xfrm>
          <a:off x="470914" y="2710172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74343-3EA5-4965-A7BB-50254778EF68}">
      <dsp:nvSpPr>
        <dsp:cNvPr id="0" name=""/>
        <dsp:cNvSpPr/>
      </dsp:nvSpPr>
      <dsp:spPr>
        <a:xfrm>
          <a:off x="419989" y="3613622"/>
          <a:ext cx="6932262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Scalability of the model  </a:t>
          </a:r>
          <a:endParaRPr lang="en-AU" sz="1900" kern="1200" dirty="0"/>
        </a:p>
      </dsp:txBody>
      <dsp:txXfrm>
        <a:off x="419989" y="3613622"/>
        <a:ext cx="6932262" cy="556133"/>
      </dsp:txXfrm>
    </dsp:sp>
    <dsp:sp modelId="{6F6D41AF-3A77-41F4-B01C-4A84A42B42AB}">
      <dsp:nvSpPr>
        <dsp:cNvPr id="0" name=""/>
        <dsp:cNvSpPr/>
      </dsp:nvSpPr>
      <dsp:spPr>
        <a:xfrm>
          <a:off x="72405" y="3544105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4249" y="395608"/>
          <a:ext cx="217357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Advantages</a:t>
          </a:r>
          <a:endParaRPr lang="en-AU" sz="2100" kern="1200" dirty="0"/>
        </a:p>
      </dsp:txBody>
      <dsp:txXfrm>
        <a:off x="4249" y="395608"/>
        <a:ext cx="2173575" cy="415800"/>
      </dsp:txXfrm>
    </dsp:sp>
    <dsp:sp modelId="{3C2C1E56-7FEB-4887-8583-4FA022959EDE}">
      <dsp:nvSpPr>
        <dsp:cNvPr id="0" name=""/>
        <dsp:cNvSpPr/>
      </dsp:nvSpPr>
      <dsp:spPr>
        <a:xfrm>
          <a:off x="2177825" y="207199"/>
          <a:ext cx="434715" cy="79261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2786426" y="207199"/>
          <a:ext cx="5912126" cy="79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Fast, simple and widely used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Results are interpretable </a:t>
          </a:r>
          <a:endParaRPr lang="en-AU" sz="2100" kern="1200" dirty="0"/>
        </a:p>
      </dsp:txBody>
      <dsp:txXfrm>
        <a:off x="2786426" y="207199"/>
        <a:ext cx="5912126" cy="792618"/>
      </dsp:txXfrm>
    </dsp:sp>
    <dsp:sp modelId="{CAED93E1-6A41-4EE9-878C-73A790C410D8}">
      <dsp:nvSpPr>
        <dsp:cNvPr id="0" name=""/>
        <dsp:cNvSpPr/>
      </dsp:nvSpPr>
      <dsp:spPr>
        <a:xfrm>
          <a:off x="4249" y="2036955"/>
          <a:ext cx="217357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Disadvantages</a:t>
          </a:r>
          <a:endParaRPr lang="en-AU" sz="2100" kern="1200" dirty="0"/>
        </a:p>
      </dsp:txBody>
      <dsp:txXfrm>
        <a:off x="4249" y="2036955"/>
        <a:ext cx="2173575" cy="415800"/>
      </dsp:txXfrm>
    </dsp:sp>
    <dsp:sp modelId="{D4618BBA-59DD-41CA-958F-93A73209EB9F}">
      <dsp:nvSpPr>
        <dsp:cNvPr id="0" name=""/>
        <dsp:cNvSpPr/>
      </dsp:nvSpPr>
      <dsp:spPr>
        <a:xfrm>
          <a:off x="2177825" y="1075417"/>
          <a:ext cx="434715" cy="23388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2786426" y="1075417"/>
          <a:ext cx="5912126" cy="233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 Assumes a linear relationship  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 Assumes independence within the dataset 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 Sensitive to outliers 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Focuses on the relationship between the mean of the dependent variable and the independent variables. The mean is not a complete description (e.g. if you want to focus on the extremes). </a:t>
          </a:r>
          <a:endParaRPr lang="en-AU" sz="2100" kern="1200" dirty="0"/>
        </a:p>
      </dsp:txBody>
      <dsp:txXfrm>
        <a:off x="2786426" y="1075417"/>
        <a:ext cx="5912126" cy="2338875"/>
      </dsp:txXfrm>
    </dsp:sp>
    <dsp:sp modelId="{7C2CCC9E-C719-4F76-86CC-BA7729E076F9}">
      <dsp:nvSpPr>
        <dsp:cNvPr id="0" name=""/>
        <dsp:cNvSpPr/>
      </dsp:nvSpPr>
      <dsp:spPr>
        <a:xfrm>
          <a:off x="4249" y="3801742"/>
          <a:ext cx="2173575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Uses</a:t>
          </a:r>
          <a:endParaRPr lang="en-AU" sz="2100" kern="1200" dirty="0"/>
        </a:p>
      </dsp:txBody>
      <dsp:txXfrm>
        <a:off x="4249" y="3801742"/>
        <a:ext cx="2173575" cy="415800"/>
      </dsp:txXfrm>
    </dsp:sp>
    <dsp:sp modelId="{571A6351-3D31-4192-ACC3-C0801ACA97FC}">
      <dsp:nvSpPr>
        <dsp:cNvPr id="0" name=""/>
        <dsp:cNvSpPr/>
      </dsp:nvSpPr>
      <dsp:spPr>
        <a:xfrm>
          <a:off x="2177825" y="3489892"/>
          <a:ext cx="434715" cy="1039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2786426" y="3489892"/>
          <a:ext cx="5912126" cy="103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/>
            <a:t>Good first algorithm to try to gain insights into the relationship between the response variable (Y) and predictor variables (X)</a:t>
          </a:r>
          <a:endParaRPr lang="en-AU" sz="2100" kern="1200" dirty="0"/>
        </a:p>
      </dsp:txBody>
      <dsp:txXfrm>
        <a:off x="2786426" y="3489892"/>
        <a:ext cx="5912126" cy="103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DB187-CC5D-4827-ACA8-73D1156EEF29}">
      <dsp:nvSpPr>
        <dsp:cNvPr id="0" name=""/>
        <dsp:cNvSpPr/>
      </dsp:nvSpPr>
      <dsp:spPr>
        <a:xfrm>
          <a:off x="15929" y="88914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1. Specify the desired number of clusters </a:t>
          </a:r>
          <a:endParaRPr lang="en-AU" sz="1800" kern="1200" dirty="0"/>
        </a:p>
      </dsp:txBody>
      <dsp:txXfrm>
        <a:off x="52117" y="125102"/>
        <a:ext cx="1986854" cy="1163162"/>
      </dsp:txXfrm>
    </dsp:sp>
    <dsp:sp modelId="{B2BC4C8E-3817-4800-8D96-4F3C16DB8253}">
      <dsp:nvSpPr>
        <dsp:cNvPr id="0" name=""/>
        <dsp:cNvSpPr/>
      </dsp:nvSpPr>
      <dsp:spPr>
        <a:xfrm rot="21558028">
          <a:off x="2254367" y="433943"/>
          <a:ext cx="431797" cy="510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>
        <a:off x="2254372" y="536872"/>
        <a:ext cx="302258" cy="306413"/>
      </dsp:txXfrm>
    </dsp:sp>
    <dsp:sp modelId="{ED527536-F027-47C4-8056-167380A63D05}">
      <dsp:nvSpPr>
        <dsp:cNvPr id="0" name=""/>
        <dsp:cNvSpPr/>
      </dsp:nvSpPr>
      <dsp:spPr>
        <a:xfrm>
          <a:off x="2889811" y="53825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2. Randomly assign each point to a cluster </a:t>
          </a:r>
          <a:endParaRPr lang="en-AU" sz="1800" kern="1200" dirty="0"/>
        </a:p>
      </dsp:txBody>
      <dsp:txXfrm>
        <a:off x="2925999" y="90013"/>
        <a:ext cx="1986854" cy="1163162"/>
      </dsp:txXfrm>
    </dsp:sp>
    <dsp:sp modelId="{C036ACC3-B6DF-4BE7-808F-855CB916C7DA}">
      <dsp:nvSpPr>
        <dsp:cNvPr id="0" name=""/>
        <dsp:cNvSpPr/>
      </dsp:nvSpPr>
      <dsp:spPr>
        <a:xfrm>
          <a:off x="5130254" y="416249"/>
          <a:ext cx="436556" cy="510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>
        <a:off x="5130254" y="518387"/>
        <a:ext cx="305589" cy="306413"/>
      </dsp:txXfrm>
    </dsp:sp>
    <dsp:sp modelId="{144CF9F8-2C55-4B77-B6DF-4C35DE994AB0}">
      <dsp:nvSpPr>
        <dsp:cNvPr id="0" name=""/>
        <dsp:cNvSpPr/>
      </dsp:nvSpPr>
      <dsp:spPr>
        <a:xfrm>
          <a:off x="5772734" y="53825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3. Compute the cluster centroids </a:t>
          </a:r>
          <a:endParaRPr lang="en-AU" sz="1800" kern="1200" dirty="0"/>
        </a:p>
      </dsp:txBody>
      <dsp:txXfrm>
        <a:off x="5808922" y="90013"/>
        <a:ext cx="1986854" cy="1163162"/>
      </dsp:txXfrm>
    </dsp:sp>
    <dsp:sp modelId="{18DB7EB0-2B8E-4266-9AE1-21645D7EBD4C}">
      <dsp:nvSpPr>
        <dsp:cNvPr id="0" name=""/>
        <dsp:cNvSpPr/>
      </dsp:nvSpPr>
      <dsp:spPr>
        <a:xfrm rot="5400000">
          <a:off x="6584070" y="1433509"/>
          <a:ext cx="436556" cy="510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-5400000">
        <a:off x="6649142" y="1470576"/>
        <a:ext cx="306413" cy="305589"/>
      </dsp:txXfrm>
    </dsp:sp>
    <dsp:sp modelId="{13686BCD-A09A-4B2D-91D2-CBCB6BE5D89B}">
      <dsp:nvSpPr>
        <dsp:cNvPr id="0" name=""/>
        <dsp:cNvSpPr/>
      </dsp:nvSpPr>
      <dsp:spPr>
        <a:xfrm>
          <a:off x="5772734" y="2113055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4. Reclassify each point to the nearest centroid</a:t>
          </a:r>
          <a:endParaRPr lang="en-AU" sz="1800" kern="1200" dirty="0"/>
        </a:p>
      </dsp:txBody>
      <dsp:txXfrm>
        <a:off x="5808922" y="2149243"/>
        <a:ext cx="1986854" cy="1163162"/>
      </dsp:txXfrm>
    </dsp:sp>
    <dsp:sp modelId="{5DC5CDF8-2025-438A-9DA7-DA5382BD33A2}">
      <dsp:nvSpPr>
        <dsp:cNvPr id="0" name=""/>
        <dsp:cNvSpPr/>
      </dsp:nvSpPr>
      <dsp:spPr>
        <a:xfrm rot="10800000">
          <a:off x="5154965" y="2475480"/>
          <a:ext cx="436556" cy="510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10800000">
        <a:off x="5285932" y="2577618"/>
        <a:ext cx="305589" cy="306413"/>
      </dsp:txXfrm>
    </dsp:sp>
    <dsp:sp modelId="{954B19D4-5B57-4262-8C8E-FEE7038E51DB}">
      <dsp:nvSpPr>
        <dsp:cNvPr id="0" name=""/>
        <dsp:cNvSpPr/>
      </dsp:nvSpPr>
      <dsp:spPr>
        <a:xfrm>
          <a:off x="2889811" y="2113055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5. Recompute cluster centroids</a:t>
          </a:r>
          <a:endParaRPr lang="en-AU" sz="1800" kern="1200" dirty="0"/>
        </a:p>
      </dsp:txBody>
      <dsp:txXfrm>
        <a:off x="2925999" y="2149243"/>
        <a:ext cx="1986854" cy="1163162"/>
      </dsp:txXfrm>
    </dsp:sp>
    <dsp:sp modelId="{2F479B54-8D5C-48EE-8D80-FA6B9084D263}">
      <dsp:nvSpPr>
        <dsp:cNvPr id="0" name=""/>
        <dsp:cNvSpPr/>
      </dsp:nvSpPr>
      <dsp:spPr>
        <a:xfrm rot="10800000">
          <a:off x="2272042" y="2475480"/>
          <a:ext cx="436556" cy="510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10800000">
        <a:off x="2403009" y="2577618"/>
        <a:ext cx="305589" cy="306413"/>
      </dsp:txXfrm>
    </dsp:sp>
    <dsp:sp modelId="{E1EB63AA-F5A9-4BAD-AF5F-9A30274C2D0F}">
      <dsp:nvSpPr>
        <dsp:cNvPr id="0" name=""/>
        <dsp:cNvSpPr/>
      </dsp:nvSpPr>
      <dsp:spPr>
        <a:xfrm>
          <a:off x="6889" y="2113055"/>
          <a:ext cx="2059230" cy="1235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6. Repeat steps 4 and 5 until there is no further improvement </a:t>
          </a:r>
          <a:endParaRPr lang="en-AU" sz="1800" kern="1200" dirty="0"/>
        </a:p>
      </dsp:txBody>
      <dsp:txXfrm>
        <a:off x="43077" y="2149243"/>
        <a:ext cx="1986854" cy="1163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0" y="411187"/>
          <a:ext cx="2224992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Advantages</a:t>
          </a:r>
          <a:endParaRPr lang="en-AU" sz="2300" kern="1200" dirty="0"/>
        </a:p>
      </dsp:txBody>
      <dsp:txXfrm>
        <a:off x="0" y="411187"/>
        <a:ext cx="2224992" cy="455400"/>
      </dsp:txXfrm>
    </dsp:sp>
    <dsp:sp modelId="{3C2C1E56-7FEB-4887-8583-4FA022959EDE}">
      <dsp:nvSpPr>
        <dsp:cNvPr id="0" name=""/>
        <dsp:cNvSpPr/>
      </dsp:nvSpPr>
      <dsp:spPr>
        <a:xfrm>
          <a:off x="2224992" y="389840"/>
          <a:ext cx="444998" cy="49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2847990" y="389840"/>
          <a:ext cx="6051979" cy="498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Easy to implement</a:t>
          </a:r>
          <a:endParaRPr lang="en-AU" sz="2300" kern="1200" dirty="0"/>
        </a:p>
      </dsp:txBody>
      <dsp:txXfrm>
        <a:off x="2847990" y="389840"/>
        <a:ext cx="6051979" cy="498093"/>
      </dsp:txXfrm>
    </dsp:sp>
    <dsp:sp modelId="{CAED93E1-6A41-4EE9-878C-73A790C410D8}">
      <dsp:nvSpPr>
        <dsp:cNvPr id="0" name=""/>
        <dsp:cNvSpPr/>
      </dsp:nvSpPr>
      <dsp:spPr>
        <a:xfrm>
          <a:off x="0" y="1682296"/>
          <a:ext cx="2222819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Disadvantages</a:t>
          </a:r>
          <a:endParaRPr lang="en-AU" sz="2300" kern="1200" dirty="0"/>
        </a:p>
      </dsp:txBody>
      <dsp:txXfrm>
        <a:off x="0" y="1682296"/>
        <a:ext cx="2222819" cy="455400"/>
      </dsp:txXfrm>
    </dsp:sp>
    <dsp:sp modelId="{D4618BBA-59DD-41CA-958F-93A73209EB9F}">
      <dsp:nvSpPr>
        <dsp:cNvPr id="0" name=""/>
        <dsp:cNvSpPr/>
      </dsp:nvSpPr>
      <dsp:spPr>
        <a:xfrm>
          <a:off x="2222819" y="970734"/>
          <a:ext cx="444563" cy="18785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2845209" y="970734"/>
          <a:ext cx="6046069" cy="1878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Choice of centres requires judgement and is subjective   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Initial seeds has a strong impact on final results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Sensitive to scale: Rescaling your dataset (normalisation) can change results  </a:t>
          </a:r>
          <a:endParaRPr lang="en-AU" sz="2300" kern="1200" dirty="0"/>
        </a:p>
      </dsp:txBody>
      <dsp:txXfrm>
        <a:off x="2845209" y="970734"/>
        <a:ext cx="6046069" cy="1878525"/>
      </dsp:txXfrm>
    </dsp:sp>
    <dsp:sp modelId="{7C2CCC9E-C719-4F76-86CC-BA7729E076F9}">
      <dsp:nvSpPr>
        <dsp:cNvPr id="0" name=""/>
        <dsp:cNvSpPr/>
      </dsp:nvSpPr>
      <dsp:spPr>
        <a:xfrm>
          <a:off x="0" y="3615159"/>
          <a:ext cx="2222819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Example Uses</a:t>
          </a:r>
          <a:endParaRPr lang="en-AU" sz="2300" kern="1200" dirty="0"/>
        </a:p>
      </dsp:txBody>
      <dsp:txXfrm>
        <a:off x="0" y="3615159"/>
        <a:ext cx="2222819" cy="455400"/>
      </dsp:txXfrm>
    </dsp:sp>
    <dsp:sp modelId="{571A6351-3D31-4192-ACC3-C0801ACA97FC}">
      <dsp:nvSpPr>
        <dsp:cNvPr id="0" name=""/>
        <dsp:cNvSpPr/>
      </dsp:nvSpPr>
      <dsp:spPr>
        <a:xfrm>
          <a:off x="2222819" y="2932059"/>
          <a:ext cx="444563" cy="1821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2845209" y="2932059"/>
          <a:ext cx="6046069" cy="18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Customer Segmentation – Targeted marketing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Insurance Fraud Detection – Using past data on fraudulent claims, it’s possible to isolate potential new fraudulent claims based on proximity to clusters with fraudulent patterns  </a:t>
          </a:r>
          <a:endParaRPr lang="en-AU" sz="2300" kern="1200" dirty="0"/>
        </a:p>
      </dsp:txBody>
      <dsp:txXfrm>
        <a:off x="2845209" y="2932059"/>
        <a:ext cx="6046069" cy="182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4336" y="997887"/>
          <a:ext cx="2218268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 smtClean="0"/>
            <a:t>Advantages</a:t>
          </a:r>
          <a:endParaRPr lang="en-AU" sz="1700" kern="1200" dirty="0"/>
        </a:p>
      </dsp:txBody>
      <dsp:txXfrm>
        <a:off x="4336" y="997887"/>
        <a:ext cx="2218268" cy="336600"/>
      </dsp:txXfrm>
    </dsp:sp>
    <dsp:sp modelId="{3C2C1E56-7FEB-4887-8583-4FA022959EDE}">
      <dsp:nvSpPr>
        <dsp:cNvPr id="0" name=""/>
        <dsp:cNvSpPr/>
      </dsp:nvSpPr>
      <dsp:spPr>
        <a:xfrm>
          <a:off x="2222605" y="51200"/>
          <a:ext cx="443653" cy="22299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2843720" y="51200"/>
          <a:ext cx="6033690" cy="222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Are non-parametric; have no distribution assumptions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Reliable and can handle non-linearity in the dataset 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Robust against outliers in the predictive variables 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Robust to correlated parameters 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Does not tend to overfit especially when cross validation is incorporated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Highly scalable to any number of dimensions and has generally acceptable performance </a:t>
          </a:r>
          <a:endParaRPr lang="en-AU" sz="1700" kern="1200" dirty="0"/>
        </a:p>
      </dsp:txBody>
      <dsp:txXfrm>
        <a:off x="2843720" y="51200"/>
        <a:ext cx="6033690" cy="2229975"/>
      </dsp:txXfrm>
    </dsp:sp>
    <dsp:sp modelId="{CAED93E1-6A41-4EE9-878C-73A790C410D8}">
      <dsp:nvSpPr>
        <dsp:cNvPr id="0" name=""/>
        <dsp:cNvSpPr/>
      </dsp:nvSpPr>
      <dsp:spPr>
        <a:xfrm>
          <a:off x="4336" y="3015575"/>
          <a:ext cx="2218268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 smtClean="0"/>
            <a:t>Disadvantages</a:t>
          </a:r>
          <a:endParaRPr lang="en-AU" sz="1700" kern="1200" dirty="0"/>
        </a:p>
      </dsp:txBody>
      <dsp:txXfrm>
        <a:off x="4336" y="3015575"/>
        <a:ext cx="2218268" cy="336600"/>
      </dsp:txXfrm>
    </dsp:sp>
    <dsp:sp modelId="{D4618BBA-59DD-41CA-958F-93A73209EB9F}">
      <dsp:nvSpPr>
        <dsp:cNvPr id="0" name=""/>
        <dsp:cNvSpPr/>
      </dsp:nvSpPr>
      <dsp:spPr>
        <a:xfrm>
          <a:off x="2222605" y="2342375"/>
          <a:ext cx="443653" cy="1683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2843720" y="2330863"/>
          <a:ext cx="6033690" cy="168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 Less interpretable and less easier to explain than regression/clustering 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Many parameters to adjust such as the number of trees and the tree depth although default parameters may work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Not possible to iteratively improve the generated model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Performance may be slow  </a:t>
          </a:r>
          <a:endParaRPr lang="en-AU" sz="1700" kern="1200" dirty="0"/>
        </a:p>
      </dsp:txBody>
      <dsp:txXfrm>
        <a:off x="2843720" y="2330863"/>
        <a:ext cx="6033690" cy="1683000"/>
      </dsp:txXfrm>
    </dsp:sp>
    <dsp:sp modelId="{7C2CCC9E-C719-4F76-86CC-BA7729E076F9}">
      <dsp:nvSpPr>
        <dsp:cNvPr id="0" name=""/>
        <dsp:cNvSpPr/>
      </dsp:nvSpPr>
      <dsp:spPr>
        <a:xfrm>
          <a:off x="4336" y="4223319"/>
          <a:ext cx="2218268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 smtClean="0"/>
            <a:t>Uses</a:t>
          </a:r>
          <a:endParaRPr lang="en-AU" sz="1700" kern="1200" dirty="0"/>
        </a:p>
      </dsp:txBody>
      <dsp:txXfrm>
        <a:off x="4336" y="4223319"/>
        <a:ext cx="2218268" cy="336600"/>
      </dsp:txXfrm>
    </dsp:sp>
    <dsp:sp modelId="{571A6351-3D31-4192-ACC3-C0801ACA97FC}">
      <dsp:nvSpPr>
        <dsp:cNvPr id="0" name=""/>
        <dsp:cNvSpPr/>
      </dsp:nvSpPr>
      <dsp:spPr>
        <a:xfrm>
          <a:off x="2222605" y="4086575"/>
          <a:ext cx="443653" cy="6100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2843720" y="4086575"/>
          <a:ext cx="6033690" cy="61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Can be used to help identify significant variables from thousands of inputs using its variable importance plot</a:t>
          </a:r>
          <a:endParaRPr lang="en-AU" sz="1700" kern="1200" dirty="0"/>
        </a:p>
      </dsp:txBody>
      <dsp:txXfrm>
        <a:off x="2843720" y="4086575"/>
        <a:ext cx="6033690" cy="61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0227-83E0-DC4A-88EC-58D13F096745}" type="datetimeFigureOut">
              <a:rPr lang="en-US" smtClean="0"/>
              <a:t>23/2/19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7D45-DCB3-4C43-8465-6312F0A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idyvers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://www.cookbook-r.com/Graph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methods.net/graphs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tuariesInstitute/YAP-YDAWG-R-Workshop" TargetMode="External"/><Relationship Id="rId3" Type="http://schemas.openxmlformats.org/officeDocument/2006/relationships/hyperlink" Target="http://mybinder.org/v2/gh/ActuariesInstitute/YAP-YDAWG-R-Workshop/master?urlpath=rstudi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gatto.github.io/IntroMachineLearningWithR/index.html" TargetMode="External"/><Relationship Id="rId4" Type="http://schemas.openxmlformats.org/officeDocument/2006/relationships/hyperlink" Target="https://www.youtube.com/watch?v=G-HQ9HLV8HY" TargetMode="External"/><Relationship Id="rId5" Type="http://schemas.openxmlformats.org/officeDocument/2006/relationships/hyperlink" Target="https://www.actuaries.digital/2018/08/23/analytics-snippet-multitasking-risk-pricing-using-deep-lear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a-tour-of-the-top-10-algorithms-for-machine-learning-newbies-dde4edffae1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documentation.org/packages/DALEX/versions/0.2.4" TargetMode="External"/><Relationship Id="rId3" Type="http://schemas.openxmlformats.org/officeDocument/2006/relationships/hyperlink" Target="https://actuaries.logicaldoc.cloud/download-ticket?ticketId=88dc3a68-095f-4b4c-90a2-b308fa487146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 Workshop</a:t>
            </a:r>
          </a:p>
        </p:txBody>
      </p:sp>
    </p:spTree>
    <p:extLst>
      <p:ext uri="{BB962C8B-B14F-4D97-AF65-F5344CB8AC3E}">
        <p14:creationId xmlns:p14="http://schemas.microsoft.com/office/powerpoint/2010/main" val="38379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br>
              <a:rPr lang="en-US" dirty="0" smtClean="0"/>
            </a:br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 use </a:t>
            </a:r>
            <a:r>
              <a:rPr lang="en-US" sz="2400" dirty="0" err="1" smtClean="0"/>
              <a:t>model.matrix</a:t>
            </a:r>
            <a:r>
              <a:rPr lang="en-US" sz="2400" dirty="0" smtClean="0"/>
              <a:t> to set a “contrast” automatically:</a:t>
            </a:r>
            <a:endParaRPr lang="en-US" sz="2400" dirty="0"/>
          </a:p>
        </p:txBody>
      </p:sp>
      <p:pic>
        <p:nvPicPr>
          <p:cNvPr id="4" name="Picture 3" descr="Screen Shot 2019-02-16 at 12.38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2264833"/>
            <a:ext cx="7659688" cy="36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br>
              <a:rPr lang="en-US" dirty="0" smtClean="0"/>
            </a:br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transformations used for various model types and purposes</a:t>
            </a: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56937"/>
              </p:ext>
            </p:extLst>
          </p:nvPr>
        </p:nvGraphicFramePr>
        <p:xfrm>
          <a:off x="457200" y="2798665"/>
          <a:ext cx="8229600" cy="351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Application</a:t>
                      </a:r>
                      <a:r>
                        <a:rPr lang="en-US" sz="1400" baseline="0" dirty="0" smtClean="0"/>
                        <a:t> Considerations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One-Hot</a:t>
                      </a:r>
                      <a:r>
                        <a:rPr lang="en-US" sz="1400" baseline="0" dirty="0" smtClean="0"/>
                        <a:t> Encoding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variables that is e.g. 1 or 0 for each category [except for the first one]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Works for most models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Most transparent option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But memory intensive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 Encoding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categories</a:t>
                      </a:r>
                      <a:r>
                        <a:rPr lang="en-US" sz="1400" baseline="0" dirty="0" smtClean="0"/>
                        <a:t> from 1,2,</a:t>
                      </a:r>
                      <a:r>
                        <a:rPr lang="mr-IN" sz="1400" baseline="0" dirty="0" smtClean="0"/>
                        <a:t>…</a:t>
                      </a:r>
                      <a:r>
                        <a:rPr lang="en-US" sz="1400" baseline="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Moderate memory usage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Do NOT</a:t>
                      </a:r>
                      <a:r>
                        <a:rPr lang="en-US" sz="1400" baseline="0" dirty="0" smtClean="0"/>
                        <a:t> use for linear models!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Neural Network using embedding layer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r>
                        <a:rPr lang="en-US" sz="1400" baseline="0" dirty="0" smtClean="0"/>
                        <a:t> Encoding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Take the average of the response</a:t>
                      </a:r>
                      <a:r>
                        <a:rPr lang="en-US" sz="1400" baseline="0" dirty="0" smtClean="0"/>
                        <a:t> for each category and use that as the representation of the 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May be better than integer for </a:t>
                      </a:r>
                      <a:r>
                        <a:rPr lang="en-US" sz="1400" baseline="0" dirty="0" smtClean="0"/>
                        <a:t>some models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e.g. likely to split better for decision trees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Binary / Hash Encoding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 e.g. </a:t>
                      </a:r>
                      <a:r>
                        <a:rPr lang="en-US" sz="1400" dirty="0" smtClean="0"/>
                        <a:t>three</a:t>
                      </a:r>
                      <a:r>
                        <a:rPr lang="en-US" sz="1400" baseline="0" dirty="0" smtClean="0"/>
                        <a:t> 1/0 columns can represent 8 levels (2^3)</a:t>
                      </a:r>
                    </a:p>
                    <a:p>
                      <a:r>
                        <a:rPr lang="en-US" sz="1400" baseline="0" dirty="0" smtClean="0"/>
                        <a:t>Category no. 5 = 1 | 0 |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Limits memory usage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Potentially loses</a:t>
                      </a:r>
                      <a:r>
                        <a:rPr lang="en-US" sz="1400" baseline="0" dirty="0" smtClean="0"/>
                        <a:t> information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8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Cap Age at a certain level using </a:t>
            </a:r>
            <a:r>
              <a:rPr lang="en-US" dirty="0" err="1" smtClean="0"/>
              <a:t>pmin</a:t>
            </a:r>
            <a:r>
              <a:rPr lang="en-US" dirty="0" smtClean="0"/>
              <a:t> and </a:t>
            </a:r>
            <a:r>
              <a:rPr lang="en-US" dirty="0" err="1" smtClean="0"/>
              <a:t>pmax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6" y="2163417"/>
            <a:ext cx="7415389" cy="4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transformations used for various model types:</a:t>
            </a:r>
            <a:endParaRPr lang="en-US" dirty="0"/>
          </a:p>
        </p:txBody>
      </p:sp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861636"/>
              </p:ext>
            </p:extLst>
          </p:nvPr>
        </p:nvGraphicFramePr>
        <p:xfrm>
          <a:off x="457200" y="2870246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Generalised</a:t>
                      </a:r>
                      <a:r>
                        <a:rPr lang="en-US" dirty="0" smtClean="0"/>
                        <a:t>] Linear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Splines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Legendre</a:t>
                      </a:r>
                      <a:r>
                        <a:rPr lang="en-US" baseline="0" dirty="0" smtClean="0"/>
                        <a:t> Polynomials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Trees, Random Forests and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Generally</a:t>
                      </a:r>
                      <a:r>
                        <a:rPr lang="en-US" baseline="0" dirty="0" smtClean="0"/>
                        <a:t> not needed except missing (see below)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err="1" smtClean="0"/>
                        <a:t>Standardise</a:t>
                      </a:r>
                      <a:r>
                        <a:rPr lang="en-US" baseline="0" dirty="0" smtClean="0"/>
                        <a:t> to range or mean/variance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 of missing data (generally)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Impute with</a:t>
                      </a:r>
                      <a:r>
                        <a:rPr lang="en-US" baseline="0" dirty="0" smtClean="0"/>
                        <a:t> mean value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Train another model to predict and fill missing data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Missing flag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9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Query data frames and SQL databases with similar syntax</a:t>
            </a:r>
          </a:p>
          <a:p>
            <a:pPr lvl="1"/>
            <a:r>
              <a:rPr lang="en-US" dirty="0" smtClean="0"/>
              <a:t>Part of the “</a:t>
            </a:r>
            <a:r>
              <a:rPr lang="en-US" dirty="0" err="1" smtClean="0"/>
              <a:t>tidyverse</a:t>
            </a:r>
            <a:r>
              <a:rPr lang="en-US" dirty="0" smtClean="0"/>
              <a:t>” of packages including next section’s “ggplot2” (</a:t>
            </a:r>
            <a:r>
              <a:rPr lang="en-US" dirty="0" smtClean="0">
                <a:hlinkClick r:id="rId2"/>
              </a:rPr>
              <a:t>https://www.tidyverse.org/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Data.table</a:t>
            </a:r>
            <a:endParaRPr lang="en-US" dirty="0" smtClean="0"/>
          </a:p>
          <a:p>
            <a:pPr lvl="1"/>
            <a:r>
              <a:rPr lang="en-US" dirty="0" smtClean="0"/>
              <a:t>Fast data manipulatio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3988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26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991038" cy="428256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are a number of basic visualisation functions available in base R e.g. plot(), hist(), </a:t>
            </a:r>
            <a:r>
              <a:rPr lang="en-AU" dirty="0" err="1"/>
              <a:t>barplot</a:t>
            </a:r>
            <a:r>
              <a:rPr lang="en-AU" dirty="0"/>
              <a:t>()</a:t>
            </a:r>
          </a:p>
          <a:p>
            <a:pPr lvl="1"/>
            <a:endParaRPr lang="en-AU" dirty="0"/>
          </a:p>
          <a:p>
            <a:r>
              <a:rPr lang="en-AU" dirty="0"/>
              <a:t>These are fine for “quick and dirty” graphs when you’re doing exploratory analysis. </a:t>
            </a:r>
          </a:p>
          <a:p>
            <a:endParaRPr lang="en-AU" dirty="0"/>
          </a:p>
          <a:p>
            <a:r>
              <a:rPr lang="en-AU" dirty="0"/>
              <a:t>It’s </a:t>
            </a:r>
            <a:r>
              <a:rPr lang="en-AU" i="1" dirty="0"/>
              <a:t>possible </a:t>
            </a:r>
            <a:r>
              <a:rPr lang="en-AU" dirty="0"/>
              <a:t>to make these look good, but can be a lot of effort!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041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 using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991038" cy="4282567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Based on the ‘grammar of graphics’: specify the dataset, the variable to plot (+ its characteristics) and the type of graph. </a:t>
            </a:r>
          </a:p>
          <a:p>
            <a:endParaRPr lang="en-AU" dirty="0"/>
          </a:p>
          <a:p>
            <a:r>
              <a:rPr lang="en-AU" dirty="0"/>
              <a:t>Sample </a:t>
            </a:r>
            <a:r>
              <a:rPr lang="en-AU" dirty="0" err="1"/>
              <a:t>barchart</a:t>
            </a:r>
            <a:r>
              <a:rPr lang="en-AU" dirty="0"/>
              <a:t>: </a:t>
            </a:r>
            <a:r>
              <a:rPr lang="en-AU" dirty="0" err="1"/>
              <a:t>ggplot</a:t>
            </a:r>
            <a:r>
              <a:rPr lang="en-AU" dirty="0"/>
              <a:t>(data=X, </a:t>
            </a:r>
            <a:r>
              <a:rPr lang="en-AU" dirty="0" err="1"/>
              <a:t>aes</a:t>
            </a:r>
            <a:r>
              <a:rPr lang="en-AU" dirty="0"/>
              <a:t>(var)) + </a:t>
            </a:r>
            <a:r>
              <a:rPr lang="en-AU" dirty="0" err="1"/>
              <a:t>geom_bar</a:t>
            </a:r>
            <a:r>
              <a:rPr lang="en-AU" dirty="0"/>
              <a:t>()</a:t>
            </a:r>
          </a:p>
          <a:p>
            <a:pPr marL="0" indent="0">
              <a:buNone/>
            </a:pPr>
            <a:r>
              <a:rPr lang="en-AU" dirty="0"/>
              <a:t>e.g. Plotting the ‘</a:t>
            </a:r>
            <a:r>
              <a:rPr lang="en-AU" dirty="0" err="1"/>
              <a:t>Speed.Limit</a:t>
            </a:r>
            <a:r>
              <a:rPr lang="en-AU" dirty="0"/>
              <a:t>’ variable on the ‘deaths’ dataset: </a:t>
            </a:r>
            <a:r>
              <a:rPr lang="en-AU" dirty="0" err="1"/>
              <a:t>ggplot</a:t>
            </a:r>
            <a:r>
              <a:rPr lang="en-AU" dirty="0"/>
              <a:t>(data=deaths, </a:t>
            </a:r>
            <a:r>
              <a:rPr lang="en-AU" dirty="0" err="1"/>
              <a:t>aes</a:t>
            </a:r>
            <a:r>
              <a:rPr lang="en-AU" dirty="0"/>
              <a:t>(</a:t>
            </a:r>
            <a:r>
              <a:rPr lang="en-AU" dirty="0" err="1"/>
              <a:t>deaths$Speed.Limit</a:t>
            </a:r>
            <a:r>
              <a:rPr lang="en-AU" dirty="0"/>
              <a:t>)) + </a:t>
            </a:r>
            <a:r>
              <a:rPr lang="en-AU" dirty="0" err="1"/>
              <a:t>geom_bar</a:t>
            </a:r>
            <a:r>
              <a:rPr lang="en-AU" dirty="0"/>
              <a:t>()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Similarly, you can try </a:t>
            </a:r>
            <a:r>
              <a:rPr lang="en-AU" dirty="0" err="1"/>
              <a:t>geom_line</a:t>
            </a:r>
            <a:r>
              <a:rPr lang="en-AU" dirty="0"/>
              <a:t>() and </a:t>
            </a:r>
            <a:r>
              <a:rPr lang="en-AU" dirty="0" err="1"/>
              <a:t>geom_histogram</a:t>
            </a:r>
            <a:r>
              <a:rPr lang="en-AU" dirty="0"/>
              <a:t>()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4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991038" cy="428256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Incrementally build up graphs e.g. histogram characteristics, labels and titles, axis limits</a:t>
            </a:r>
          </a:p>
          <a:p>
            <a:pPr marL="0" indent="0">
              <a:buNone/>
            </a:pPr>
            <a:r>
              <a:rPr lang="en-AU" dirty="0" err="1"/>
              <a:t>ggplot</a:t>
            </a:r>
            <a:r>
              <a:rPr lang="en-AU" dirty="0"/>
              <a:t>(data=deaths, </a:t>
            </a:r>
            <a:r>
              <a:rPr lang="en-AU" dirty="0" err="1"/>
              <a:t>aes</a:t>
            </a:r>
            <a:r>
              <a:rPr lang="en-AU" dirty="0"/>
              <a:t>(</a:t>
            </a:r>
            <a:r>
              <a:rPr lang="en-AU" dirty="0" err="1"/>
              <a:t>deaths$claim_severity</a:t>
            </a:r>
            <a:r>
              <a:rPr lang="en-AU" dirty="0"/>
              <a:t>)) + 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geom_histogram</a:t>
            </a:r>
            <a:r>
              <a:rPr lang="en-AU" dirty="0"/>
              <a:t>(breaks = c(seq(0, 9000000, 250000)), col="white", fill = "black")+ </a:t>
            </a:r>
          </a:p>
          <a:p>
            <a:pPr marL="0" indent="0">
              <a:buNone/>
            </a:pPr>
            <a:r>
              <a:rPr lang="en-AU" dirty="0"/>
              <a:t>  labs(title="Claim Severity Distribution", x="Claim </a:t>
            </a:r>
            <a:r>
              <a:rPr lang="en-AU" dirty="0" err="1"/>
              <a:t>Severity",y</a:t>
            </a:r>
            <a:r>
              <a:rPr lang="en-AU" dirty="0"/>
              <a:t>="Count")+</a:t>
            </a:r>
          </a:p>
          <a:p>
            <a:pPr marL="0" indent="0">
              <a:buNone/>
            </a:pPr>
            <a:r>
              <a:rPr lang="en-AU" dirty="0" err="1"/>
              <a:t>xlim</a:t>
            </a:r>
            <a:r>
              <a:rPr lang="en-AU" dirty="0"/>
              <a:t>(c(0, 10000000)) + </a:t>
            </a:r>
            <a:r>
              <a:rPr lang="en-AU" dirty="0" err="1"/>
              <a:t>ylim</a:t>
            </a:r>
            <a:r>
              <a:rPr lang="en-AU" dirty="0"/>
              <a:t>(c(0, 10000))</a:t>
            </a:r>
          </a:p>
        </p:txBody>
      </p:sp>
    </p:spTree>
    <p:extLst>
      <p:ext uri="{BB962C8B-B14F-4D97-AF65-F5344CB8AC3E}">
        <p14:creationId xmlns:p14="http://schemas.microsoft.com/office/powerpoint/2010/main" val="76660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991038" cy="4282567"/>
          </a:xfrm>
        </p:spPr>
        <p:txBody>
          <a:bodyPr>
            <a:normAutofit/>
          </a:bodyPr>
          <a:lstStyle/>
          <a:p>
            <a:r>
              <a:rPr lang="en-AU" dirty="0"/>
              <a:t>Simple summary statistics can be directly calculated </a:t>
            </a:r>
          </a:p>
          <a:p>
            <a:pPr marL="0" indent="0">
              <a:buNone/>
            </a:pPr>
            <a:r>
              <a:rPr lang="en-AU" dirty="0"/>
              <a:t>e.g. average </a:t>
            </a:r>
            <a:r>
              <a:rPr lang="en-AU" dirty="0" err="1"/>
              <a:t>claim_severity</a:t>
            </a:r>
            <a:r>
              <a:rPr lang="en-AU" dirty="0"/>
              <a:t> by age</a:t>
            </a:r>
          </a:p>
          <a:p>
            <a:pPr marL="0" indent="0">
              <a:buNone/>
            </a:pPr>
            <a:r>
              <a:rPr lang="en-AU" dirty="0" err="1"/>
              <a:t>ggplot</a:t>
            </a:r>
            <a:r>
              <a:rPr lang="en-AU" dirty="0"/>
              <a:t>(data=deaths, </a:t>
            </a:r>
            <a:r>
              <a:rPr lang="en-AU" dirty="0" err="1"/>
              <a:t>aes</a:t>
            </a:r>
            <a:r>
              <a:rPr lang="en-AU" dirty="0"/>
              <a:t>(x=factor(Age), y=</a:t>
            </a:r>
            <a:r>
              <a:rPr lang="en-AU" dirty="0" err="1"/>
              <a:t>claim_severity</a:t>
            </a:r>
            <a:r>
              <a:rPr lang="en-AU" dirty="0"/>
              <a:t>)) + 	</a:t>
            </a:r>
            <a:r>
              <a:rPr lang="en-AU" dirty="0" err="1"/>
              <a:t>stat_summary</a:t>
            </a:r>
            <a:r>
              <a:rPr lang="en-AU" dirty="0"/>
              <a:t>(</a:t>
            </a:r>
            <a:r>
              <a:rPr lang="en-AU" dirty="0" err="1"/>
              <a:t>fun.y</a:t>
            </a:r>
            <a:r>
              <a:rPr lang="en-AU" dirty="0"/>
              <a:t>=“mean”, </a:t>
            </a:r>
            <a:r>
              <a:rPr lang="en-AU" dirty="0" err="1"/>
              <a:t>geom</a:t>
            </a:r>
            <a:r>
              <a:rPr lang="en-AU" dirty="0"/>
              <a:t>=“bar”)</a:t>
            </a:r>
          </a:p>
        </p:txBody>
      </p:sp>
    </p:spTree>
    <p:extLst>
      <p:ext uri="{BB962C8B-B14F-4D97-AF65-F5344CB8AC3E}">
        <p14:creationId xmlns:p14="http://schemas.microsoft.com/office/powerpoint/2010/main" val="107050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R for data analytics?</a:t>
            </a:r>
          </a:p>
          <a:p>
            <a:r>
              <a:rPr lang="en-US" dirty="0" smtClean="0"/>
              <a:t>Used by many companies</a:t>
            </a:r>
          </a:p>
          <a:p>
            <a:r>
              <a:rPr lang="en-US" dirty="0" smtClean="0"/>
              <a:t>Purpose built for statistics</a:t>
            </a:r>
          </a:p>
          <a:p>
            <a:r>
              <a:rPr lang="en-US" dirty="0" smtClean="0"/>
              <a:t>Great editor (R studio)</a:t>
            </a:r>
          </a:p>
          <a:p>
            <a:r>
              <a:rPr lang="en-US" dirty="0" smtClean="0"/>
              <a:t>Free packages for data, </a:t>
            </a:r>
            <a:r>
              <a:rPr lang="en-US" dirty="0" err="1" smtClean="0"/>
              <a:t>visualisation</a:t>
            </a:r>
            <a:r>
              <a:rPr lang="en-US" dirty="0" smtClean="0"/>
              <a:t>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0248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 </a:t>
            </a:r>
            <a:r>
              <a:rPr lang="mr-IN" dirty="0" smtClean="0"/>
              <a:t>–</a:t>
            </a:r>
            <a:r>
              <a:rPr lang="en-US" dirty="0" smtClean="0"/>
              <a:t> Exploratory Vis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Graphing with base R: </a:t>
            </a:r>
            <a:r>
              <a:rPr lang="en-AU" dirty="0">
                <a:hlinkClick r:id="rId2"/>
              </a:rPr>
              <a:t>https://www.statmethods.net/graphs/index.html</a:t>
            </a:r>
            <a:endParaRPr lang="en-AU" dirty="0"/>
          </a:p>
          <a:p>
            <a:r>
              <a:rPr lang="en-AU" dirty="0"/>
              <a:t>ggplot2 homepage: </a:t>
            </a:r>
            <a:r>
              <a:rPr lang="en-AU" dirty="0">
                <a:hlinkClick r:id="rId3"/>
              </a:rPr>
              <a:t>https://ggplot2.tidyverse.org/</a:t>
            </a:r>
            <a:endParaRPr lang="en-AU" dirty="0"/>
          </a:p>
          <a:p>
            <a:r>
              <a:rPr lang="en-AU" dirty="0"/>
              <a:t>Graphing with ggplot2: </a:t>
            </a:r>
            <a:r>
              <a:rPr lang="en-AU" dirty="0">
                <a:hlinkClick r:id="rId4"/>
              </a:rPr>
              <a:t>http://www.cookbook-r.com/Graphs/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12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5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Machine Learning?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5817870" cy="4282567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Deals with the problem of extracting </a:t>
            </a:r>
            <a:r>
              <a:rPr lang="en-AU" b="1" dirty="0" smtClean="0"/>
              <a:t>features</a:t>
            </a:r>
            <a:r>
              <a:rPr lang="en-AU" dirty="0" smtClean="0"/>
              <a:t> from data to make predictions:</a:t>
            </a:r>
          </a:p>
          <a:p>
            <a:pPr lvl="1"/>
            <a:r>
              <a:rPr lang="en-AU" dirty="0" smtClean="0"/>
              <a:t>Forecasting (e.g. sales, demand for insurance products)</a:t>
            </a:r>
          </a:p>
          <a:p>
            <a:pPr lvl="1"/>
            <a:r>
              <a:rPr lang="en-AU" dirty="0" smtClean="0"/>
              <a:t>Classifying (e.g. credit risk assessment) </a:t>
            </a:r>
          </a:p>
          <a:p>
            <a:pPr lvl="1"/>
            <a:r>
              <a:rPr lang="en-AU" dirty="0" smtClean="0"/>
              <a:t>Detecting anomalies (e.g. cases of insurance fraud)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Find </a:t>
            </a:r>
            <a:r>
              <a:rPr lang="en-AU" dirty="0"/>
              <a:t>patterns </a:t>
            </a:r>
            <a:r>
              <a:rPr lang="en-AU" dirty="0" smtClean="0"/>
              <a:t>that generalise beyond </a:t>
            </a:r>
            <a:r>
              <a:rPr lang="en-AU" dirty="0"/>
              <a:t>the </a:t>
            </a:r>
            <a:r>
              <a:rPr lang="en-AU" dirty="0" smtClean="0"/>
              <a:t>data, </a:t>
            </a:r>
            <a:r>
              <a:rPr lang="en-AU" dirty="0"/>
              <a:t>and which can be used to predict outcomes for </a:t>
            </a:r>
            <a:r>
              <a:rPr lang="en-AU" dirty="0" smtClean="0"/>
              <a:t>new data you </a:t>
            </a:r>
            <a:r>
              <a:rPr lang="en-AU" dirty="0"/>
              <a:t>haven’t </a:t>
            </a:r>
            <a:r>
              <a:rPr lang="en-AU" dirty="0" smtClean="0"/>
              <a:t>seen. </a:t>
            </a:r>
          </a:p>
          <a:p>
            <a:pPr lvl="1"/>
            <a:r>
              <a:rPr lang="en-AU" dirty="0" smtClean="0"/>
              <a:t>Machine learning models are built </a:t>
            </a:r>
            <a:r>
              <a:rPr lang="en-AU" dirty="0"/>
              <a:t>using </a:t>
            </a:r>
            <a:r>
              <a:rPr lang="en-AU" dirty="0" smtClean="0"/>
              <a:t>the </a:t>
            </a:r>
            <a:r>
              <a:rPr lang="en-AU" b="1" dirty="0"/>
              <a:t>training </a:t>
            </a:r>
            <a:r>
              <a:rPr lang="en-AU" dirty="0" smtClean="0"/>
              <a:t>data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heir </a:t>
            </a:r>
            <a:r>
              <a:rPr lang="en-AU" dirty="0"/>
              <a:t>suitability is tested against the </a:t>
            </a:r>
            <a:r>
              <a:rPr lang="en-AU" b="1" dirty="0"/>
              <a:t>validation </a:t>
            </a:r>
            <a:r>
              <a:rPr lang="en-AU" dirty="0"/>
              <a:t>data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01" y="1027906"/>
            <a:ext cx="25431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Pre-processing the data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70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Have a clear understanding of:</a:t>
            </a:r>
          </a:p>
          <a:p>
            <a:r>
              <a:rPr lang="en-AU" dirty="0" smtClean="0"/>
              <a:t>Data </a:t>
            </a:r>
          </a:p>
          <a:p>
            <a:pPr lvl="1"/>
            <a:r>
              <a:rPr lang="en-AU" dirty="0" smtClean="0"/>
              <a:t>Clean data for missing values; deal with outliers </a:t>
            </a:r>
          </a:p>
          <a:p>
            <a:pPr lvl="1"/>
            <a:r>
              <a:rPr lang="en-AU" dirty="0" smtClean="0"/>
              <a:t>Data types (e.g. Are the inputs labelled or unlabelled)</a:t>
            </a:r>
          </a:p>
          <a:p>
            <a:pPr lvl="1"/>
            <a:r>
              <a:rPr lang="en-AU" dirty="0" smtClean="0"/>
              <a:t>Feature </a:t>
            </a:r>
            <a:r>
              <a:rPr lang="en-AU" dirty="0"/>
              <a:t>Engineering – Process of going from raw data to ready to model data</a:t>
            </a:r>
          </a:p>
          <a:p>
            <a:pPr lvl="1"/>
            <a:r>
              <a:rPr lang="en-AU" dirty="0" smtClean="0"/>
              <a:t>Visualise data</a:t>
            </a:r>
          </a:p>
          <a:p>
            <a:r>
              <a:rPr lang="en-AU" dirty="0" smtClean="0"/>
              <a:t>Constraints</a:t>
            </a:r>
          </a:p>
          <a:p>
            <a:pPr lvl="1"/>
            <a:r>
              <a:rPr lang="en-AU" dirty="0" smtClean="0"/>
              <a:t>Data storage </a:t>
            </a:r>
          </a:p>
          <a:p>
            <a:pPr lvl="1"/>
            <a:r>
              <a:rPr lang="en-AU" dirty="0" smtClean="0"/>
              <a:t>Do the predictions have to be fast – E.g. In autonomous driving, classifying road signs quickly is important </a:t>
            </a:r>
          </a:p>
          <a:p>
            <a:pPr lvl="1"/>
            <a:r>
              <a:rPr lang="en-AU" dirty="0" smtClean="0"/>
              <a:t>Does learning have to be fast – Is it necessary to train models quickly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78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Machine Learning Model Considerations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6764137"/>
              </p:ext>
            </p:extLst>
          </p:nvPr>
        </p:nvGraphicFramePr>
        <p:xfrm>
          <a:off x="768096" y="1599249"/>
          <a:ext cx="741349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616" y="372994"/>
            <a:ext cx="6212462" cy="5481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902" y="5880858"/>
            <a:ext cx="826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Source: Choosing the right machine learning algorithm, </a:t>
            </a:r>
          </a:p>
          <a:p>
            <a:pPr algn="ctr"/>
            <a:r>
              <a:rPr lang="en-AU" dirty="0" smtClean="0"/>
              <a:t>https</a:t>
            </a:r>
            <a:r>
              <a:rPr lang="en-AU" dirty="0"/>
              <a:t>://hackernoon.com/choosing-the-right-machine-learning-algorithm-68126944ce1f</a:t>
            </a:r>
          </a:p>
        </p:txBody>
      </p:sp>
    </p:spTree>
    <p:extLst>
      <p:ext uri="{BB962C8B-B14F-4D97-AF65-F5344CB8AC3E}">
        <p14:creationId xmlns:p14="http://schemas.microsoft.com/office/powerpoint/2010/main" val="271352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Algorithms Covered 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Linear </a:t>
            </a:r>
            <a:r>
              <a:rPr lang="en-AU" dirty="0"/>
              <a:t>Regression </a:t>
            </a:r>
          </a:p>
          <a:p>
            <a:r>
              <a:rPr lang="en-AU" dirty="0" smtClean="0"/>
              <a:t> K-Means Clustering </a:t>
            </a:r>
          </a:p>
          <a:p>
            <a:r>
              <a:rPr lang="en-AU" dirty="0" smtClean="0"/>
              <a:t> Random Forest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67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982"/>
            <a:ext cx="7886700" cy="1325563"/>
          </a:xfrm>
        </p:spPr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370832" cy="460260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One-Variable: </a:t>
                </a:r>
              </a:p>
              <a:p>
                <a:pPr marL="0" indent="0">
                  <a:buNone/>
                </a:pPr>
                <a14:m/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Multiple-Variable:</a:t>
                </a:r>
              </a:p>
              <a:p>
                <a:pPr marL="0" indent="0">
                  <a:buNone/>
                </a:pPr>
                <a14:m/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Optimal </a:t>
                </a:r>
                <a:r>
                  <a:rPr lang="en-AU" dirty="0"/>
                  <a:t>model minimises the </a:t>
                </a:r>
                <a:r>
                  <a:rPr lang="en-AU" dirty="0" smtClean="0"/>
                  <a:t>SSEs (errors) </a:t>
                </a:r>
              </a:p>
              <a:p>
                <a:r>
                  <a:rPr lang="en-AU" dirty="0" smtClean="0"/>
                  <a:t>Where possible one should </a:t>
                </a:r>
                <a:r>
                  <a:rPr lang="en-US" dirty="0" smtClean="0"/>
                  <a:t>remove variables that are very similar (correlated) and remove noise from your data </a:t>
                </a:r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27776" cy="4602607"/>
              </a:xfrm>
              <a:blipFill rotWithShape="0">
                <a:blip r:embed="rId2"/>
                <a:stretch>
                  <a:fillRect l="-2197" t="-2914" b="-3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25"/>
          <a:stretch/>
        </p:blipFill>
        <p:spPr>
          <a:xfrm>
            <a:off x="5122927" y="1380745"/>
            <a:ext cx="3701033" cy="49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3735225"/>
              </p:ext>
            </p:extLst>
          </p:nvPr>
        </p:nvGraphicFramePr>
        <p:xfrm>
          <a:off x="0" y="1560222"/>
          <a:ext cx="8702802" cy="473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17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– R 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5649"/>
            <a:ext cx="7886700" cy="471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It’s time for the exercise. Here’s some code to get your started: </a:t>
            </a:r>
          </a:p>
          <a:p>
            <a:pPr marL="0" indent="0" algn="ctr">
              <a:buNone/>
            </a:pPr>
            <a:r>
              <a:rPr lang="en-AU" dirty="0" smtClean="0"/>
              <a:t>model &lt;- lm(Y </a:t>
            </a:r>
            <a:r>
              <a:rPr lang="en-AU" dirty="0"/>
              <a:t>~ </a:t>
            </a:r>
            <a:r>
              <a:rPr lang="en-AU" dirty="0" smtClean="0"/>
              <a:t>X1 + X2 + …, data=</a:t>
            </a:r>
            <a:r>
              <a:rPr lang="en-AU" dirty="0" err="1" smtClean="0"/>
              <a:t>mydata</a:t>
            </a:r>
            <a:r>
              <a:rPr lang="en-AU" dirty="0" smtClean="0"/>
              <a:t>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dirty="0" smtClean="0"/>
              <a:t>Other useful functions: 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summary(model) - Results on the </a:t>
            </a:r>
            <a:r>
              <a:rPr lang="en-AU" dirty="0"/>
              <a:t>beta coefficients, r</a:t>
            </a:r>
            <a:r>
              <a:rPr lang="en-AU" dirty="0" smtClean="0"/>
              <a:t>-squared </a:t>
            </a:r>
            <a:r>
              <a:rPr lang="en-AU" dirty="0"/>
              <a:t>and </a:t>
            </a:r>
            <a:r>
              <a:rPr lang="en-AU" dirty="0" smtClean="0"/>
              <a:t>residuals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/>
              <a:t>c</a:t>
            </a:r>
            <a:r>
              <a:rPr lang="en-AU" dirty="0" smtClean="0"/>
              <a:t>oefficients(model) - Model coefficients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err="1" smtClean="0"/>
              <a:t>cofint</a:t>
            </a:r>
            <a:r>
              <a:rPr lang="en-AU" dirty="0" smtClean="0"/>
              <a:t>(model, level = 0.95) - Confidence intervals for model parameters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fitted(model) - Predicted values 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/>
              <a:t>r</a:t>
            </a:r>
            <a:r>
              <a:rPr lang="en-AU" dirty="0" smtClean="0"/>
              <a:t>esiduals(model) - Residuals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err="1" smtClean="0"/>
              <a:t>anova</a:t>
            </a:r>
            <a:r>
              <a:rPr lang="en-AU" dirty="0" smtClean="0"/>
              <a:t>(model) – </a:t>
            </a:r>
            <a:r>
              <a:rPr lang="en-AU" dirty="0" err="1" smtClean="0"/>
              <a:t>Anova</a:t>
            </a:r>
            <a:r>
              <a:rPr lang="en-AU" dirty="0" smtClean="0"/>
              <a:t> table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influence(model) – Regression diagnostics </a:t>
            </a:r>
          </a:p>
          <a:p>
            <a:pPr marL="342900" lvl="1" indent="-342900">
              <a:spcBef>
                <a:spcPts val="1000"/>
              </a:spcBef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06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this session you’ll learn about:</a:t>
            </a:r>
          </a:p>
          <a:p>
            <a:r>
              <a:rPr lang="en-US" dirty="0" smtClean="0"/>
              <a:t>Transforming Data</a:t>
            </a:r>
          </a:p>
          <a:p>
            <a:r>
              <a:rPr lang="en-US" dirty="0" smtClean="0"/>
              <a:t>Exploring data with </a:t>
            </a:r>
            <a:r>
              <a:rPr lang="en-US" dirty="0" err="1" smtClean="0"/>
              <a:t>visualisations</a:t>
            </a:r>
            <a:endParaRPr lang="en-US" dirty="0" smtClean="0"/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visualisations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Focus on machine learning with the first two sections to get us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8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Clustering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34184"/>
              </p:ext>
            </p:extLst>
          </p:nvPr>
        </p:nvGraphicFramePr>
        <p:xfrm>
          <a:off x="534286" y="3019647"/>
          <a:ext cx="7838854" cy="340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3774" y="1472182"/>
            <a:ext cx="7958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Unsupervised method (when you have unlabelled data) used to find groups within the data. Partition </a:t>
            </a:r>
            <a:r>
              <a:rPr lang="en-AU" sz="2400" i="1" dirty="0"/>
              <a:t>n</a:t>
            </a:r>
            <a:r>
              <a:rPr lang="en-AU" sz="2400" dirty="0"/>
              <a:t> observations into a fixed number of </a:t>
            </a:r>
            <a:r>
              <a:rPr lang="en-AU" sz="2400" i="1" dirty="0"/>
              <a:t>k</a:t>
            </a:r>
            <a:r>
              <a:rPr lang="en-AU" sz="2400" dirty="0"/>
              <a:t> clusters.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Grouping is based on distance between points.</a:t>
            </a:r>
          </a:p>
        </p:txBody>
      </p:sp>
    </p:spTree>
    <p:extLst>
      <p:ext uri="{BB962C8B-B14F-4D97-AF65-F5344CB8AC3E}">
        <p14:creationId xmlns:p14="http://schemas.microsoft.com/office/powerpoint/2010/main" val="10330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Clustering </a:t>
            </a:r>
            <a:endParaRPr lang="en-AU" dirty="0"/>
          </a:p>
        </p:txBody>
      </p:sp>
      <p:pic>
        <p:nvPicPr>
          <p:cNvPr id="1026" name="Picture 2" descr="k-means convergence (credit Wikipedia)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99" y="1825625"/>
            <a:ext cx="33584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 Means Clustering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5934608"/>
              </p:ext>
            </p:extLst>
          </p:nvPr>
        </p:nvGraphicFramePr>
        <p:xfrm>
          <a:off x="-128588" y="1447800"/>
          <a:ext cx="889997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 Means Clustering – R 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06043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It’s time for the exercise. Here’s some code to get your started: </a:t>
            </a:r>
          </a:p>
          <a:p>
            <a:pPr marL="0" indent="0" algn="ctr">
              <a:buNone/>
            </a:pPr>
            <a:r>
              <a:rPr lang="en-AU" dirty="0" err="1" smtClean="0"/>
              <a:t>kmeans</a:t>
            </a:r>
            <a:r>
              <a:rPr lang="en-AU" dirty="0" smtClean="0"/>
              <a:t>(x</a:t>
            </a:r>
            <a:r>
              <a:rPr lang="en-AU" dirty="0"/>
              <a:t>, </a:t>
            </a:r>
            <a:r>
              <a:rPr lang="en-AU" dirty="0" smtClean="0"/>
              <a:t>centres </a:t>
            </a:r>
            <a:r>
              <a:rPr lang="en-AU" dirty="0"/>
              <a:t>= c</a:t>
            </a:r>
            <a:r>
              <a:rPr lang="en-AU" dirty="0" smtClean="0"/>
              <a:t>, </a:t>
            </a:r>
            <a:r>
              <a:rPr lang="en-AU" dirty="0" err="1"/>
              <a:t>nstart</a:t>
            </a:r>
            <a:r>
              <a:rPr lang="en-AU" dirty="0"/>
              <a:t> = n</a:t>
            </a:r>
            <a:r>
              <a:rPr lang="en-AU" dirty="0" smtClean="0"/>
              <a:t>) where</a:t>
            </a:r>
          </a:p>
          <a:p>
            <a:pPr lvl="0"/>
            <a:r>
              <a:rPr lang="en-AU" dirty="0"/>
              <a:t>x </a:t>
            </a:r>
            <a:r>
              <a:rPr lang="en-AU" dirty="0" smtClean="0"/>
              <a:t>- Data</a:t>
            </a:r>
            <a:endParaRPr lang="en-AU" dirty="0"/>
          </a:p>
          <a:p>
            <a:pPr lvl="0"/>
            <a:r>
              <a:rPr lang="en-AU" dirty="0"/>
              <a:t>c</a:t>
            </a:r>
            <a:r>
              <a:rPr lang="en-AU" dirty="0" smtClean="0"/>
              <a:t>entres</a:t>
            </a:r>
            <a:r>
              <a:rPr lang="en-AU" dirty="0"/>
              <a:t> </a:t>
            </a:r>
            <a:r>
              <a:rPr lang="en-AU" dirty="0" smtClean="0"/>
              <a:t>- Pre-defined </a:t>
            </a:r>
            <a:r>
              <a:rPr lang="en-AU" dirty="0"/>
              <a:t>number of clusters</a:t>
            </a:r>
          </a:p>
          <a:p>
            <a:pPr lvl="0"/>
            <a:r>
              <a:rPr lang="en-AU" dirty="0" err="1"/>
              <a:t>n</a:t>
            </a:r>
            <a:r>
              <a:rPr lang="en-AU" dirty="0" err="1" smtClean="0"/>
              <a:t>start</a:t>
            </a:r>
            <a:r>
              <a:rPr lang="en-AU" dirty="0" smtClean="0"/>
              <a:t> – Model attempts n initial configurations</a:t>
            </a:r>
          </a:p>
          <a:p>
            <a:pPr marL="0" lvl="0" indent="0">
              <a:buNone/>
            </a:pPr>
            <a:r>
              <a:rPr lang="en-AU" dirty="0" smtClean="0"/>
              <a:t>E.g. N = 25 generates 25 initial random centroids. The optimal configuration will be chosen for the algorithm.  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38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 1: Model Selection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060436" cy="457188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Note that due </a:t>
            </a:r>
            <a:r>
              <a:rPr lang="en-US" dirty="0"/>
              <a:t>to the random initialisation, one can obtain different clustering results. </a:t>
            </a:r>
          </a:p>
          <a:p>
            <a:r>
              <a:rPr lang="en-US" dirty="0" smtClean="0"/>
              <a:t>When </a:t>
            </a:r>
            <a:r>
              <a:rPr lang="en-US" dirty="0"/>
              <a:t>k-means is run multiple times, the model </a:t>
            </a:r>
            <a:r>
              <a:rPr lang="en-US" dirty="0" smtClean="0"/>
              <a:t>that generates the </a:t>
            </a:r>
            <a:r>
              <a:rPr lang="en-US" dirty="0"/>
              <a:t>smallest total within cluster sum of squares (SS</a:t>
            </a:r>
            <a:r>
              <a:rPr lang="en-US" dirty="0" smtClean="0"/>
              <a:t>)* </a:t>
            </a:r>
            <a:r>
              <a:rPr lang="en-US" dirty="0"/>
              <a:t>is </a:t>
            </a:r>
            <a:r>
              <a:rPr lang="en-US" dirty="0" smtClean="0"/>
              <a:t>selected (i.e. a </a:t>
            </a:r>
            <a:r>
              <a:rPr lang="en-US" dirty="0"/>
              <a:t>local </a:t>
            </a:r>
            <a:r>
              <a:rPr lang="en-US" dirty="0" smtClean="0"/>
              <a:t>minimum). There’s </a:t>
            </a:r>
            <a:r>
              <a:rPr lang="en-US" dirty="0"/>
              <a:t>no guarantee to obtain a global </a:t>
            </a:r>
            <a:r>
              <a:rPr lang="en-US" dirty="0" smtClean="0"/>
              <a:t>minimum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smtClean="0"/>
              <a:t>*SS - </a:t>
            </a: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each observation, determine the squared </a:t>
            </a:r>
            <a:r>
              <a:rPr lang="en-US" sz="2400" dirty="0" err="1"/>
              <a:t>euclidean</a:t>
            </a:r>
            <a:r>
              <a:rPr lang="en-US" sz="2400" dirty="0"/>
              <a:t> distance from observation to </a:t>
            </a:r>
            <a:r>
              <a:rPr lang="en-US" sz="2400" dirty="0" err="1"/>
              <a:t>centre</a:t>
            </a:r>
            <a:r>
              <a:rPr lang="en-US" sz="2400" dirty="0"/>
              <a:t> of </a:t>
            </a:r>
            <a:r>
              <a:rPr lang="en-US" sz="2400" dirty="0" smtClean="0"/>
              <a:t>cluster and sum </a:t>
            </a:r>
            <a:r>
              <a:rPr lang="en-US" sz="2400" dirty="0"/>
              <a:t>all </a:t>
            </a:r>
            <a:r>
              <a:rPr lang="en-US" sz="2400" dirty="0" smtClean="0"/>
              <a:t>the distances.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42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 2: Cluster Selection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5433"/>
            <a:ext cx="3037940" cy="356286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dirty="0"/>
              <a:t>k-means with k=1, k=2, …, </a:t>
            </a:r>
            <a:r>
              <a:rPr lang="en-US" sz="2400" dirty="0" smtClean="0"/>
              <a:t>k=n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Record </a:t>
            </a:r>
            <a:r>
              <a:rPr lang="en-US" sz="2400" dirty="0"/>
              <a:t>total within SS for each value of </a:t>
            </a:r>
            <a:r>
              <a:rPr lang="en-US" sz="2400" dirty="0" smtClean="0"/>
              <a:t>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/>
              <a:t>k at the elbow position, as illustrated </a:t>
            </a:r>
            <a:r>
              <a:rPr lang="en-US" sz="2400" dirty="0" smtClean="0"/>
              <a:t>below. Balance between over fitting and accuracy. 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90" y="1955433"/>
            <a:ext cx="5224242" cy="4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555257"/>
            <a:ext cx="5152804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dirty="0"/>
              <a:t>a branching method to illustrate </a:t>
            </a:r>
            <a:r>
              <a:rPr lang="en-US" sz="2400" dirty="0" smtClean="0"/>
              <a:t>possible outcomes </a:t>
            </a:r>
            <a:r>
              <a:rPr lang="en-US" sz="2400" dirty="0"/>
              <a:t>of </a:t>
            </a:r>
            <a:r>
              <a:rPr lang="en-US" sz="2400" dirty="0" smtClean="0"/>
              <a:t>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trees are </a:t>
            </a:r>
            <a:r>
              <a:rPr lang="en-US" sz="2400" dirty="0" smtClean="0"/>
              <a:t>a </a:t>
            </a:r>
            <a:r>
              <a:rPr lang="en-US" sz="2400" dirty="0"/>
              <a:t>good choice when you have a large number of variables and aren’t sure which ones are key or how they </a:t>
            </a:r>
            <a:r>
              <a:rPr lang="en-US" sz="2400" dirty="0" smtClean="0"/>
              <a:t>relate. The </a:t>
            </a:r>
            <a:r>
              <a:rPr lang="en-US" sz="2400" dirty="0"/>
              <a:t>decision at the top of the model is </a:t>
            </a:r>
            <a:r>
              <a:rPr lang="en-US" sz="2400" dirty="0" smtClean="0"/>
              <a:t>the </a:t>
            </a:r>
            <a:r>
              <a:rPr lang="en-US" sz="2400" dirty="0"/>
              <a:t>variable that most affects the outcome. </a:t>
            </a:r>
            <a:endParaRPr lang="en-US" sz="2400" dirty="0" smtClean="0"/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represents an input variable (x) and a split point on that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leaf nodes of the tree contain an output variable (y) which is used to make a prediction.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027" r="6961"/>
          <a:stretch/>
        </p:blipFill>
        <p:spPr>
          <a:xfrm>
            <a:off x="5805378" y="1959294"/>
            <a:ext cx="291863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9617"/>
            <a:ext cx="7886700" cy="4851083"/>
          </a:xfrm>
        </p:spPr>
        <p:txBody>
          <a:bodyPr>
            <a:noAutofit/>
          </a:bodyPr>
          <a:lstStyle/>
          <a:p>
            <a:pPr lvl="0"/>
            <a:r>
              <a:rPr lang="en-AU" sz="2400" dirty="0" smtClean="0"/>
              <a:t>Are an ensemble of decision trees </a:t>
            </a:r>
            <a:endParaRPr lang="en-AU" sz="2400" dirty="0"/>
          </a:p>
          <a:p>
            <a:r>
              <a:rPr lang="en-US" sz="2400" dirty="0"/>
              <a:t>Multiple samples of your training data are taken </a:t>
            </a:r>
            <a:r>
              <a:rPr lang="en-US" sz="2400" dirty="0" smtClean="0"/>
              <a:t>and decision trees </a:t>
            </a:r>
            <a:r>
              <a:rPr lang="en-US" sz="2400" dirty="0"/>
              <a:t>are constructed for each data sample. </a:t>
            </a:r>
            <a:r>
              <a:rPr lang="en-US" sz="2400" dirty="0" smtClean="0"/>
              <a:t>Each </a:t>
            </a:r>
            <a:r>
              <a:rPr lang="en-US" sz="2400" dirty="0"/>
              <a:t>model makes a </a:t>
            </a:r>
            <a:r>
              <a:rPr lang="en-US" sz="2400" dirty="0" smtClean="0"/>
              <a:t>prediction with the new data </a:t>
            </a:r>
            <a:r>
              <a:rPr lang="en-US" sz="2400" dirty="0"/>
              <a:t>and the predictions are averaged to give a better estimate of the true </a:t>
            </a:r>
            <a:r>
              <a:rPr lang="en-US" sz="2400" dirty="0" smtClean="0"/>
              <a:t>output</a:t>
            </a:r>
          </a:p>
          <a:p>
            <a:r>
              <a:rPr lang="en-US" sz="2400" dirty="0" smtClean="0"/>
              <a:t>E.g.  Suppose you want to watch a movie but are uncertain of its reviews.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a</a:t>
            </a:r>
            <a:r>
              <a:rPr lang="en-US" sz="2400" dirty="0" smtClean="0"/>
              <a:t>sk 10 people and 7 say that the movie was bad. Since the majority didn’t like the movie, you decide against watching it. </a:t>
            </a:r>
          </a:p>
          <a:p>
            <a:pPr lvl="0"/>
            <a:r>
              <a:rPr lang="en-US" sz="2400" dirty="0" smtClean="0"/>
              <a:t>Note that </a:t>
            </a:r>
            <a:r>
              <a:rPr lang="en-US" sz="2400" dirty="0"/>
              <a:t>decision trees are created so that rather than selecting optimal split points, suboptimal splits are made by introducing </a:t>
            </a:r>
            <a:r>
              <a:rPr lang="en-US" sz="2400" dirty="0" smtClean="0"/>
              <a:t>randomness</a:t>
            </a:r>
            <a:endParaRPr lang="en-US" sz="2400" dirty="0"/>
          </a:p>
          <a:p>
            <a:pPr lvl="0"/>
            <a:r>
              <a:rPr lang="en-US" sz="2400" dirty="0"/>
              <a:t>The models created for each sample of the data </a:t>
            </a:r>
            <a:r>
              <a:rPr lang="en-US" sz="2400" dirty="0" smtClean="0"/>
              <a:t>are </a:t>
            </a:r>
            <a:r>
              <a:rPr lang="en-US" sz="2400" dirty="0"/>
              <a:t>therefore more different than they otherwise would be, but still accurate in their unique and different ways. Combining their predictions results in a better estimate of the true underlying output </a:t>
            </a:r>
            <a:r>
              <a:rPr lang="en-US" sz="2400" dirty="0" smtClean="0"/>
              <a:t>value</a:t>
            </a:r>
            <a:endParaRPr lang="en-US" sz="2400" dirty="0"/>
          </a:p>
          <a:p>
            <a:endParaRPr lang="en-US" sz="2400" dirty="0"/>
          </a:p>
          <a:p>
            <a:pPr marL="0" lvl="0" indent="0">
              <a:buNone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3286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2" y="1792986"/>
            <a:ext cx="7636669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742926"/>
              </p:ext>
            </p:extLst>
          </p:nvPr>
        </p:nvGraphicFramePr>
        <p:xfrm>
          <a:off x="-165230" y="1472184"/>
          <a:ext cx="8881748" cy="474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 installation instructions for Windows or Mac</a:t>
            </a:r>
          </a:p>
          <a:p>
            <a:r>
              <a:rPr lang="en-US" dirty="0" smtClean="0"/>
              <a:t>Download this code from the </a:t>
            </a:r>
            <a:r>
              <a:rPr lang="en-US" dirty="0" err="1" smtClean="0"/>
              <a:t>github</a:t>
            </a:r>
            <a:r>
              <a:rPr lang="en-US" dirty="0" smtClean="0"/>
              <a:t> link </a:t>
            </a:r>
            <a:r>
              <a:rPr lang="en-US" dirty="0" smtClean="0">
                <a:hlinkClick r:id="rId2"/>
              </a:rPr>
              <a:t>https://github.com/ActuariesInstitute/YAP-YDAWG-R-Workshop</a:t>
            </a:r>
            <a:endParaRPr lang="en-US" dirty="0"/>
          </a:p>
          <a:p>
            <a:r>
              <a:rPr lang="en-US" dirty="0" smtClean="0"/>
              <a:t>Or run in the web browser! </a:t>
            </a:r>
            <a:r>
              <a:rPr lang="en-US" dirty="0" smtClean="0">
                <a:hlinkClick r:id="rId3"/>
              </a:rPr>
              <a:t>http://mybinder.org/v2/gh/ActuariesInstitute/YAP-YDAWG-R-Workshop/master?urlpath=rstudio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7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 – R Exercise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It’s time for the exercise. Here’s some code to get your started: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err="1" smtClean="0"/>
              <a:t>randomForest</a:t>
            </a:r>
            <a:r>
              <a:rPr lang="en-AU" dirty="0" smtClean="0"/>
              <a:t>(Y ~ X1 + X2 + …, data, </a:t>
            </a:r>
            <a:r>
              <a:rPr lang="en-AU" dirty="0" err="1" smtClean="0"/>
              <a:t>nodesize</a:t>
            </a:r>
            <a:r>
              <a:rPr lang="en-AU" dirty="0" smtClean="0"/>
              <a:t>, </a:t>
            </a:r>
            <a:r>
              <a:rPr lang="en-AU" dirty="0" err="1" smtClean="0"/>
              <a:t>ntree</a:t>
            </a:r>
            <a:r>
              <a:rPr lang="en-AU" dirty="0" smtClean="0"/>
              <a:t>, </a:t>
            </a:r>
            <a:r>
              <a:rPr lang="en-AU" dirty="0" err="1" smtClean="0"/>
              <a:t>mtry</a:t>
            </a:r>
            <a:r>
              <a:rPr lang="en-AU" dirty="0" smtClean="0"/>
              <a:t>) where:</a:t>
            </a:r>
            <a:endParaRPr lang="en-AU" dirty="0"/>
          </a:p>
          <a:p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- Training dataset </a:t>
            </a:r>
          </a:p>
          <a:p>
            <a:pPr lvl="0"/>
            <a:r>
              <a:rPr lang="en-AU" dirty="0" err="1"/>
              <a:t>n</a:t>
            </a:r>
            <a:r>
              <a:rPr lang="en-AU" dirty="0" err="1" smtClean="0"/>
              <a:t>odesize</a:t>
            </a:r>
            <a:r>
              <a:rPr lang="en-AU" dirty="0" smtClean="0"/>
              <a:t> - The </a:t>
            </a:r>
            <a:r>
              <a:rPr lang="en-AU" dirty="0"/>
              <a:t>minimum number of observations in </a:t>
            </a:r>
            <a:r>
              <a:rPr lang="en-AU" dirty="0" smtClean="0"/>
              <a:t>the terminal node. The higher the number, the lower the tree depth. </a:t>
            </a:r>
          </a:p>
          <a:p>
            <a:pPr lvl="0"/>
            <a:r>
              <a:rPr lang="en-AU" dirty="0" err="1" smtClean="0"/>
              <a:t>ntree</a:t>
            </a:r>
            <a:r>
              <a:rPr lang="en-AU" dirty="0" smtClean="0"/>
              <a:t> </a:t>
            </a:r>
            <a:r>
              <a:rPr lang="en-AU" dirty="0"/>
              <a:t>-</a:t>
            </a:r>
            <a:r>
              <a:rPr lang="en-AU" dirty="0" smtClean="0"/>
              <a:t> </a:t>
            </a:r>
            <a:r>
              <a:rPr lang="en-AU" dirty="0"/>
              <a:t>N</a:t>
            </a:r>
            <a:r>
              <a:rPr lang="en-AU" dirty="0" smtClean="0"/>
              <a:t>umber </a:t>
            </a:r>
            <a:r>
              <a:rPr lang="en-AU" dirty="0"/>
              <a:t>of </a:t>
            </a:r>
            <a:r>
              <a:rPr lang="en-AU" dirty="0" smtClean="0"/>
              <a:t>decision trees </a:t>
            </a:r>
            <a:r>
              <a:rPr lang="en-AU" dirty="0"/>
              <a:t>to </a:t>
            </a:r>
            <a:r>
              <a:rPr lang="en-AU" dirty="0" smtClean="0"/>
              <a:t>simulate. The larger, the more operationally intensive the algorithm becomes.</a:t>
            </a:r>
          </a:p>
          <a:p>
            <a:pPr lvl="0"/>
            <a:r>
              <a:rPr lang="en-AU" dirty="0" err="1"/>
              <a:t>m</a:t>
            </a:r>
            <a:r>
              <a:rPr lang="en-AU" dirty="0" err="1" smtClean="0"/>
              <a:t>try</a:t>
            </a:r>
            <a:r>
              <a:rPr lang="en-AU" dirty="0" smtClean="0"/>
              <a:t> – </a:t>
            </a:r>
            <a:r>
              <a:rPr lang="en-US" dirty="0" smtClean="0"/>
              <a:t>Number </a:t>
            </a:r>
            <a:r>
              <a:rPr lang="en-US" dirty="0"/>
              <a:t>of variables randomly sampled at each split</a:t>
            </a:r>
            <a:r>
              <a:rPr lang="en-US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7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Further Learning </a:t>
            </a:r>
            <a:r>
              <a:rPr lang="mr-IN" dirty="0" smtClean="0"/>
              <a:t>–</a:t>
            </a:r>
            <a:r>
              <a:rPr lang="en-AU" dirty="0" smtClean="0"/>
              <a:t> 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Tour of The Top 10 Algorithms for Machine Learning </a:t>
            </a:r>
            <a:r>
              <a:rPr lang="en-US" dirty="0" smtClean="0"/>
              <a:t>Newbies, </a:t>
            </a:r>
            <a:r>
              <a:rPr lang="en-AU" dirty="0" smtClean="0">
                <a:hlinkClick r:id="rId2"/>
              </a:rPr>
              <a:t>https://towardsdatascience.com/a-tour-of-the-top-10-algorithms-for-machine-learning-newbies-dde4edffae11</a:t>
            </a:r>
            <a:endParaRPr lang="en-AU" dirty="0" smtClean="0"/>
          </a:p>
          <a:p>
            <a:r>
              <a:rPr lang="en-AU" dirty="0" smtClean="0"/>
              <a:t>Introduction to Machine Learning with R - </a:t>
            </a:r>
            <a:r>
              <a:rPr lang="en-AU" dirty="0" smtClean="0">
                <a:hlinkClick r:id="rId3"/>
              </a:rPr>
              <a:t>https://lgatto.github.io/IntroMachineLearningWithR/</a:t>
            </a:r>
            <a:r>
              <a:rPr lang="en-AU" dirty="0" smtClean="0">
                <a:hlinkClick r:id="rId3"/>
              </a:rPr>
              <a:t>index.html</a:t>
            </a:r>
            <a:endParaRPr lang="en-AU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Gradient Boosting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Catboost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XGBoost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err="1" smtClean="0">
                <a:solidFill>
                  <a:srgbClr val="000000"/>
                </a:solidFill>
              </a:rPr>
              <a:t>LightGBM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e.g. Minh </a:t>
            </a:r>
            <a:r>
              <a:rPr lang="en-US" dirty="0" err="1" smtClean="0">
                <a:solidFill>
                  <a:srgbClr val="000000"/>
                </a:solidFill>
              </a:rPr>
              <a:t>Phan’s</a:t>
            </a:r>
            <a:r>
              <a:rPr lang="en-US" smtClean="0">
                <a:solidFill>
                  <a:srgbClr val="000000"/>
                </a:solidFill>
              </a:rPr>
              <a:t> WOMD </a:t>
            </a:r>
            <a:r>
              <a:rPr lang="en-US" dirty="0" smtClean="0">
                <a:solidFill>
                  <a:srgbClr val="000000"/>
                </a:solidFill>
              </a:rPr>
              <a:t>video: 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https://www.youtube.com/watch?v=G-HQ9HLV8HY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Neural Networks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Jacky Poon’s Analytics Snippet </a:t>
            </a:r>
            <a:r>
              <a:rPr lang="en-US" dirty="0" smtClean="0">
                <a:solidFill>
                  <a:srgbClr val="000000"/>
                </a:solidFill>
                <a:hlinkClick r:id="rId5"/>
              </a:rPr>
              <a:t>https://www.actuaries.digital/2018/08/23/analytics-snippet-multitasking-risk-pricing-using-deep-learning/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25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VISUALISATION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708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DALEX – Model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We define an ‘explainer’ which contains information about the machine learning model we have built</a:t>
            </a:r>
          </a:p>
          <a:p>
            <a:pPr marL="0" indent="0" algn="ctr">
              <a:buNone/>
            </a:pPr>
            <a:r>
              <a:rPr lang="en-AU" dirty="0" err="1">
                <a:latin typeface="Lucida Console" panose="020B0609040504020204" pitchFamily="49" charset="0"/>
              </a:rPr>
              <a:t>expl</a:t>
            </a:r>
            <a:r>
              <a:rPr lang="en-AU" dirty="0">
                <a:latin typeface="Lucida Console" panose="020B0609040504020204" pitchFamily="49" charset="0"/>
              </a:rPr>
              <a:t> &lt;- explain(model, data, y)</a:t>
            </a:r>
          </a:p>
          <a:p>
            <a:r>
              <a:rPr lang="en-AU" dirty="0"/>
              <a:t>model – a model object</a:t>
            </a:r>
          </a:p>
          <a:p>
            <a:r>
              <a:rPr lang="en-AU" dirty="0"/>
              <a:t>data – the dataset we built the model with</a:t>
            </a:r>
          </a:p>
          <a:p>
            <a:r>
              <a:rPr lang="en-AU" dirty="0"/>
              <a:t>y – the target variable</a:t>
            </a:r>
          </a:p>
          <a:p>
            <a:r>
              <a:rPr lang="en-AU" dirty="0"/>
              <a:t>In more complex cases, you will also need to specify a function to generate predictions and the link function</a:t>
            </a:r>
          </a:p>
        </p:txBody>
      </p:sp>
    </p:spTree>
    <p:extLst>
      <p:ext uri="{BB962C8B-B14F-4D97-AF65-F5344CB8AC3E}">
        <p14:creationId xmlns:p14="http://schemas.microsoft.com/office/powerpoint/2010/main" val="2120737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DALEX – Variable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74903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Identifies the variables which contribute most to model predictions</a:t>
            </a:r>
          </a:p>
          <a:p>
            <a:pPr marL="0" indent="0" algn="ctr">
              <a:buNone/>
            </a:pPr>
            <a:r>
              <a:rPr lang="en-AU" sz="1600" dirty="0">
                <a:latin typeface="Lucida Console" panose="020B0609040504020204" pitchFamily="49" charset="0"/>
              </a:rPr>
              <a:t>vi1 &lt;- </a:t>
            </a:r>
            <a:r>
              <a:rPr lang="en-AU" sz="1600" dirty="0" err="1">
                <a:latin typeface="Lucida Console" panose="020B0609040504020204" pitchFamily="49" charset="0"/>
              </a:rPr>
              <a:t>variable_importance</a:t>
            </a:r>
            <a:r>
              <a:rPr lang="en-AU" sz="1600" dirty="0">
                <a:latin typeface="Lucida Console" panose="020B0609040504020204" pitchFamily="49" charset="0"/>
              </a:rPr>
              <a:t>(explainer1)</a:t>
            </a:r>
          </a:p>
          <a:p>
            <a:pPr marL="0" indent="0" algn="ctr">
              <a:buNone/>
            </a:pPr>
            <a:r>
              <a:rPr lang="en-AU" sz="1600" dirty="0">
                <a:latin typeface="Lucida Console" panose="020B0609040504020204" pitchFamily="49" charset="0"/>
              </a:rPr>
              <a:t>vi2 &lt;- </a:t>
            </a:r>
            <a:r>
              <a:rPr lang="en-AU" sz="1600" dirty="0" err="1">
                <a:latin typeface="Lucida Console" panose="020B0609040504020204" pitchFamily="49" charset="0"/>
              </a:rPr>
              <a:t>variable_importance</a:t>
            </a:r>
            <a:r>
              <a:rPr lang="en-AU" sz="1600" dirty="0">
                <a:latin typeface="Lucida Console" panose="020B0609040504020204" pitchFamily="49" charset="0"/>
              </a:rPr>
              <a:t>(explainer2)</a:t>
            </a:r>
          </a:p>
          <a:p>
            <a:pPr marL="0" indent="0" algn="ctr">
              <a:buNone/>
            </a:pPr>
            <a:r>
              <a:rPr lang="en-AU" sz="1600" dirty="0">
                <a:latin typeface="Lucida Console" panose="020B0609040504020204" pitchFamily="49" charset="0"/>
              </a:rPr>
              <a:t>plot(vi1, vi2)</a:t>
            </a:r>
          </a:p>
          <a:p>
            <a:pPr marL="0" indent="0">
              <a:buNone/>
            </a:pPr>
            <a:r>
              <a:rPr lang="en-AU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AU" dirty="0"/>
              <a:t>E.g. in both models, </a:t>
            </a:r>
            <a:r>
              <a:rPr lang="en-AU" dirty="0" err="1"/>
              <a:t>Crash.Type</a:t>
            </a:r>
            <a:r>
              <a:rPr lang="en-AU" dirty="0"/>
              <a:t> is the most important feature</a:t>
            </a:r>
          </a:p>
          <a:p>
            <a:pPr marL="1371600" lvl="3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D75A66-10EB-4053-BC36-2B19A42E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79" y="1825625"/>
            <a:ext cx="4575536" cy="39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7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DALEX – Partial Dependence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02355" cy="4351338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Plots the relationship between the target and variable of interest, as inferred from the model structure</a:t>
            </a:r>
          </a:p>
          <a:p>
            <a:endParaRPr lang="en-AU" dirty="0"/>
          </a:p>
          <a:p>
            <a:r>
              <a:rPr lang="en-AU" dirty="0"/>
              <a:t>E.g. the </a:t>
            </a:r>
            <a:r>
              <a:rPr lang="en-AU" dirty="0" err="1"/>
              <a:t>randomForest</a:t>
            </a:r>
            <a:r>
              <a:rPr lang="en-AU" dirty="0"/>
              <a:t> has fitted a more complex age curve</a:t>
            </a:r>
          </a:p>
          <a:p>
            <a:pPr marL="0" indent="0">
              <a:buNone/>
            </a:pPr>
            <a:endParaRPr lang="en-AU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Lucida Console" panose="020B0609040504020204" pitchFamily="49" charset="0"/>
              </a:rPr>
              <a:t> </a:t>
            </a:r>
          </a:p>
          <a:p>
            <a:pPr marL="1371600" lvl="3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DA3D97-9BAE-4CBE-95EF-76C02A5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379236"/>
            <a:ext cx="4343399" cy="371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3036B9-A52E-4114-A35D-FC60FEA1EFFB}"/>
              </a:ext>
            </a:extLst>
          </p:cNvPr>
          <p:cNvSpPr txBox="1"/>
          <p:nvPr/>
        </p:nvSpPr>
        <p:spPr>
          <a:xfrm>
            <a:off x="3731005" y="1850296"/>
            <a:ext cx="531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pd1 &lt;- </a:t>
            </a:r>
            <a:r>
              <a:rPr lang="en-AU" dirty="0" err="1">
                <a:latin typeface="Lucida Console" panose="020B0609040504020204" pitchFamily="49" charset="0"/>
              </a:rPr>
              <a:t>variable_response</a:t>
            </a:r>
            <a:r>
              <a:rPr lang="en-AU" dirty="0">
                <a:latin typeface="Lucida Console" panose="020B0609040504020204" pitchFamily="49" charset="0"/>
              </a:rPr>
              <a:t>(explainer1, “age”, “</a:t>
            </a:r>
            <a:r>
              <a:rPr lang="en-AU" dirty="0" err="1">
                <a:latin typeface="Lucida Console" panose="020B0609040504020204" pitchFamily="49" charset="0"/>
              </a:rPr>
              <a:t>pdp</a:t>
            </a:r>
            <a:r>
              <a:rPr lang="en-AU" dirty="0">
                <a:latin typeface="Lucida Console" panose="020B0609040504020204" pitchFamily="49" charset="0"/>
              </a:rPr>
              <a:t>”)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2048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 vs Model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00950" cy="4351338"/>
          </a:xfrm>
        </p:spPr>
        <p:txBody>
          <a:bodyPr>
            <a:normAutofit/>
          </a:bodyPr>
          <a:lstStyle/>
          <a:p>
            <a:r>
              <a:rPr lang="en-AU" dirty="0"/>
              <a:t>Plots the target variable vs the model predictions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Both models need some work. </a:t>
            </a:r>
          </a:p>
          <a:p>
            <a:pPr marL="0" indent="0">
              <a:buNone/>
            </a:pPr>
            <a:r>
              <a:rPr lang="en-AU" dirty="0"/>
              <a:t>The RF appears to be a slightly better fit.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3036B9-A52E-4114-A35D-FC60FEA1EFFB}"/>
              </a:ext>
            </a:extLst>
          </p:cNvPr>
          <p:cNvSpPr txBox="1"/>
          <p:nvPr/>
        </p:nvSpPr>
        <p:spPr>
          <a:xfrm>
            <a:off x="736135" y="2345246"/>
            <a:ext cx="8248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Lucida Console" panose="020B0609040504020204" pitchFamily="49" charset="0"/>
              </a:rPr>
              <a:t>age_avg</a:t>
            </a:r>
            <a:r>
              <a:rPr lang="en-AU" dirty="0">
                <a:latin typeface="Lucida Console" panose="020B0609040504020204" pitchFamily="49" charset="0"/>
              </a:rPr>
              <a:t> &lt;- aggregate(</a:t>
            </a:r>
            <a:r>
              <a:rPr lang="en-AU" dirty="0" err="1">
                <a:latin typeface="Lucida Console" panose="020B0609040504020204" pitchFamily="49" charset="0"/>
              </a:rPr>
              <a:t>deaths_m</a:t>
            </a:r>
            <a:r>
              <a:rPr lang="en-AU" dirty="0">
                <a:latin typeface="Lucida Console" panose="020B0609040504020204" pitchFamily="49" charset="0"/>
              </a:rPr>
              <a:t>[, c("</a:t>
            </a:r>
            <a:r>
              <a:rPr lang="en-AU" dirty="0" err="1">
                <a:latin typeface="Lucida Console" panose="020B0609040504020204" pitchFamily="49" charset="0"/>
              </a:rPr>
              <a:t>claim_severity</a:t>
            </a:r>
            <a:r>
              <a:rPr lang="en-AU" dirty="0">
                <a:latin typeface="Lucida Console" panose="020B0609040504020204" pitchFamily="49" charset="0"/>
              </a:rPr>
              <a:t>", "</a:t>
            </a:r>
            <a:r>
              <a:rPr lang="en-AU" dirty="0" err="1">
                <a:latin typeface="Lucida Console" panose="020B0609040504020204" pitchFamily="49" charset="0"/>
              </a:rPr>
              <a:t>lm_pred</a:t>
            </a:r>
            <a:r>
              <a:rPr lang="en-AU" dirty="0">
                <a:latin typeface="Lucida Console" panose="020B0609040504020204" pitchFamily="49" charset="0"/>
              </a:rPr>
              <a:t>", "</a:t>
            </a:r>
            <a:r>
              <a:rPr lang="en-AU" dirty="0" err="1">
                <a:latin typeface="Lucida Console" panose="020B0609040504020204" pitchFamily="49" charset="0"/>
              </a:rPr>
              <a:t>rf_pred</a:t>
            </a:r>
            <a:r>
              <a:rPr lang="en-AU" dirty="0">
                <a:latin typeface="Lucida Console" panose="020B0609040504020204" pitchFamily="49" charset="0"/>
              </a:rPr>
              <a:t>")], list(Age = </a:t>
            </a:r>
            <a:r>
              <a:rPr lang="en-AU" dirty="0" err="1">
                <a:latin typeface="Lucida Console" panose="020B0609040504020204" pitchFamily="49" charset="0"/>
              </a:rPr>
              <a:t>deaths_m$Age</a:t>
            </a:r>
            <a:r>
              <a:rPr lang="en-AU" dirty="0">
                <a:latin typeface="Lucida Console" panose="020B0609040504020204" pitchFamily="49" charset="0"/>
              </a:rPr>
              <a:t>), mean)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age_avg_long</a:t>
            </a:r>
            <a:r>
              <a:rPr lang="en-AU" dirty="0">
                <a:latin typeface="Lucida Console" panose="020B0609040504020204" pitchFamily="49" charset="0"/>
              </a:rPr>
              <a:t> &lt;- melt(</a:t>
            </a:r>
            <a:r>
              <a:rPr lang="en-AU" dirty="0" err="1">
                <a:latin typeface="Lucida Console" panose="020B0609040504020204" pitchFamily="49" charset="0"/>
              </a:rPr>
              <a:t>age_avg</a:t>
            </a:r>
            <a:r>
              <a:rPr lang="en-AU" dirty="0">
                <a:latin typeface="Lucida Console" panose="020B0609040504020204" pitchFamily="49" charset="0"/>
              </a:rPr>
              <a:t>, id="Age")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ggplot</a:t>
            </a:r>
            <a:r>
              <a:rPr lang="en-AU" dirty="0">
                <a:latin typeface="Lucida Console" panose="020B0609040504020204" pitchFamily="49" charset="0"/>
              </a:rPr>
              <a:t>(data=</a:t>
            </a:r>
            <a:r>
              <a:rPr lang="en-AU" dirty="0" err="1">
                <a:latin typeface="Lucida Console" panose="020B0609040504020204" pitchFamily="49" charset="0"/>
              </a:rPr>
              <a:t>age_avg_long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aes</a:t>
            </a:r>
            <a:r>
              <a:rPr lang="en-AU" dirty="0">
                <a:latin typeface="Lucida Console" panose="020B0609040504020204" pitchFamily="49" charset="0"/>
              </a:rPr>
              <a:t>(x=Age, y=value, colour=variable)) + </a:t>
            </a:r>
            <a:r>
              <a:rPr lang="en-AU" dirty="0" err="1">
                <a:latin typeface="Lucida Console" panose="020B0609040504020204" pitchFamily="49" charset="0"/>
              </a:rPr>
              <a:t>geom_line</a:t>
            </a:r>
            <a:r>
              <a:rPr lang="en-AU" dirty="0">
                <a:latin typeface="Lucida Console" panose="020B0609040504020204" pitchFamily="49" charset="0"/>
              </a:rPr>
              <a:t>()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0044E3-2980-4E1D-BE1E-41F6514E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07" y="3675132"/>
            <a:ext cx="3534606" cy="30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50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DALEX: Explain individual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322565" cy="4351338"/>
          </a:xfrm>
        </p:spPr>
        <p:txBody>
          <a:bodyPr>
            <a:normAutofit/>
          </a:bodyPr>
          <a:lstStyle/>
          <a:p>
            <a:r>
              <a:rPr lang="en-AU" dirty="0"/>
              <a:t>Indicates the contribution of each variable to the model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EADFA-57A6-4824-B479-7ECF0415E4A9}"/>
              </a:ext>
            </a:extLst>
          </p:cNvPr>
          <p:cNvSpPr txBox="1"/>
          <p:nvPr/>
        </p:nvSpPr>
        <p:spPr>
          <a:xfrm>
            <a:off x="4077050" y="1892241"/>
            <a:ext cx="531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pb1 &lt;- </a:t>
            </a:r>
            <a:r>
              <a:rPr lang="en-AU" dirty="0" err="1">
                <a:latin typeface="Lucida Console" panose="020B0609040504020204" pitchFamily="49" charset="0"/>
              </a:rPr>
              <a:t>prediction_breakdown</a:t>
            </a:r>
            <a:r>
              <a:rPr lang="en-AU" dirty="0">
                <a:latin typeface="Lucida Console" panose="020B0609040504020204" pitchFamily="49" charset="0"/>
              </a:rPr>
              <a:t>(explainer1, row1)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822305-4287-4A00-B63A-FE1E03FC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7" y="2570000"/>
            <a:ext cx="4483067" cy="38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33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 </a:t>
            </a:r>
            <a:r>
              <a:rPr lang="mr-IN" dirty="0" smtClean="0"/>
              <a:t>–</a:t>
            </a:r>
            <a:r>
              <a:rPr lang="en-US" dirty="0" smtClean="0"/>
              <a:t> Model 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DALEX Documentation: </a:t>
            </a:r>
            <a:r>
              <a:rPr lang="en-AU" dirty="0" smtClean="0">
                <a:hlinkClick r:id="rId2"/>
              </a:rPr>
              <a:t>https://www.rdocumentation.org/packages/DALEX/versions/0.2.4</a:t>
            </a:r>
            <a:endParaRPr lang="en-AU" dirty="0" smtClean="0"/>
          </a:p>
          <a:p>
            <a:r>
              <a:rPr lang="en-AU" dirty="0" smtClean="0"/>
              <a:t>Josh </a:t>
            </a:r>
            <a:r>
              <a:rPr lang="en-AU" dirty="0" err="1" smtClean="0"/>
              <a:t>Jaroudy’s</a:t>
            </a:r>
            <a:r>
              <a:rPr lang="en-AU" dirty="0" smtClean="0"/>
              <a:t> presentation from the 2018 DA Seminar: </a:t>
            </a:r>
            <a:r>
              <a:rPr lang="en-AU" dirty="0" smtClean="0">
                <a:hlinkClick r:id="rId3"/>
              </a:rPr>
              <a:t>https://actuaries.logicaldoc.cloud/download-ticket?ticketId=88dc3a68-095f-4b4c-90a2-b308fa487146</a:t>
            </a:r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05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2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YAP and YDAWG R Workshop team - Contributions from: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Tim Lam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Jaroudy</a:t>
            </a:r>
            <a:endParaRPr lang="en-US" dirty="0" smtClean="0"/>
          </a:p>
          <a:p>
            <a:r>
              <a:rPr lang="en-US" dirty="0" smtClean="0"/>
              <a:t>Cindy </a:t>
            </a:r>
            <a:r>
              <a:rPr lang="en-US" dirty="0" err="1" smtClean="0"/>
              <a:t>Vuong</a:t>
            </a:r>
            <a:endParaRPr lang="en-US" dirty="0" smtClean="0"/>
          </a:p>
          <a:p>
            <a:r>
              <a:rPr lang="en-US" dirty="0" err="1" smtClean="0"/>
              <a:t>Arjun</a:t>
            </a:r>
            <a:r>
              <a:rPr lang="en-US" dirty="0" smtClean="0"/>
              <a:t> </a:t>
            </a:r>
            <a:r>
              <a:rPr lang="en-US" dirty="0" err="1" smtClean="0"/>
              <a:t>Sathasivam</a:t>
            </a:r>
            <a:endParaRPr lang="en-US" dirty="0" smtClean="0"/>
          </a:p>
          <a:p>
            <a:r>
              <a:rPr lang="en-US" dirty="0" err="1" smtClean="0"/>
              <a:t>Heloísa</a:t>
            </a:r>
            <a:r>
              <a:rPr lang="en-US" dirty="0" smtClean="0"/>
              <a:t> </a:t>
            </a:r>
            <a:r>
              <a:rPr lang="en-US" dirty="0" err="1" smtClean="0"/>
              <a:t>Bete</a:t>
            </a:r>
            <a:endParaRPr lang="en-US" dirty="0" smtClean="0"/>
          </a:p>
          <a:p>
            <a:r>
              <a:rPr lang="en-US" dirty="0" smtClean="0"/>
              <a:t>Michelle Ng</a:t>
            </a:r>
          </a:p>
          <a:p>
            <a:r>
              <a:rPr lang="en-US" dirty="0" smtClean="0"/>
              <a:t>Jacky Poon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Advanced </a:t>
            </a:r>
            <a:r>
              <a:rPr lang="en-US" dirty="0" err="1" smtClean="0">
                <a:solidFill>
                  <a:srgbClr val="000000"/>
                </a:solidFill>
              </a:rPr>
              <a:t>visualisation</a:t>
            </a:r>
            <a:r>
              <a:rPr lang="en-US" dirty="0" smtClean="0">
                <a:solidFill>
                  <a:srgbClr val="000000"/>
                </a:solidFill>
              </a:rPr>
              <a:t> (in the pack)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Learn about literate programming and R notebooks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Create an interactive dashboard using </a:t>
            </a:r>
            <a:r>
              <a:rPr lang="en-US" dirty="0" err="1" smtClean="0">
                <a:solidFill>
                  <a:srgbClr val="000000"/>
                </a:solidFill>
              </a:rPr>
              <a:t>flexdashboard</a:t>
            </a:r>
            <a:r>
              <a:rPr lang="en-US" dirty="0" smtClean="0">
                <a:solidFill>
                  <a:srgbClr val="000000"/>
                </a:solidFill>
              </a:rPr>
              <a:t> and R Shiny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3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6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YAP and YDAWG Data Analytics Case Study Preparation</a:t>
            </a:r>
          </a:p>
          <a:p>
            <a:r>
              <a:rPr lang="en-US" b="1" dirty="0" smtClean="0"/>
              <a:t>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SLIDES GO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br>
              <a:rPr lang="en-US" dirty="0" smtClean="0"/>
            </a:br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often categorical.</a:t>
            </a:r>
          </a:p>
          <a:p>
            <a:r>
              <a:rPr lang="en-US" dirty="0" smtClean="0"/>
              <a:t>However underlying ML models often matrix calculations on numerical data</a:t>
            </a:r>
          </a:p>
          <a:p>
            <a:r>
              <a:rPr lang="en-US" dirty="0" smtClean="0"/>
              <a:t>Some R packages have logic to transform categorical variables to numeric automatically, but others do not.</a:t>
            </a:r>
          </a:p>
          <a:p>
            <a:r>
              <a:rPr lang="en-US" dirty="0" smtClean="0"/>
              <a:t>So it is often good practice to convert factor variables to numeric data before </a:t>
            </a:r>
            <a:r>
              <a:rPr lang="en-US" dirty="0" err="1" smtClean="0"/>
              <a:t>modelling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Data for Models</a:t>
            </a:r>
            <a:br>
              <a:rPr lang="en-US" dirty="0" smtClean="0"/>
            </a:br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our example, we can set flags manually for gender and  each state:</a:t>
            </a:r>
            <a:endParaRPr lang="en-US" sz="2400" dirty="0"/>
          </a:p>
        </p:txBody>
      </p:sp>
      <p:pic>
        <p:nvPicPr>
          <p:cNvPr id="6" name="Picture 5" descr="Screen Shot 2019-02-16 at 12.35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81" y="2349500"/>
            <a:ext cx="4803618" cy="34590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0211" y="58801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Setting one/zero flags </a:t>
            </a:r>
            <a:r>
              <a:rPr lang="en-US" sz="2400" smtClean="0"/>
              <a:t>is called </a:t>
            </a:r>
            <a:r>
              <a:rPr lang="en-US" sz="2400" dirty="0" smtClean="0"/>
              <a:t>“one-hot encoding” and is a type of “contrast”.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23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2580</Words>
  <Application>Microsoft Macintosh PowerPoint</Application>
  <PresentationFormat>On-screen Show (4:3)</PresentationFormat>
  <Paragraphs>315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YAP and YDAWG Data Analytics Case Study Preparation</vt:lpstr>
      <vt:lpstr>Introduction</vt:lpstr>
      <vt:lpstr>Goals</vt:lpstr>
      <vt:lpstr>Installation and Troubleshooting</vt:lpstr>
      <vt:lpstr>Credits</vt:lpstr>
      <vt:lpstr>TransformING DATA</vt:lpstr>
      <vt:lpstr>DATA SLIDES GO HERE</vt:lpstr>
      <vt:lpstr>Transforming Data for Models Rationale</vt:lpstr>
      <vt:lpstr>Transforming Data for Models Categorical Variables</vt:lpstr>
      <vt:lpstr>Transforming Data for Models Categorical Variables</vt:lpstr>
      <vt:lpstr>Transforming Data for Models Categorical Variables</vt:lpstr>
      <vt:lpstr>Transforming Data for Models Continuous Variables</vt:lpstr>
      <vt:lpstr>Transforming Data for Models Continuous Variables</vt:lpstr>
      <vt:lpstr>Further learning - Data</vt:lpstr>
      <vt:lpstr>EXPLORATORY Visualisation</vt:lpstr>
      <vt:lpstr>Basic Visualisation</vt:lpstr>
      <vt:lpstr>Visualisation using ggplot2</vt:lpstr>
      <vt:lpstr>Other Characteristics</vt:lpstr>
      <vt:lpstr>Summary Stats</vt:lpstr>
      <vt:lpstr>Further learning – Exploratory Vis</vt:lpstr>
      <vt:lpstr>Machine Learning</vt:lpstr>
      <vt:lpstr>What is Machine Learning?</vt:lpstr>
      <vt:lpstr>Pre-processing the data</vt:lpstr>
      <vt:lpstr>Machine Learning Model Considerations</vt:lpstr>
      <vt:lpstr>PowerPoint Presentation</vt:lpstr>
      <vt:lpstr>Algorithms Covered </vt:lpstr>
      <vt:lpstr>Linear Regression</vt:lpstr>
      <vt:lpstr>Linear Regression  </vt:lpstr>
      <vt:lpstr>Linear Regression – R Exercise</vt:lpstr>
      <vt:lpstr>K-Means Clustering</vt:lpstr>
      <vt:lpstr>K-Means Clustering </vt:lpstr>
      <vt:lpstr>K Means Clustering  </vt:lpstr>
      <vt:lpstr>K Means Clustering – R Exercise</vt:lpstr>
      <vt:lpstr>Issue 1: Model Selection </vt:lpstr>
      <vt:lpstr>Issue 2: Cluster Selection </vt:lpstr>
      <vt:lpstr>Decision Tree</vt:lpstr>
      <vt:lpstr>Random Forest</vt:lpstr>
      <vt:lpstr>Random Forest</vt:lpstr>
      <vt:lpstr>Random Forest  </vt:lpstr>
      <vt:lpstr>Random Forest – R Exercise </vt:lpstr>
      <vt:lpstr>Further Learning – ML</vt:lpstr>
      <vt:lpstr>MODEL VISUALISATION</vt:lpstr>
      <vt:lpstr>DALEX – Model Interpretation</vt:lpstr>
      <vt:lpstr>DALEX – Variable Importance</vt:lpstr>
      <vt:lpstr>DALEX – Partial Dependence Plot</vt:lpstr>
      <vt:lpstr>Actual vs Model Predictions</vt:lpstr>
      <vt:lpstr>DALEX: Explain individual predictions</vt:lpstr>
      <vt:lpstr>Further Learning – Model Vis</vt:lpstr>
      <vt:lpstr>Advanced Visualisation</vt:lpstr>
      <vt:lpstr>Further learning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 and YDAWG Data Analytics Case Study Preparation</dc:title>
  <dc:creator>Jacky Poon</dc:creator>
  <cp:lastModifiedBy>Jacky Poon</cp:lastModifiedBy>
  <cp:revision>46</cp:revision>
  <dcterms:created xsi:type="dcterms:W3CDTF">2019-02-23T12:11:52Z</dcterms:created>
  <dcterms:modified xsi:type="dcterms:W3CDTF">2019-02-23T13:04:04Z</dcterms:modified>
</cp:coreProperties>
</file>