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3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6" autoAdjust="0"/>
    <p:restoredTop sz="94660"/>
  </p:normalViewPr>
  <p:slideViewPr>
    <p:cSldViewPr snapToGrid="0">
      <p:cViewPr>
        <p:scale>
          <a:sx n="80" d="100"/>
          <a:sy n="80" d="100"/>
        </p:scale>
        <p:origin x="136" y="-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A0323-118A-411A-9FEC-AF2EC7EC2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459A6C-36A7-419A-9824-9B7905BAF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E5C905-66E7-4406-9389-CCBBD74A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BF9E-C11A-4F66-8BB3-9209582AE4CF}" type="datetimeFigureOut">
              <a:rPr lang="es-MX" smtClean="0"/>
              <a:t>07/12/2021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AB472B-434F-471E-926F-8EC68545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BE2A57-9BF9-447A-8317-6B44E247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FFE0-8D7D-4679-BAFD-F7A774B80AD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174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7D47B-8DC0-4763-BC29-36C73244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A51C1B-2D86-41DE-AC5E-ED0C4095A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8E0B07-99C1-451E-80E5-C5124F885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BF9E-C11A-4F66-8BB3-9209582AE4CF}" type="datetimeFigureOut">
              <a:rPr lang="es-MX" smtClean="0"/>
              <a:t>07/12/2021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60052C-DF33-4537-8176-15AEA74C0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BD27BD-FF01-4A93-A076-6769AD16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FFE0-8D7D-4679-BAFD-F7A774B80AD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074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B11848-0BC2-4AE5-B2CF-BDF3EEDFB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CE4ABE-101F-4604-9EBC-F0BC20370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9D03B3-A2AC-4F0D-8537-AEE44E2E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BF9E-C11A-4F66-8BB3-9209582AE4CF}" type="datetimeFigureOut">
              <a:rPr lang="es-MX" smtClean="0"/>
              <a:t>07/12/2021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45F84F-3454-4F79-8600-B6E6CBF7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9B3029-8D0F-4A76-86DB-DF502906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FFE0-8D7D-4679-BAFD-F7A774B80AD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814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49FF7-1CAD-41B7-A5C3-E41FAA0B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B56F52-D9DD-4690-9850-7B392A1A1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0C33AB-9EA0-42E4-88BC-F50B1B1B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BF9E-C11A-4F66-8BB3-9209582AE4CF}" type="datetimeFigureOut">
              <a:rPr lang="es-MX" smtClean="0"/>
              <a:t>07/12/2021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CF08DA-5618-4F18-AE92-83FCFD694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F0124A-C0EF-48EC-B8CB-8B7B1AB2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FFE0-8D7D-4679-BAFD-F7A774B80AD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387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029BC-6D6E-4849-BACD-123A8F8E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5B96E0-3392-4D58-8E3F-1826AE016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60CBFE-FFE2-4CCC-AE3C-DF596A83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BF9E-C11A-4F66-8BB3-9209582AE4CF}" type="datetimeFigureOut">
              <a:rPr lang="es-MX" smtClean="0"/>
              <a:t>07/12/2021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DB5E5-D476-43AD-AD01-6A1AB085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D3F19F-16DB-40D4-B9C9-753A6260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FFE0-8D7D-4679-BAFD-F7A774B80AD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282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914E3-6E23-4977-8F8F-0EB21451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3EF93F-022A-4788-AC4F-4F744A1C6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AFF589-18DD-4EF1-9053-05430D7D3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BC4F15-96B6-4BCF-A713-5487C342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BF9E-C11A-4F66-8BB3-9209582AE4CF}" type="datetimeFigureOut">
              <a:rPr lang="es-MX" smtClean="0"/>
              <a:t>07/12/2021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3772A2-9D3B-4C91-8611-AAC02BA2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9B22CB-BBAD-423B-905B-A6AF7A80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FFE0-8D7D-4679-BAFD-F7A774B80AD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539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72B87-A3B5-40E6-82A4-A2AA29852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C362E1-E75F-4CB6-B9CD-496C06D3F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D61489-3222-413E-8391-9C4A81B4A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156464-8D10-4D3F-BFE0-0C65B6997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188757-1593-4F3F-BF95-F5C51A074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1A5C07A-DEDB-4F96-9D83-AEA95FBC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BF9E-C11A-4F66-8BB3-9209582AE4CF}" type="datetimeFigureOut">
              <a:rPr lang="es-MX" smtClean="0"/>
              <a:t>07/12/2021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A9B64B-C826-476D-A8BB-0258D7DE5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651A290-9D18-48E8-830D-6BAB3374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FFE0-8D7D-4679-BAFD-F7A774B80AD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059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52B14-D3EE-4A27-B840-23679BAB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1A8C4-DAB2-48F0-A54E-EC8300A9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BF9E-C11A-4F66-8BB3-9209582AE4CF}" type="datetimeFigureOut">
              <a:rPr lang="es-MX" smtClean="0"/>
              <a:t>07/12/2021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5DBAE8A-09D2-4978-B51D-A662FCFBC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F8B0272-2736-4C2B-BF4B-B86B7324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FFE0-8D7D-4679-BAFD-F7A774B80AD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725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C971D35-FCE0-46AC-A5C3-E3A02196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BF9E-C11A-4F66-8BB3-9209582AE4CF}" type="datetimeFigureOut">
              <a:rPr lang="es-MX" smtClean="0"/>
              <a:t>07/12/2021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2063D5-5359-4CCB-A0B5-A9B4FA69E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5F9653-20F8-40D9-A9F1-5BD9C19A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FFE0-8D7D-4679-BAFD-F7A774B80AD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272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5F882-827B-4707-B7CD-8F555DFA7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FEDC75-3ACB-45BF-9253-038B804E7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6DCC43-EEC2-4479-B2C4-39B0B4265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6F3FB7-34F1-4587-8F8E-D2B9127C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BF9E-C11A-4F66-8BB3-9209582AE4CF}" type="datetimeFigureOut">
              <a:rPr lang="es-MX" smtClean="0"/>
              <a:t>07/12/2021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D4A6C0-45ED-4476-AC2E-450CF7D5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AEF9BD-4A45-412B-AEF4-9DB50735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FFE0-8D7D-4679-BAFD-F7A774B80AD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949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58322-D389-4A27-B9B0-B8796043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F80F55-B4D1-49E6-93E7-10C6BB7D1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CE773A-27BD-43FF-8DF6-3CE2982EC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E609D9-87FF-4F6E-A659-2DDF2C63C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BF9E-C11A-4F66-8BB3-9209582AE4CF}" type="datetimeFigureOut">
              <a:rPr lang="es-MX" smtClean="0"/>
              <a:t>07/12/2021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B51F26-990C-49B7-BCCF-208F013D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6660E6-3AD5-4081-B3EB-C423E9F5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FFE0-8D7D-4679-BAFD-F7A774B80AD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487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C8CDE6-BE1B-4256-8ACF-7BD16906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8C37AB-9A99-405F-840D-476BC27D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34F58A-B75C-4389-8DDE-909EACAA0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BBF9E-C11A-4F66-8BB3-9209582AE4CF}" type="datetimeFigureOut">
              <a:rPr lang="es-MX" smtClean="0"/>
              <a:t>07/12/2021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831A1F-292B-43DA-BD60-EEAFC4A1C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E85B17-DD22-4B33-8A8B-BD0141D5E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3FFE0-8D7D-4679-BAFD-F7A774B80AD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642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FF0AC4-A2FF-4129-AEF6-8049AF6A9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5EE6CD-C61E-4F22-9787-1ADF1D3EB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488705" y="699896"/>
            <a:ext cx="1699361" cy="5405515"/>
          </a:xfrm>
          <a:prstGeom prst="rect">
            <a:avLst/>
          </a:prstGeom>
          <a:solidFill>
            <a:schemeClr val="accent5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group of apples&#10;&#10;Description automatically generated with medium confidence">
            <a:extLst>
              <a:ext uri="{FF2B5EF4-FFF2-40B4-BE49-F238E27FC236}">
                <a16:creationId xmlns:a16="http://schemas.microsoft.com/office/drawing/2014/main" id="{5307C2FC-D690-44AF-BC09-30781AD72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953" y="694285"/>
            <a:ext cx="6409047" cy="540551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2025984-DBBC-46FC-867B-332D0158C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8" y="576263"/>
            <a:ext cx="4669055" cy="2967606"/>
          </a:xfrm>
        </p:spPr>
        <p:txBody>
          <a:bodyPr anchor="b">
            <a:normAutofit/>
          </a:bodyPr>
          <a:lstStyle/>
          <a:p>
            <a:pPr algn="l"/>
            <a:r>
              <a:rPr lang="es-ES" sz="4800" b="1" dirty="0"/>
              <a:t>Predicción de producción de manzana</a:t>
            </a:r>
            <a:endParaRPr lang="es-MX" sz="4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FDE739-5F07-4149-8089-2E432E44A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8" y="3764975"/>
            <a:ext cx="4669055" cy="2192683"/>
          </a:xfrm>
        </p:spPr>
        <p:txBody>
          <a:bodyPr>
            <a:normAutofit/>
          </a:bodyPr>
          <a:lstStyle/>
          <a:p>
            <a:pPr algn="l"/>
            <a:r>
              <a:rPr lang="es-ES" sz="2200" dirty="0"/>
              <a:t>Estadística Computacional</a:t>
            </a:r>
          </a:p>
          <a:p>
            <a:pPr algn="l"/>
            <a:endParaRPr lang="es-ES" sz="2200" dirty="0"/>
          </a:p>
          <a:p>
            <a:pPr algn="l"/>
            <a:r>
              <a:rPr lang="es-ES" sz="2200" dirty="0"/>
              <a:t>Miguel  Reyes</a:t>
            </a:r>
          </a:p>
          <a:p>
            <a:pPr algn="l"/>
            <a:r>
              <a:rPr lang="es-ES" sz="2200" dirty="0"/>
              <a:t>Mario Heredia</a:t>
            </a:r>
          </a:p>
          <a:p>
            <a:pPr algn="l"/>
            <a:r>
              <a:rPr lang="es-ES" sz="2200" dirty="0"/>
              <a:t>Joel Jaramillo</a:t>
            </a:r>
          </a:p>
          <a:p>
            <a:pPr algn="l"/>
            <a:endParaRPr lang="es-MX" sz="2200" dirty="0"/>
          </a:p>
        </p:txBody>
      </p:sp>
    </p:spTree>
    <p:extLst>
      <p:ext uri="{BB962C8B-B14F-4D97-AF65-F5344CB8AC3E}">
        <p14:creationId xmlns:p14="http://schemas.microsoft.com/office/powerpoint/2010/main" val="192071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5A74C62-35E6-491B-9290-FECCC2B78252}"/>
              </a:ext>
            </a:extLst>
          </p:cNvPr>
          <p:cNvSpPr txBox="1"/>
          <p:nvPr/>
        </p:nvSpPr>
        <p:spPr>
          <a:xfrm>
            <a:off x="728662" y="891147"/>
            <a:ext cx="1111567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404041"/>
                </a:solidFill>
              </a:rPr>
              <a:t>Objetivo</a:t>
            </a:r>
          </a:p>
          <a:p>
            <a:r>
              <a:rPr lang="es-ES" dirty="0">
                <a:solidFill>
                  <a:srgbClr val="404041"/>
                </a:solidFill>
              </a:rPr>
              <a:t>Elaborar un producto de datos para predecir la producción de manzana en la República Mexicana.</a:t>
            </a:r>
          </a:p>
          <a:p>
            <a:endParaRPr lang="es-ES" b="1" dirty="0">
              <a:solidFill>
                <a:srgbClr val="404041"/>
              </a:solidFill>
            </a:endParaRPr>
          </a:p>
          <a:p>
            <a:r>
              <a:rPr lang="es-ES" sz="2400" b="1" dirty="0">
                <a:solidFill>
                  <a:srgbClr val="404041"/>
                </a:solidFill>
              </a:rPr>
              <a:t>Desarrollo del producto</a:t>
            </a:r>
          </a:p>
          <a:p>
            <a:endParaRPr lang="es-ES" dirty="0">
              <a:solidFill>
                <a:srgbClr val="404041"/>
              </a:solidFill>
            </a:endParaRPr>
          </a:p>
          <a:p>
            <a:r>
              <a:rPr lang="es-ES" b="1" dirty="0" err="1">
                <a:solidFill>
                  <a:srgbClr val="404041"/>
                </a:solidFill>
              </a:rPr>
              <a:t>Bash</a:t>
            </a:r>
            <a:endParaRPr lang="es-ES" b="1" dirty="0">
              <a:solidFill>
                <a:srgbClr val="40404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404041"/>
                </a:solidFill>
              </a:rPr>
              <a:t>Descargar los archivos de datos del portal de la SAGARPA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404041"/>
                </a:solidFill>
              </a:rPr>
              <a:t>Cargar la información histórica con línea de comandos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404041"/>
                </a:solidFill>
              </a:rPr>
              <a:t>Agregar registros individuales o en conjunto para hacer predicciones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404041"/>
                </a:solidFill>
              </a:rPr>
              <a:t>Agregar nuevos registros para reentrenar el modelo</a:t>
            </a:r>
          </a:p>
          <a:p>
            <a:r>
              <a:rPr lang="es-ES" b="1" dirty="0">
                <a:solidFill>
                  <a:srgbClr val="404041"/>
                </a:solidFill>
              </a:rPr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404041"/>
                </a:solidFill>
              </a:rPr>
              <a:t>Desarrollo del modelo </a:t>
            </a:r>
            <a:r>
              <a:rPr lang="es-ES" dirty="0" err="1">
                <a:solidFill>
                  <a:srgbClr val="404041"/>
                </a:solidFill>
              </a:rPr>
              <a:t>Random</a:t>
            </a:r>
            <a:r>
              <a:rPr lang="es-ES" dirty="0">
                <a:solidFill>
                  <a:srgbClr val="404041"/>
                </a:solidFill>
              </a:rPr>
              <a:t> Forest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404041"/>
                </a:solidFill>
              </a:rPr>
              <a:t>Reentrenamiento del modelo</a:t>
            </a:r>
          </a:p>
          <a:p>
            <a:r>
              <a:rPr lang="es-ES" b="1" dirty="0">
                <a:solidFill>
                  <a:srgbClr val="404041"/>
                </a:solidFill>
              </a:rPr>
              <a:t>PostgreSQL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404041"/>
                </a:solidFill>
              </a:rPr>
              <a:t>Gestión de las bases de datos</a:t>
            </a:r>
          </a:p>
          <a:p>
            <a:r>
              <a:rPr lang="es-ES" b="1" dirty="0">
                <a:solidFill>
                  <a:srgbClr val="404041"/>
                </a:solidFill>
              </a:rPr>
              <a:t>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404041"/>
                </a:solidFill>
              </a:rPr>
              <a:t>Interacción de las aplicaciones</a:t>
            </a:r>
          </a:p>
          <a:p>
            <a:endParaRPr lang="es-ES" dirty="0">
              <a:solidFill>
                <a:srgbClr val="404041"/>
              </a:solidFill>
              <a:latin typeface="Montserrat" panose="00000500000000000000" pitchFamily="2" charset="0"/>
            </a:endParaRPr>
          </a:p>
          <a:p>
            <a:endParaRPr lang="es-ES" dirty="0">
              <a:solidFill>
                <a:srgbClr val="404041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0 Imagen">
            <a:extLst>
              <a:ext uri="{FF2B5EF4-FFF2-40B4-BE49-F238E27FC236}">
                <a16:creationId xmlns:a16="http://schemas.microsoft.com/office/drawing/2014/main" id="{3929A93A-4C21-4A5E-B8F8-6B1DCE02AFB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1999" cy="126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1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5A74C62-35E6-491B-9290-FECCC2B78252}"/>
              </a:ext>
            </a:extLst>
          </p:cNvPr>
          <p:cNvSpPr txBox="1"/>
          <p:nvPr/>
        </p:nvSpPr>
        <p:spPr>
          <a:xfrm>
            <a:off x="542925" y="1543054"/>
            <a:ext cx="977265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400" b="1" i="0" dirty="0">
                <a:solidFill>
                  <a:srgbClr val="404041"/>
                </a:solidFill>
                <a:effectLst/>
              </a:rPr>
              <a:t>¿Qué verá el usuario?</a:t>
            </a:r>
          </a:p>
          <a:p>
            <a:pPr algn="l"/>
            <a:endParaRPr lang="es-ES" b="0" i="0" dirty="0">
              <a:solidFill>
                <a:srgbClr val="404041"/>
              </a:solidFill>
              <a:effectLst/>
            </a:endParaRPr>
          </a:p>
          <a:p>
            <a:pPr algn="just"/>
            <a:r>
              <a:rPr lang="es-ES" b="0" i="0" dirty="0">
                <a:solidFill>
                  <a:srgbClr val="404041"/>
                </a:solidFill>
                <a:effectLst/>
              </a:rPr>
              <a:t>Los usuarios podrán disponer de los datos anualizados de estadísticas básicas agrícolas a nivel nacional, estatal, por Distrito de Desarrollo Rural o municipal. En este proyecto nos enfocamos a la manzana. El objetivo es </a:t>
            </a:r>
            <a:r>
              <a:rPr lang="es-MX" b="0" i="0" dirty="0">
                <a:solidFill>
                  <a:srgbClr val="404041"/>
                </a:solidFill>
                <a:effectLst/>
              </a:rPr>
              <a:t>poder analizar el sector y con información poder tomar decisiones </a:t>
            </a:r>
            <a:r>
              <a:rPr lang="es-ES" b="0" i="0" dirty="0">
                <a:solidFill>
                  <a:srgbClr val="404041"/>
                </a:solidFill>
                <a:effectLst/>
              </a:rPr>
              <a:t>que contribuyan al desarrollo rural sustentable del país.</a:t>
            </a:r>
          </a:p>
          <a:p>
            <a:pPr algn="just"/>
            <a:endParaRPr lang="es-ES" dirty="0">
              <a:solidFill>
                <a:srgbClr val="404041"/>
              </a:solidFill>
            </a:endParaRPr>
          </a:p>
          <a:p>
            <a:pPr algn="just"/>
            <a:r>
              <a:rPr lang="es-ES" sz="2400" b="1" dirty="0">
                <a:solidFill>
                  <a:srgbClr val="404041"/>
                </a:solidFill>
              </a:rPr>
              <a:t>¿Por qué manzanas?</a:t>
            </a:r>
            <a:endParaRPr lang="es-ES" sz="2400" b="1" i="0" dirty="0">
              <a:solidFill>
                <a:srgbClr val="404041"/>
              </a:solidFill>
              <a:effectLst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404041"/>
                </a:solidFill>
              </a:rPr>
              <a:t>Actualmente se satisface el 77% de los requerimientos nacionales. Casi la totalidad de la producción de manzanas a nivel nacional se destina a consumo humano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404041"/>
                </a:solidFill>
              </a:rPr>
              <a:t>Se importa entre abril y julio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404041"/>
                </a:solidFill>
              </a:rPr>
              <a:t>Hay regiones potenciales: históricamente productoras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404041"/>
                </a:solidFill>
              </a:rPr>
              <a:t>Regiones estratégicas: Se implementan estrategias para maximizar la producción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404041"/>
                </a:solidFill>
              </a:rPr>
              <a:t>Decidimos que puede ser un buen demo</a:t>
            </a:r>
          </a:p>
          <a:p>
            <a:pPr algn="just"/>
            <a:endParaRPr lang="es-ES" b="0" i="0" dirty="0">
              <a:solidFill>
                <a:srgbClr val="404041"/>
              </a:solidFill>
              <a:effectLst/>
            </a:endParaRPr>
          </a:p>
          <a:p>
            <a:endParaRPr lang="es-ES" dirty="0"/>
          </a:p>
          <a:p>
            <a:endParaRPr lang="es-MX" dirty="0"/>
          </a:p>
        </p:txBody>
      </p:sp>
      <p:pic>
        <p:nvPicPr>
          <p:cNvPr id="3" name="0 Imagen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1999" cy="126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7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0 Imagen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1999" cy="126588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563B45E-19BF-4285-B323-0CBB0DEC4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493" y="1701512"/>
            <a:ext cx="6204255" cy="458410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1245BBE-676A-4FB2-B8D4-103FF09C29AD}"/>
              </a:ext>
            </a:extLst>
          </p:cNvPr>
          <p:cNvSpPr txBox="1"/>
          <p:nvPr/>
        </p:nvSpPr>
        <p:spPr>
          <a:xfrm>
            <a:off x="0" y="1887914"/>
            <a:ext cx="52530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404041"/>
                </a:solidFill>
                <a:latin typeface="Montserrat" panose="00000500000000000000" pitchFamily="2" charset="0"/>
              </a:rPr>
              <a:t>Banco de Información</a:t>
            </a:r>
          </a:p>
          <a:p>
            <a:endParaRPr lang="es-ES" b="1" dirty="0">
              <a:solidFill>
                <a:srgbClr val="404041"/>
              </a:solidFill>
              <a:latin typeface="Montserrat" panose="00000500000000000000" pitchFamily="2" charset="0"/>
            </a:endParaRPr>
          </a:p>
          <a:p>
            <a:r>
              <a:rPr lang="es-ES" dirty="0">
                <a:solidFill>
                  <a:srgbClr val="404041"/>
                </a:solidFill>
                <a:latin typeface="Montserrat" panose="00000500000000000000" pitchFamily="2" charset="0"/>
              </a:rPr>
              <a:t>La información está disponible de manera anual desde 1980 hasta 2020. De 1980 a 2013 la información está desagregada a nivel estatal y a partir del 2013 incluye información por municipio. Esto nos cambia la estructura de los datos.</a:t>
            </a:r>
          </a:p>
          <a:p>
            <a:endParaRPr lang="es-ES" b="1" dirty="0">
              <a:solidFill>
                <a:srgbClr val="40404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00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65888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65888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Safebox Icono Vector Aislado Sobre Fondo Blanco Safebox Signo Transparente  vector, gráfico vectorial © bestvectorstock imagen #209794138">
            <a:extLst>
              <a:ext uri="{FF2B5EF4-FFF2-40B4-BE49-F238E27FC236}">
                <a16:creationId xmlns:a16="http://schemas.microsoft.com/office/drawing/2014/main" id="{4A5A0791-5FD7-48AF-A088-BE11A6678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72233" y="2466891"/>
            <a:ext cx="4107976" cy="410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0 Imagen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1999" cy="126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0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0 Imagen">
            <a:extLst>
              <a:ext uri="{FF2B5EF4-FFF2-40B4-BE49-F238E27FC236}">
                <a16:creationId xmlns:a16="http://schemas.microsoft.com/office/drawing/2014/main" id="{742644D7-D666-485F-9765-0E0D8F6AE43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1999" cy="12658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AB356A-23B0-4730-B89B-FBB32A95BD3B}"/>
              </a:ext>
            </a:extLst>
          </p:cNvPr>
          <p:cNvSpPr txBox="1"/>
          <p:nvPr/>
        </p:nvSpPr>
        <p:spPr>
          <a:xfrm>
            <a:off x="3047238" y="3244334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404041"/>
                </a:solidFill>
                <a:latin typeface="Montserrat" panose="00000500000000000000" pitchFamily="2" charset="0"/>
              </a:rPr>
              <a:t>Referencias: </a:t>
            </a:r>
          </a:p>
          <a:p>
            <a:endParaRPr lang="es-ES" dirty="0">
              <a:solidFill>
                <a:srgbClr val="404041"/>
              </a:solidFill>
              <a:latin typeface="Montserrat" panose="00000500000000000000" pitchFamily="2" charset="0"/>
            </a:endParaRPr>
          </a:p>
          <a:p>
            <a:r>
              <a:rPr lang="es-ES" dirty="0">
                <a:solidFill>
                  <a:srgbClr val="404041"/>
                </a:solidFill>
                <a:latin typeface="Montserrat" panose="00000500000000000000" pitchFamily="2" charset="0"/>
              </a:rPr>
              <a:t>SAGARPA</a:t>
            </a:r>
          </a:p>
        </p:txBody>
      </p:sp>
    </p:spTree>
    <p:extLst>
      <p:ext uri="{BB962C8B-B14F-4D97-AF65-F5344CB8AC3E}">
        <p14:creationId xmlns:p14="http://schemas.microsoft.com/office/powerpoint/2010/main" val="1793247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261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 Neue Medium</vt:lpstr>
      <vt:lpstr>Montserrat</vt:lpstr>
      <vt:lpstr>Tema de Office</vt:lpstr>
      <vt:lpstr>Predicción de producción de manzana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 la producción Agrícola</dc:title>
  <dc:creator>JOEL JARAMILLO PACHECO</dc:creator>
  <cp:lastModifiedBy>MIGUEL ANGEL REYES RETANA</cp:lastModifiedBy>
  <cp:revision>3</cp:revision>
  <dcterms:created xsi:type="dcterms:W3CDTF">2021-12-07T01:12:38Z</dcterms:created>
  <dcterms:modified xsi:type="dcterms:W3CDTF">2021-12-07T18:53:01Z</dcterms:modified>
</cp:coreProperties>
</file>