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964C-BFCE-D844-814F-CB15B3BB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67B9-5CFA-9745-AFB8-0366DAF1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BBFE-3281-BD42-9C0B-29E4D3A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78A9-4A19-2042-8EAE-A5F712E7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66F7-CC19-5242-853C-ED377FC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595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A94-ABD2-9549-8114-C6986A9F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D648-8195-8C45-B149-60E79142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C52F-E216-864E-9EAC-BCB29AB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E16A-AC97-B947-B90C-F90FD05A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C51E-A7C4-2E4D-86DC-FEC12BA6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495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D1597-0297-354B-89EC-46C9B6CC0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A54A-CE52-3649-9051-E1CB6E4DB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7DF9-68E7-1942-ABCA-C4D936F8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3363-1EC4-7E44-864B-4E388E31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2A93-9215-A143-A691-AAC2C013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824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948-1FDE-5349-8350-849568BD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45DF-5F75-444D-A77C-C489227D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5317-904B-2D49-9452-938C081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C52F-72B3-C04A-96F8-6B0041B5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DB59-4768-6346-9276-CDE7694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0319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10BA-4A25-7F42-B0E3-4BC0B132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67EBE-3824-6F47-8906-CD942F36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8625-AF76-3B40-94DE-3FDE39AF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D7E0-A260-8D4E-A5CC-F9AD37F3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B489-DCCA-5641-815D-18CCE5A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17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5028-2096-C845-8940-6C9B892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C1B0-82BF-5140-B30A-711978B77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4B31-0EFF-2A45-B373-07F455FF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D64B-7703-7746-8C1E-CC86303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17FF-6AF1-0F47-A130-9AA22707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D348-C8BE-D244-BD25-A287B42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839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3260-8DAD-7746-B07E-284D4FEE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0DAA-F881-AF40-8D42-07AD1A05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B3A0B-599C-9444-AB80-CD617FD4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E735-C0FB-3647-9085-2DA20BBC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08DBD-2EEF-E54A-83E2-06123220A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C461E-39BB-034A-95BB-0F307160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ACDE2-E8E2-F94F-B41D-8F1BC9CE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B8E9-9786-8645-B2E5-6CEE103E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146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FF38-1171-8C41-A6C1-DCB43CB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5CE51-8138-3A4C-B342-A6B6B80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0B3FA-D7CA-EF42-AC67-EA96A67F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7E25D-71BE-A94A-B778-FC621E3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36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3E984-BACB-BB47-8AB2-5575590D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502A3-FFA2-A24D-A29A-244158E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610D4-06CC-3046-BF18-ED057FBC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9617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5518-6952-2A47-B970-D3FD0194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9C83-E5C1-D047-8FB8-C27BF118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B67D-48C0-954A-8B34-F1BB60E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9AA8-9883-6748-B6D1-056ED9A5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303F-EE00-9446-9440-05B670CA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2905-FC16-9040-9077-608D51A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1016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F1BA-53E8-A647-BE9B-16EBFB45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0FA3D-5006-E24D-8BE3-3048BE58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68A18-163E-B84C-A44A-66D93E56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FD39F-8C64-E542-B239-2232ED91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9D35-43A8-244A-8CDB-F1C5A567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418A-C645-A74F-93D8-C229F41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2839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ED9B7-0C82-2A4C-BC80-E16B80F5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83EC1-883B-D545-9090-D995CFCB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D222-359E-A243-8D5C-3F2AD51EF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C38D-9A47-1742-8889-3C1ED157A4E4}" type="datetimeFigureOut">
              <a:rPr lang="en-MX" smtClean="0"/>
              <a:t>21/01/22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7F41-17CF-0240-A621-E32CCDD6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88BB-7C05-E04E-A450-5ECA3C7A4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696A-65F6-AE4C-A942-0DBC0AEBBA0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374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2EEA84AD-78EF-D146-9919-70CD54D95C09}"/>
              </a:ext>
            </a:extLst>
          </p:cNvPr>
          <p:cNvSpPr/>
          <p:nvPr/>
        </p:nvSpPr>
        <p:spPr>
          <a:xfrm>
            <a:off x="2531383" y="3906161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s-MX" sz="900" b="1" kern="1200" dirty="0"/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sz="900" b="1" kern="1200" dirty="0"/>
              <a:t>Aprender a consumir, manipular y visualizar información con las librerias más recientes de R. </a:t>
            </a:r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900" b="1" kern="1200" dirty="0"/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b="1" kern="1200" dirty="0"/>
              <a:t>Brinda </a:t>
            </a:r>
            <a:r>
              <a:rPr lang="en-US" sz="900" b="1" kern="1200" dirty="0" err="1"/>
              <a:t>conocimientos</a:t>
            </a:r>
            <a:r>
              <a:rPr lang="en-US" sz="900" b="1" kern="1200" dirty="0"/>
              <a:t> y </a:t>
            </a:r>
            <a:r>
              <a:rPr lang="en-US" sz="900" b="1" kern="1200" dirty="0" err="1"/>
              <a:t>entendimiento</a:t>
            </a:r>
            <a:r>
              <a:rPr lang="en-US" sz="900" b="1" kern="1200" dirty="0"/>
              <a:t> </a:t>
            </a:r>
            <a:r>
              <a:rPr lang="en-US" sz="900" b="1" kern="1200" dirty="0" err="1"/>
              <a:t>sobre</a:t>
            </a:r>
            <a:r>
              <a:rPr lang="en-US" sz="900" b="1" kern="1200" dirty="0"/>
              <a:t> los </a:t>
            </a:r>
            <a:r>
              <a:rPr lang="en-US" sz="900" b="1" kern="1200" dirty="0" err="1"/>
              <a:t>conceptos</a:t>
            </a:r>
            <a:r>
              <a:rPr lang="en-US" sz="900" b="1" kern="1200" dirty="0"/>
              <a:t> al </a:t>
            </a:r>
            <a:r>
              <a:rPr lang="en-US" sz="900" b="1" kern="1200" dirty="0" err="1"/>
              <a:t>rededor</a:t>
            </a:r>
            <a:r>
              <a:rPr lang="en-US" sz="900" b="1" kern="1200" dirty="0"/>
              <a:t>  de la  </a:t>
            </a:r>
            <a:r>
              <a:rPr lang="en-US" sz="900" b="1" kern="1200" dirty="0" err="1"/>
              <a:t>Ciencia</a:t>
            </a:r>
            <a:r>
              <a:rPr lang="en-US" sz="900" b="1" kern="1200" dirty="0"/>
              <a:t> de </a:t>
            </a:r>
            <a:r>
              <a:rPr lang="en-US" sz="900" b="1" kern="1200" dirty="0" err="1"/>
              <a:t>Datos</a:t>
            </a:r>
            <a:r>
              <a:rPr lang="en-US" sz="900" b="1" kern="1200" dirty="0"/>
              <a:t>.</a:t>
            </a:r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900" b="1" kern="1200" dirty="0"/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b="1" kern="1200" dirty="0"/>
              <a:t>Brinda </a:t>
            </a:r>
            <a:r>
              <a:rPr lang="en-US" sz="900" b="1" kern="1200" dirty="0" err="1"/>
              <a:t>requerimientos</a:t>
            </a:r>
            <a:r>
              <a:rPr lang="en-US" sz="900" b="1" kern="1200" dirty="0"/>
              <a:t> </a:t>
            </a:r>
            <a:r>
              <a:rPr lang="en-US" sz="900" b="1" kern="1200" dirty="0" err="1"/>
              <a:t>básicos</a:t>
            </a:r>
            <a:r>
              <a:rPr lang="en-US" sz="900" b="1" kern="1200" dirty="0"/>
              <a:t> para </a:t>
            </a:r>
            <a:r>
              <a:rPr lang="en-US" sz="900" b="1" kern="1200" dirty="0" err="1"/>
              <a:t>cualquiera</a:t>
            </a:r>
            <a:r>
              <a:rPr lang="en-US" sz="900" b="1" kern="1200" dirty="0"/>
              <a:t>  de los </a:t>
            </a:r>
            <a:r>
              <a:rPr lang="en-US" sz="900" b="1" kern="1200" dirty="0" err="1"/>
              <a:t>siguientes</a:t>
            </a:r>
            <a:r>
              <a:rPr lang="en-US" sz="900" b="1" kern="1200" dirty="0"/>
              <a:t> </a:t>
            </a:r>
            <a:r>
              <a:rPr lang="en-US" sz="900" b="1" kern="1200" dirty="0" err="1"/>
              <a:t>cursos</a:t>
            </a:r>
            <a:r>
              <a:rPr lang="en-US" sz="900" b="1" kern="1200" dirty="0"/>
              <a:t> de Machine Learning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5F63FD0-AF89-8545-8F53-FA1182CCC0C4}"/>
              </a:ext>
            </a:extLst>
          </p:cNvPr>
          <p:cNvSpPr/>
          <p:nvPr/>
        </p:nvSpPr>
        <p:spPr>
          <a:xfrm>
            <a:off x="7163323" y="1360232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marL="171450" lvl="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/>
              <a:t>Machine Learning</a:t>
            </a:r>
          </a:p>
          <a:p>
            <a:pPr marL="6286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900" b="1" dirty="0" err="1"/>
              <a:t>Regresión</a:t>
            </a:r>
            <a:r>
              <a:rPr lang="en-US" sz="900" b="1" dirty="0"/>
              <a:t> </a:t>
            </a:r>
            <a:r>
              <a:rPr lang="en-US" sz="900" b="1" dirty="0" err="1"/>
              <a:t>polinomial</a:t>
            </a:r>
            <a:r>
              <a:rPr lang="en-US" sz="900" b="1" dirty="0"/>
              <a:t> </a:t>
            </a:r>
          </a:p>
          <a:p>
            <a:pPr marL="6286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900" b="1" dirty="0" err="1"/>
              <a:t>Regresión</a:t>
            </a:r>
            <a:r>
              <a:rPr lang="en-US" sz="900" b="1" dirty="0"/>
              <a:t> CPA </a:t>
            </a:r>
          </a:p>
          <a:p>
            <a:pPr marL="6286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900" b="1" dirty="0" err="1"/>
              <a:t>Imputación</a:t>
            </a:r>
            <a:r>
              <a:rPr lang="en-US" sz="900" b="1" dirty="0"/>
              <a:t> </a:t>
            </a:r>
            <a:r>
              <a:rPr lang="en-US" sz="900" b="1" dirty="0" err="1"/>
              <a:t>avanzada</a:t>
            </a:r>
            <a:endParaRPr lang="en-US" sz="900" b="1" dirty="0"/>
          </a:p>
          <a:p>
            <a:pPr marL="6286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900" b="1" dirty="0"/>
              <a:t>SVM </a:t>
            </a:r>
          </a:p>
          <a:p>
            <a:pPr marL="6286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900" b="1" dirty="0"/>
              <a:t>Boosting</a:t>
            </a:r>
          </a:p>
          <a:p>
            <a:pPr marL="17145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Flujos</a:t>
            </a:r>
            <a:r>
              <a:rPr lang="en-US" sz="900" b="1" dirty="0"/>
              <a:t> de </a:t>
            </a:r>
            <a:r>
              <a:rPr lang="en-US" sz="900" b="1" dirty="0" err="1"/>
              <a:t>trabajo</a:t>
            </a:r>
            <a:r>
              <a:rPr lang="en-US" sz="900" b="1" dirty="0"/>
              <a:t> y </a:t>
            </a:r>
            <a:r>
              <a:rPr lang="en-US" sz="900" b="1" dirty="0" err="1"/>
              <a:t>ensamblaje</a:t>
            </a:r>
            <a:r>
              <a:rPr lang="en-US" sz="900" b="1" dirty="0"/>
              <a:t> de </a:t>
            </a:r>
            <a:r>
              <a:rPr lang="en-US" sz="900" b="1" dirty="0" err="1"/>
              <a:t>modelos</a:t>
            </a:r>
            <a:endParaRPr lang="en-US" sz="900" b="1" dirty="0"/>
          </a:p>
          <a:p>
            <a:pPr marL="17145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Interpretación</a:t>
            </a:r>
            <a:r>
              <a:rPr lang="en-US" sz="900" b="1" dirty="0"/>
              <a:t> de </a:t>
            </a:r>
            <a:r>
              <a:rPr lang="en-US" sz="900" b="1" dirty="0" err="1"/>
              <a:t>modelos</a:t>
            </a:r>
            <a:endParaRPr lang="en-US" sz="900" b="1" dirty="0"/>
          </a:p>
          <a:p>
            <a:pPr marL="17145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Sesgo</a:t>
            </a:r>
            <a:r>
              <a:rPr lang="en-US" sz="900" b="1" dirty="0"/>
              <a:t> e </a:t>
            </a:r>
            <a:r>
              <a:rPr lang="en-US" sz="900" b="1" dirty="0" err="1"/>
              <a:t>inequitad</a:t>
            </a:r>
            <a:r>
              <a:rPr lang="en-US" sz="900" b="1" dirty="0"/>
              <a:t> de </a:t>
            </a:r>
            <a:r>
              <a:rPr lang="en-US" sz="900" b="1" dirty="0" err="1"/>
              <a:t>modelos</a:t>
            </a:r>
            <a:endParaRPr lang="en-US" sz="900" b="1" dirty="0"/>
          </a:p>
          <a:p>
            <a:pPr marL="17145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71450" indent="-1714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5B74B8D-4435-7E44-A1EC-9C46615FB7ED}"/>
              </a:ext>
            </a:extLst>
          </p:cNvPr>
          <p:cNvSpPr/>
          <p:nvPr/>
        </p:nvSpPr>
        <p:spPr>
          <a:xfrm>
            <a:off x="4804120" y="124259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900" b="1" dirty="0"/>
              <a:t>Aprender a plantear un proyecto de ciencia de datos</a:t>
            </a:r>
            <a:endParaRPr lang="en-U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Creación</a:t>
            </a:r>
            <a:r>
              <a:rPr lang="en-US" sz="900" b="1" dirty="0"/>
              <a:t> de </a:t>
            </a:r>
            <a:r>
              <a:rPr lang="en-US" sz="900" b="1" dirty="0" err="1"/>
              <a:t>flujos</a:t>
            </a:r>
            <a:r>
              <a:rPr lang="en-US" sz="900" b="1" dirty="0"/>
              <a:t> de </a:t>
            </a:r>
            <a:r>
              <a:rPr lang="en-US" sz="900" b="1" dirty="0" err="1"/>
              <a:t>trabajo</a:t>
            </a:r>
            <a:endParaRPr lang="en-U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/>
              <a:t>Machine Learning: 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/>
              <a:t>Regresión </a:t>
            </a:r>
            <a:r>
              <a:rPr lang="es-ES" sz="900" b="1" dirty="0" err="1"/>
              <a:t>lasso</a:t>
            </a:r>
            <a:r>
              <a:rPr lang="es-ES" sz="900" b="1" dirty="0"/>
              <a:t> 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/>
              <a:t>Regresión logística, 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/>
              <a:t>Regresión </a:t>
            </a:r>
            <a:r>
              <a:rPr lang="es-ES" sz="900" b="1" dirty="0" err="1"/>
              <a:t>ridge</a:t>
            </a:r>
            <a:r>
              <a:rPr lang="es-ES" sz="900" b="1" dirty="0"/>
              <a:t> 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 err="1"/>
              <a:t>ElasticNet</a:t>
            </a:r>
            <a:r>
              <a:rPr lang="es-ES" sz="900" b="1" dirty="0"/>
              <a:t>, </a:t>
            </a:r>
            <a:r>
              <a:rPr lang="en-MX" sz="900" b="1" dirty="0"/>
              <a:t> </a:t>
            </a:r>
            <a:r>
              <a:rPr lang="es-ES" sz="900" b="1" dirty="0"/>
              <a:t>KNN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/>
              <a:t>Árbol de decisión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 err="1"/>
              <a:t>Bagging</a:t>
            </a:r>
            <a:r>
              <a:rPr lang="es-ES" sz="900" b="1" dirty="0"/>
              <a:t> (básico)</a:t>
            </a:r>
            <a:endParaRPr lang="en-MX" sz="9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s-ES" sz="900" b="1" dirty="0" err="1"/>
              <a:t>Random</a:t>
            </a:r>
            <a:r>
              <a:rPr lang="es-ES" sz="900" b="1" dirty="0"/>
              <a:t> </a:t>
            </a:r>
            <a:r>
              <a:rPr lang="es-ES" sz="900" b="1" dirty="0" err="1"/>
              <a:t>Forest</a:t>
            </a:r>
            <a:endParaRPr lang="en-MX" sz="900" b="1" dirty="0"/>
          </a:p>
          <a:p>
            <a:pPr marL="514350" lvl="2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900" dirty="0"/>
          </a:p>
          <a:p>
            <a:pPr marL="0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endParaRPr lang="en-US" sz="900" kern="12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sz="900" kern="1200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DB20ABA-A6FE-034E-830E-D1D1C4392EE6}"/>
              </a:ext>
            </a:extLst>
          </p:cNvPr>
          <p:cNvSpPr/>
          <p:nvPr/>
        </p:nvSpPr>
        <p:spPr>
          <a:xfrm>
            <a:off x="9447708" y="2696288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Tipos</a:t>
            </a:r>
            <a:r>
              <a:rPr lang="en-US" sz="900" b="1" dirty="0"/>
              <a:t> de </a:t>
            </a:r>
            <a:r>
              <a:rPr lang="en-US" sz="900" b="1" dirty="0" err="1"/>
              <a:t>algoritmos</a:t>
            </a:r>
            <a:r>
              <a:rPr lang="en-US" sz="900" b="1" dirty="0"/>
              <a:t> y </a:t>
            </a:r>
            <a:r>
              <a:rPr lang="en-US" sz="900" b="1" dirty="0" err="1"/>
              <a:t>aprendizaje</a:t>
            </a:r>
            <a:endParaRPr lang="en-U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 err="1"/>
              <a:t>Análisis</a:t>
            </a:r>
            <a:r>
              <a:rPr lang="en-US" sz="900" b="1" dirty="0"/>
              <a:t> de </a:t>
            </a:r>
            <a:r>
              <a:rPr lang="en-US" sz="900" b="1" dirty="0" err="1"/>
              <a:t>componentes</a:t>
            </a:r>
            <a:r>
              <a:rPr lang="en-US" sz="900" b="1" dirty="0"/>
              <a:t> principals</a:t>
            </a:r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900" b="1" dirty="0"/>
              <a:t>Métodos de </a:t>
            </a:r>
            <a:r>
              <a:rPr lang="es-ES" sz="900" b="1" dirty="0" err="1"/>
              <a:t>Cluster</a:t>
            </a:r>
            <a:r>
              <a:rPr lang="es-ES" sz="900" b="1" dirty="0"/>
              <a:t> Jerárquico</a:t>
            </a:r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s-E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900" b="1" dirty="0"/>
              <a:t>Métodos de </a:t>
            </a:r>
            <a:r>
              <a:rPr lang="es-ES" sz="900" b="1" dirty="0" err="1"/>
              <a:t>Cluster</a:t>
            </a:r>
            <a:r>
              <a:rPr lang="es-ES" sz="900" b="1" dirty="0"/>
              <a:t> no Jerárquico</a:t>
            </a:r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s-ES" sz="900" b="1" dirty="0"/>
          </a:p>
          <a:p>
            <a:pPr marL="171450" lvl="1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900" b="1" dirty="0" err="1"/>
              <a:t>Clusterización</a:t>
            </a:r>
            <a:r>
              <a:rPr lang="es-ES" sz="900" b="1" dirty="0"/>
              <a:t> y visualización </a:t>
            </a:r>
            <a:r>
              <a:rPr lang="es-ES" sz="900" dirty="0"/>
              <a:t>geoespacial</a:t>
            </a:r>
            <a:endParaRPr lang="en-MX" sz="900" dirty="0"/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MX" dirty="0"/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MX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sz="900" kern="12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CA0677D-ABBD-9941-BE29-8C525E55C37B}"/>
              </a:ext>
            </a:extLst>
          </p:cNvPr>
          <p:cNvSpPr/>
          <p:nvPr/>
        </p:nvSpPr>
        <p:spPr>
          <a:xfrm>
            <a:off x="235350" y="2696288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Britannic Bold" panose="020B0903060703020204" pitchFamily="34" charset="77"/>
            </a:endParaRP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Introducción</a:t>
            </a:r>
            <a:r>
              <a:rPr lang="en-US" sz="2000" kern="1200" dirty="0">
                <a:solidFill>
                  <a:schemeClr val="tx1"/>
                </a:solidFill>
                <a:latin typeface="Britannic Bold" panose="020B0903060703020204" pitchFamily="34" charset="77"/>
              </a:rPr>
              <a:t> a la </a:t>
            </a:r>
            <a:r>
              <a:rPr lang="en-US" sz="2000" kern="12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Ciencia</a:t>
            </a:r>
            <a:r>
              <a:rPr lang="en-US" sz="2000" kern="1200" dirty="0">
                <a:solidFill>
                  <a:schemeClr val="tx1"/>
                </a:solidFill>
                <a:latin typeface="Britannic Bold" panose="020B0903060703020204" pitchFamily="34" charset="77"/>
              </a:rPr>
              <a:t> con R (</a:t>
            </a:r>
            <a:r>
              <a:rPr lang="en-US" sz="2000" kern="12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Tidyverse</a:t>
            </a:r>
            <a:r>
              <a:rPr lang="en-US" sz="2000" kern="1200" dirty="0">
                <a:solidFill>
                  <a:schemeClr val="tx1"/>
                </a:solidFill>
                <a:latin typeface="Britannic Bold" panose="020B0903060703020204" pitchFamily="34" charset="77"/>
              </a:rPr>
              <a:t>)</a:t>
            </a:r>
            <a:endParaRPr lang="en-US" sz="1400" kern="1200" dirty="0">
              <a:solidFill>
                <a:schemeClr val="tx1"/>
              </a:solidFill>
              <a:latin typeface="Britannic Bold" panose="020B0903060703020204" pitchFamily="34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3D66535-A890-1D4E-938C-3D206BBF1CEF}"/>
              </a:ext>
            </a:extLst>
          </p:cNvPr>
          <p:cNvSpPr/>
          <p:nvPr/>
        </p:nvSpPr>
        <p:spPr>
          <a:xfrm>
            <a:off x="2519735" y="1422399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Data Science &amp; Machine Learning: 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Aprendizaje</a:t>
            </a: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supervisado</a:t>
            </a: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I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CAFC565-D97B-4443-B468-AFC20303197E}"/>
              </a:ext>
            </a:extLst>
          </p:cNvPr>
          <p:cNvSpPr/>
          <p:nvPr/>
        </p:nvSpPr>
        <p:spPr>
          <a:xfrm>
            <a:off x="4804120" y="2664280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Data Science &amp; Machine Learning: 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Aprendizaje</a:t>
            </a: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supervisado</a:t>
            </a: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II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DEEDA1A-B47F-7946-BB7F-FC88EBF1E881}"/>
              </a:ext>
            </a:extLst>
          </p:cNvPr>
          <p:cNvSpPr/>
          <p:nvPr/>
        </p:nvSpPr>
        <p:spPr>
          <a:xfrm>
            <a:off x="7100153" y="3977175"/>
            <a:ext cx="2644340" cy="2269860"/>
          </a:xfrm>
          <a:custGeom>
            <a:avLst/>
            <a:gdLst>
              <a:gd name="connsiteX0" fmla="*/ 0 w 2644340"/>
              <a:gd name="connsiteY0" fmla="*/ 1134930 h 2269860"/>
              <a:gd name="connsiteX1" fmla="*/ 567465 w 2644340"/>
              <a:gd name="connsiteY1" fmla="*/ 1 h 2269860"/>
              <a:gd name="connsiteX2" fmla="*/ 2076875 w 2644340"/>
              <a:gd name="connsiteY2" fmla="*/ 1 h 2269860"/>
              <a:gd name="connsiteX3" fmla="*/ 2644340 w 2644340"/>
              <a:gd name="connsiteY3" fmla="*/ 1134930 h 2269860"/>
              <a:gd name="connsiteX4" fmla="*/ 2076875 w 2644340"/>
              <a:gd name="connsiteY4" fmla="*/ 2269859 h 2269860"/>
              <a:gd name="connsiteX5" fmla="*/ 567465 w 2644340"/>
              <a:gd name="connsiteY5" fmla="*/ 2269859 h 2269860"/>
              <a:gd name="connsiteX6" fmla="*/ 0 w 2644340"/>
              <a:gd name="connsiteY6" fmla="*/ 1134930 h 22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4340" h="2269860">
                <a:moveTo>
                  <a:pt x="0" y="1134930"/>
                </a:moveTo>
                <a:lnTo>
                  <a:pt x="567465" y="1"/>
                </a:lnTo>
                <a:lnTo>
                  <a:pt x="2076875" y="1"/>
                </a:lnTo>
                <a:lnTo>
                  <a:pt x="2644340" y="1134930"/>
                </a:lnTo>
                <a:lnTo>
                  <a:pt x="2076875" y="2269859"/>
                </a:lnTo>
                <a:lnTo>
                  <a:pt x="567465" y="2269859"/>
                </a:lnTo>
                <a:lnTo>
                  <a:pt x="0" y="1134930"/>
                </a:lnTo>
                <a:close/>
              </a:path>
            </a:pathLst>
          </a:custGeom>
          <a:noFill/>
          <a:ln w="76200">
            <a:solidFill>
              <a:schemeClr val="accent5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9517" tIns="365493" rIns="409517" bIns="365493" numCol="1" spcCol="1270" anchor="t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Data Science &amp; Machine Learning: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Aprendizaje</a:t>
            </a: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77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Supervisado</a:t>
            </a:r>
            <a:endParaRPr lang="en-US" sz="2000" dirty="0">
              <a:solidFill>
                <a:schemeClr val="tx1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59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55D8F-AE7C-DD48-AE3B-B388CC42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11" y="643467"/>
            <a:ext cx="1078617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83A29-EE20-F841-91FA-56B2AB5F1DFE}"/>
              </a:ext>
            </a:extLst>
          </p:cNvPr>
          <p:cNvSpPr txBox="1"/>
          <p:nvPr/>
        </p:nvSpPr>
        <p:spPr>
          <a:xfrm>
            <a:off x="827419" y="328093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3600" dirty="0">
                <a:latin typeface="Britannic Bold" panose="020B0903060703020204" pitchFamily="34" charset="77"/>
              </a:rPr>
              <a:t>DataScienceVerse</a:t>
            </a:r>
          </a:p>
        </p:txBody>
      </p:sp>
    </p:spTree>
    <p:extLst>
      <p:ext uri="{BB962C8B-B14F-4D97-AF65-F5344CB8AC3E}">
        <p14:creationId xmlns:p14="http://schemas.microsoft.com/office/powerpoint/2010/main" val="155025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166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Lizzy Gamboa</dc:creator>
  <cp:lastModifiedBy>Lizzy Gamboa</cp:lastModifiedBy>
  <cp:revision>1</cp:revision>
  <dcterms:created xsi:type="dcterms:W3CDTF">2022-01-22T05:35:58Z</dcterms:created>
  <dcterms:modified xsi:type="dcterms:W3CDTF">2022-01-22T07:34:08Z</dcterms:modified>
</cp:coreProperties>
</file>