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9" r:id="rId5"/>
    <p:sldId id="268" r:id="rId6"/>
    <p:sldId id="263" r:id="rId7"/>
    <p:sldId id="267" r:id="rId8"/>
    <p:sldId id="260" r:id="rId9"/>
    <p:sldId id="264" r:id="rId10"/>
    <p:sldId id="261" r:id="rId11"/>
    <p:sldId id="266" r:id="rId12"/>
    <p:sldId id="265"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0E8E5-23A2-E270-CE9B-C30316F4E26F}" v="21" dt="2021-11-01T19:53:10.719"/>
    <p1510:client id="{74DA2A8D-7819-E2C6-DC40-DB31F8E17CD1}" v="1090" dt="2021-11-18T23:59:36.732"/>
    <p1510:client id="{91571159-6108-C968-7B8F-ECCA2D6B74A8}" v="442" dt="2021-11-14T19:38:49.009"/>
    <p1510:client id="{B97F1E89-0825-A239-FC46-4A5E3EA4BFD1}" v="37" dt="2021-11-20T14:49:58.432"/>
    <p1510:client id="{DFD00BEA-13AF-4F81-AB57-B6AF8ED89DC5}" v="29" dt="2021-10-31T17:13:59.860"/>
    <p1510:client id="{E26631AE-9739-638D-5822-C35CC3378E2F}" v="254" dt="2021-11-17T01:31:46.180"/>
    <p1510:client id="{F10E4903-4B94-6D42-9017-901300D7F024}" v="726" dt="2021-11-13T18:52:47.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omputer, technology, wire, internet, color ...">
            <a:extLst>
              <a:ext uri="{FF2B5EF4-FFF2-40B4-BE49-F238E27FC236}">
                <a16:creationId xmlns:a16="http://schemas.microsoft.com/office/drawing/2014/main" id="{7159CA3F-D48E-4872-9011-4AAE7B25E5D2}"/>
              </a:ext>
            </a:extLst>
          </p:cNvPr>
          <p:cNvPicPr>
            <a:picLocks noChangeAspect="1"/>
          </p:cNvPicPr>
          <p:nvPr/>
        </p:nvPicPr>
        <p:blipFill rotWithShape="1">
          <a:blip r:embed="rId2">
            <a:alphaModFix amt="50000"/>
          </a:blip>
          <a:srcRect t="12331" b="3399"/>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cs typeface="Calibri Light"/>
              </a:rPr>
              <a:t>Bellevue DSC530</a:t>
            </a:r>
            <a:br>
              <a:rPr lang="en-US" dirty="0">
                <a:solidFill>
                  <a:srgbClr val="FFFFFF"/>
                </a:solidFill>
                <a:cs typeface="Calibri Light"/>
              </a:rPr>
            </a:br>
            <a:r>
              <a:rPr lang="en-US" dirty="0">
                <a:cs typeface="Calibri Light"/>
              </a:rPr>
              <a:t>Fall 2021</a:t>
            </a:r>
            <a:br>
              <a:rPr lang="en-US" dirty="0">
                <a:cs typeface="Calibri Light"/>
              </a:rPr>
            </a:br>
            <a:r>
              <a:rPr lang="en-US" dirty="0">
                <a:cs typeface="Calibri Light"/>
              </a:rPr>
              <a:t>Final Project</a:t>
            </a:r>
            <a:endParaRPr lang="en-US" dirty="0"/>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sz="4800" dirty="0">
                <a:solidFill>
                  <a:srgbClr val="FFFFFF"/>
                </a:solidFill>
                <a:cs typeface="Calibri"/>
              </a:rPr>
              <a:t>Michael </a:t>
            </a:r>
            <a:r>
              <a:rPr lang="en-US" sz="4800" dirty="0" err="1">
                <a:solidFill>
                  <a:srgbClr val="FFFFFF"/>
                </a:solidFill>
                <a:cs typeface="Calibri"/>
              </a:rPr>
              <a:t>Ersevim</a:t>
            </a:r>
            <a:endParaRPr lang="en-US" sz="4800" dirty="0">
              <a:solidFill>
                <a:srgbClr val="FFFFFF"/>
              </a:solidFill>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248374"/>
            <a:ext cx="11318788" cy="6502362"/>
          </a:xfrm>
        </p:spPr>
        <p:txBody>
          <a:bodyPr vert="horz" lIns="91440" tIns="45720" rIns="91440" bIns="45720" rtlCol="0" anchor="t">
            <a:normAutofit/>
          </a:bodyPr>
          <a:lstStyle/>
          <a:p>
            <a:r>
              <a:rPr lang="en-US" b="1" u="sng" dirty="0">
                <a:solidFill>
                  <a:schemeClr val="tx1"/>
                </a:solidFill>
                <a:ea typeface="+mn-lt"/>
                <a:cs typeface="+mn-lt"/>
              </a:rPr>
              <a:t>Scatter plots variables: </a:t>
            </a:r>
            <a:endParaRPr lang="en-US">
              <a:solidFill>
                <a:schemeClr val="tx1"/>
              </a:solidFill>
              <a:ea typeface="+mn-lt"/>
              <a:cs typeface="+mn-lt"/>
            </a:endParaRPr>
          </a:p>
          <a:p>
            <a:endParaRPr lang="en-US" dirty="0">
              <a:solidFill>
                <a:schemeClr val="tx1">
                  <a:lumMod val="85000"/>
                  <a:lumOff val="15000"/>
                </a:schemeClr>
              </a:solidFill>
              <a:ea typeface="+mn-lt"/>
              <a:cs typeface="+mn-lt"/>
            </a:endParaRPr>
          </a:p>
          <a:p>
            <a:r>
              <a:rPr lang="en-US" dirty="0">
                <a:solidFill>
                  <a:schemeClr val="tx1">
                    <a:lumMod val="85000"/>
                    <a:lumOff val="15000"/>
                  </a:schemeClr>
                </a:solidFill>
                <a:ea typeface="+mn-lt"/>
                <a:cs typeface="+mn-lt"/>
              </a:rPr>
              <a:t>Violin plot #1 - pickups per week (freq) vs cost: there is a positive correlation and </a:t>
            </a:r>
            <a:r>
              <a:rPr lang="en-US">
                <a:solidFill>
                  <a:schemeClr val="tx1">
                    <a:lumMod val="85000"/>
                    <a:lumOff val="15000"/>
                  </a:schemeClr>
                </a:solidFill>
                <a:ea typeface="+mn-lt"/>
                <a:cs typeface="+mn-lt"/>
              </a:rPr>
              <a:t>causation between services/week and increased costs due to more work (*Note: a violin plot better showed the density of costs than a scatter given the discrete pickups)</a:t>
            </a:r>
          </a:p>
          <a:p>
            <a:r>
              <a:rPr lang="en-US">
                <a:solidFill>
                  <a:schemeClr val="tx1">
                    <a:lumMod val="85000"/>
                    <a:lumOff val="15000"/>
                  </a:schemeClr>
                </a:solidFill>
                <a:ea typeface="+mn-lt"/>
                <a:cs typeface="+mn-lt"/>
              </a:rPr>
              <a:t>Scatter plot #2 - size of dumpster vs cost: there is a positive correlation (and causation!) between size of dumpster and increased cost due to increased disposal costs</a:t>
            </a:r>
            <a:endParaRPr lang="en-US">
              <a:solidFill>
                <a:schemeClr val="tx1">
                  <a:lumMod val="85000"/>
                  <a:lumOff val="15000"/>
                </a:schemeClr>
              </a:solidFill>
              <a:cs typeface="Calibri"/>
            </a:endParaRPr>
          </a:p>
          <a:p>
            <a:r>
              <a:rPr lang="en-US">
                <a:solidFill>
                  <a:schemeClr val="tx1">
                    <a:lumMod val="85000"/>
                    <a:lumOff val="15000"/>
                  </a:schemeClr>
                </a:solidFill>
                <a:ea typeface="+mn-lt"/>
                <a:cs typeface="+mn-lt"/>
              </a:rPr>
              <a:t>#1                                                                            #2</a:t>
            </a:r>
            <a:endParaRPr lang="en-US" dirty="0">
              <a:solidFill>
                <a:schemeClr val="tx1">
                  <a:lumMod val="85000"/>
                  <a:lumOff val="15000"/>
                </a:schemeClr>
              </a:solidFill>
              <a:ea typeface="+mn-lt"/>
              <a:cs typeface="+mn-lt"/>
            </a:endParaRPr>
          </a:p>
        </p:txBody>
      </p:sp>
      <p:pic>
        <p:nvPicPr>
          <p:cNvPr id="5" name="Picture 5" descr="Chart, line chart&#10;&#10;Description automatically generated">
            <a:extLst>
              <a:ext uri="{FF2B5EF4-FFF2-40B4-BE49-F238E27FC236}">
                <a16:creationId xmlns:a16="http://schemas.microsoft.com/office/drawing/2014/main" id="{5885E478-9A22-4889-AB95-D42A80713E11}"/>
              </a:ext>
            </a:extLst>
          </p:cNvPr>
          <p:cNvPicPr>
            <a:picLocks noChangeAspect="1"/>
          </p:cNvPicPr>
          <p:nvPr/>
        </p:nvPicPr>
        <p:blipFill>
          <a:blip r:embed="rId2"/>
          <a:stretch>
            <a:fillRect/>
          </a:stretch>
        </p:blipFill>
        <p:spPr>
          <a:xfrm>
            <a:off x="6485659" y="3120827"/>
            <a:ext cx="5026025" cy="3494050"/>
          </a:xfrm>
          <a:prstGeom prst="rect">
            <a:avLst/>
          </a:prstGeom>
        </p:spPr>
      </p:pic>
      <p:pic>
        <p:nvPicPr>
          <p:cNvPr id="4" name="Picture 5">
            <a:extLst>
              <a:ext uri="{FF2B5EF4-FFF2-40B4-BE49-F238E27FC236}">
                <a16:creationId xmlns:a16="http://schemas.microsoft.com/office/drawing/2014/main" id="{8AB65270-C862-43A1-BA14-AC4DAED90D10}"/>
              </a:ext>
            </a:extLst>
          </p:cNvPr>
          <p:cNvPicPr>
            <a:picLocks noChangeAspect="1"/>
          </p:cNvPicPr>
          <p:nvPr/>
        </p:nvPicPr>
        <p:blipFill>
          <a:blip r:embed="rId3"/>
          <a:stretch>
            <a:fillRect/>
          </a:stretch>
        </p:blipFill>
        <p:spPr>
          <a:xfrm>
            <a:off x="1006764" y="3293789"/>
            <a:ext cx="4786745" cy="3133695"/>
          </a:xfrm>
          <a:prstGeom prst="rect">
            <a:avLst/>
          </a:prstGeom>
        </p:spPr>
      </p:pic>
    </p:spTree>
    <p:extLst>
      <p:ext uri="{BB962C8B-B14F-4D97-AF65-F5344CB8AC3E}">
        <p14:creationId xmlns:p14="http://schemas.microsoft.com/office/powerpoint/2010/main" val="365553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endParaRPr lang="en-US" b="1" dirty="0">
              <a:solidFill>
                <a:schemeClr val="tx1"/>
              </a:solidFill>
              <a:ea typeface="+mn-lt"/>
              <a:cs typeface="+mn-lt"/>
            </a:endParaRPr>
          </a:p>
          <a:p>
            <a:r>
              <a:rPr lang="en-US" b="1" u="sng" dirty="0">
                <a:solidFill>
                  <a:schemeClr val="tx1"/>
                </a:solidFill>
                <a:ea typeface="+mn-lt"/>
                <a:cs typeface="+mn-lt"/>
              </a:rPr>
              <a:t>Hypothesis testing: difference in means:</a:t>
            </a:r>
            <a:endParaRPr lang="en-US" dirty="0">
              <a:solidFill>
                <a:schemeClr val="tx1"/>
              </a:solidFill>
              <a:ea typeface="+mn-lt"/>
              <a:cs typeface="+mn-lt"/>
            </a:endParaRPr>
          </a:p>
          <a:p>
            <a:r>
              <a:rPr lang="en-US" dirty="0">
                <a:solidFill>
                  <a:schemeClr val="tx1">
                    <a:lumMod val="85000"/>
                    <a:lumOff val="15000"/>
                  </a:schemeClr>
                </a:solidFill>
                <a:ea typeface="+mn-lt"/>
                <a:cs typeface="+mn-lt"/>
              </a:rPr>
              <a:t>Below, we are testing the difference in the Pre and Post-Covid mean of dumpster size.</a:t>
            </a:r>
          </a:p>
          <a:p>
            <a:r>
              <a:rPr lang="en-US" dirty="0">
                <a:solidFill>
                  <a:schemeClr val="tx1">
                    <a:lumMod val="85000"/>
                    <a:lumOff val="15000"/>
                  </a:schemeClr>
                </a:solidFill>
                <a:cs typeface="Calibri"/>
              </a:rPr>
              <a:t>The t-statistic of –13.9 and a p-value of essentially 0 are telling us that there is virtually NO chance the means of dumpster size pre and post Covid are the same and that the differences are due to only sampling error</a:t>
            </a:r>
          </a:p>
        </p:txBody>
      </p:sp>
      <p:pic>
        <p:nvPicPr>
          <p:cNvPr id="2" name="Picture 3" descr="Graphical user interface, text&#10;&#10;Description automatically generated">
            <a:extLst>
              <a:ext uri="{FF2B5EF4-FFF2-40B4-BE49-F238E27FC236}">
                <a16:creationId xmlns:a16="http://schemas.microsoft.com/office/drawing/2014/main" id="{75C08E12-21A6-434F-8E64-5E708F8E7F0F}"/>
              </a:ext>
            </a:extLst>
          </p:cNvPr>
          <p:cNvPicPr>
            <a:picLocks noChangeAspect="1"/>
          </p:cNvPicPr>
          <p:nvPr/>
        </p:nvPicPr>
        <p:blipFill>
          <a:blip r:embed="rId2"/>
          <a:stretch>
            <a:fillRect/>
          </a:stretch>
        </p:blipFill>
        <p:spPr>
          <a:xfrm>
            <a:off x="805543" y="3775879"/>
            <a:ext cx="10719459" cy="2284967"/>
          </a:xfrm>
          <a:prstGeom prst="rect">
            <a:avLst/>
          </a:prstGeom>
        </p:spPr>
      </p:pic>
    </p:spTree>
    <p:extLst>
      <p:ext uri="{BB962C8B-B14F-4D97-AF65-F5344CB8AC3E}">
        <p14:creationId xmlns:p14="http://schemas.microsoft.com/office/powerpoint/2010/main" val="5102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b="1" u="sng">
                <a:solidFill>
                  <a:schemeClr val="tx1"/>
                </a:solidFill>
                <a:ea typeface="+mn-lt"/>
                <a:cs typeface="+mn-lt"/>
              </a:rPr>
              <a:t>Regressing cost on size &amp; freq:</a:t>
            </a:r>
            <a:endParaRPr lang="en-US">
              <a:solidFill>
                <a:schemeClr val="tx1"/>
              </a:solidFill>
              <a:ea typeface="+mn-lt"/>
              <a:cs typeface="+mn-lt"/>
            </a:endParaRPr>
          </a:p>
          <a:p>
            <a:r>
              <a:rPr lang="en-US" dirty="0">
                <a:solidFill>
                  <a:schemeClr val="tx1">
                    <a:lumMod val="85000"/>
                    <a:lumOff val="15000"/>
                  </a:schemeClr>
                </a:solidFill>
                <a:ea typeface="+mn-lt"/>
                <a:cs typeface="+mn-lt"/>
              </a:rPr>
              <a:t>Python code used to conduct a regression analysis on one dependent and two </a:t>
            </a:r>
            <a:r>
              <a:rPr lang="en-US">
                <a:solidFill>
                  <a:schemeClr val="tx1">
                    <a:lumMod val="85000"/>
                    <a:lumOff val="15000"/>
                  </a:schemeClr>
                </a:solidFill>
                <a:ea typeface="+mn-lt"/>
                <a:cs typeface="+mn-lt"/>
              </a:rPr>
              <a:t>explanatory variables, Size (in Yds) and Frequency (Cnts per week).</a:t>
            </a:r>
          </a:p>
          <a:p>
            <a:r>
              <a:rPr lang="en-US">
                <a:solidFill>
                  <a:schemeClr val="tx1">
                    <a:lumMod val="85000"/>
                    <a:lumOff val="15000"/>
                  </a:schemeClr>
                </a:solidFill>
                <a:ea typeface="+mn-lt"/>
                <a:cs typeface="+mn-lt"/>
              </a:rPr>
              <a:t>The coefficients tell us for each Yard larger the container is, the cost increases by $13.80     and </a:t>
            </a:r>
            <a:r>
              <a:rPr lang="en-US" dirty="0">
                <a:solidFill>
                  <a:schemeClr val="tx1">
                    <a:lumMod val="85000"/>
                    <a:lumOff val="15000"/>
                  </a:schemeClr>
                </a:solidFill>
                <a:ea typeface="+mn-lt"/>
                <a:cs typeface="+mn-lt"/>
              </a:rPr>
              <a:t>for each increase in counts per week, the cost goes up $118.36</a:t>
            </a:r>
            <a:endParaRPr lang="en-US" dirty="0">
              <a:solidFill>
                <a:schemeClr val="tx1">
                  <a:lumMod val="85000"/>
                  <a:lumOff val="15000"/>
                </a:schemeClr>
              </a:solidFill>
              <a:cs typeface="Calibri"/>
            </a:endParaRPr>
          </a:p>
        </p:txBody>
      </p:sp>
      <p:pic>
        <p:nvPicPr>
          <p:cNvPr id="2" name="Picture 3" descr="Text&#10;&#10;Description automatically generated">
            <a:extLst>
              <a:ext uri="{FF2B5EF4-FFF2-40B4-BE49-F238E27FC236}">
                <a16:creationId xmlns:a16="http://schemas.microsoft.com/office/drawing/2014/main" id="{E5075AD0-1C96-46BD-90DF-4B06EDF5865B}"/>
              </a:ext>
            </a:extLst>
          </p:cNvPr>
          <p:cNvPicPr>
            <a:picLocks noChangeAspect="1"/>
          </p:cNvPicPr>
          <p:nvPr/>
        </p:nvPicPr>
        <p:blipFill>
          <a:blip r:embed="rId2"/>
          <a:stretch>
            <a:fillRect/>
          </a:stretch>
        </p:blipFill>
        <p:spPr>
          <a:xfrm>
            <a:off x="2369127" y="2694069"/>
            <a:ext cx="6998524" cy="3755863"/>
          </a:xfrm>
          <a:prstGeom prst="rect">
            <a:avLst/>
          </a:prstGeom>
        </p:spPr>
      </p:pic>
    </p:spTree>
    <p:extLst>
      <p:ext uri="{BB962C8B-B14F-4D97-AF65-F5344CB8AC3E}">
        <p14:creationId xmlns:p14="http://schemas.microsoft.com/office/powerpoint/2010/main" val="362854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b="1" u="sng">
                <a:solidFill>
                  <a:schemeClr val="tx1"/>
                </a:solidFill>
                <a:ea typeface="+mn-lt"/>
                <a:cs typeface="+mn-lt"/>
              </a:rPr>
              <a:t>Predicting cost using size &amp; freq:</a:t>
            </a:r>
            <a:endParaRPr lang="en-US">
              <a:solidFill>
                <a:schemeClr val="tx1"/>
              </a:solidFill>
              <a:ea typeface="+mn-lt"/>
              <a:cs typeface="+mn-lt"/>
            </a:endParaRPr>
          </a:p>
          <a:p>
            <a:r>
              <a:rPr lang="en-US">
                <a:solidFill>
                  <a:schemeClr val="tx1">
                    <a:lumMod val="85000"/>
                    <a:lumOff val="15000"/>
                  </a:schemeClr>
                </a:solidFill>
                <a:ea typeface="+mn-lt"/>
                <a:cs typeface="+mn-lt"/>
              </a:rPr>
              <a:t>Python code used to estimate cost (the dependent variable)</a:t>
            </a:r>
          </a:p>
          <a:p>
            <a:r>
              <a:rPr lang="en-US">
                <a:solidFill>
                  <a:schemeClr val="tx1">
                    <a:lumMod val="85000"/>
                    <a:lumOff val="15000"/>
                  </a:schemeClr>
                </a:solidFill>
                <a:ea typeface="+mn-lt"/>
                <a:cs typeface="+mn-lt"/>
              </a:rPr>
              <a:t>Note we are setting </a:t>
            </a:r>
            <a:r>
              <a:rPr lang="en-US" u="sng">
                <a:solidFill>
                  <a:schemeClr val="tx1">
                    <a:lumMod val="85000"/>
                    <a:lumOff val="15000"/>
                  </a:schemeClr>
                </a:solidFill>
                <a:ea typeface="+mn-lt"/>
                <a:cs typeface="+mn-lt"/>
              </a:rPr>
              <a:t>Size = 4Yds</a:t>
            </a:r>
            <a:r>
              <a:rPr lang="en-US">
                <a:solidFill>
                  <a:schemeClr val="tx1">
                    <a:lumMod val="85000"/>
                    <a:lumOff val="15000"/>
                  </a:schemeClr>
                </a:solidFill>
                <a:ea typeface="+mn-lt"/>
                <a:cs typeface="+mn-lt"/>
              </a:rPr>
              <a:t> and </a:t>
            </a:r>
            <a:r>
              <a:rPr lang="en-US" u="sng">
                <a:solidFill>
                  <a:schemeClr val="tx1">
                    <a:lumMod val="85000"/>
                    <a:lumOff val="15000"/>
                  </a:schemeClr>
                </a:solidFill>
                <a:ea typeface="+mn-lt"/>
                <a:cs typeface="+mn-lt"/>
              </a:rPr>
              <a:t>Cnts </a:t>
            </a:r>
            <a:r>
              <a:rPr lang="en-US" u="sng" dirty="0">
                <a:solidFill>
                  <a:schemeClr val="tx1">
                    <a:lumMod val="85000"/>
                    <a:lumOff val="15000"/>
                  </a:schemeClr>
                </a:solidFill>
                <a:ea typeface="+mn-lt"/>
                <a:cs typeface="+mn-lt"/>
              </a:rPr>
              <a:t>per week = 2</a:t>
            </a:r>
            <a:r>
              <a:rPr lang="en-US" dirty="0">
                <a:solidFill>
                  <a:schemeClr val="tx1">
                    <a:lumMod val="85000"/>
                    <a:lumOff val="15000"/>
                  </a:schemeClr>
                </a:solidFill>
                <a:ea typeface="+mn-lt"/>
                <a:cs typeface="+mn-lt"/>
              </a:rPr>
              <a:t> </a:t>
            </a:r>
          </a:p>
          <a:p>
            <a:r>
              <a:rPr lang="en-US">
                <a:solidFill>
                  <a:schemeClr val="tx1">
                    <a:lumMod val="85000"/>
                    <a:lumOff val="15000"/>
                  </a:schemeClr>
                </a:solidFill>
                <a:cs typeface="Calibri"/>
              </a:rPr>
              <a:t>The estimate of $226 is reasonable</a:t>
            </a:r>
            <a:endParaRPr lang="en-US" dirty="0">
              <a:solidFill>
                <a:schemeClr val="tx1">
                  <a:lumMod val="85000"/>
                  <a:lumOff val="15000"/>
                </a:schemeClr>
              </a:solidFill>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3D778D85-5A44-465A-A54E-5A66732556B7}"/>
              </a:ext>
            </a:extLst>
          </p:cNvPr>
          <p:cNvPicPr>
            <a:picLocks noChangeAspect="1"/>
          </p:cNvPicPr>
          <p:nvPr/>
        </p:nvPicPr>
        <p:blipFill>
          <a:blip r:embed="rId2"/>
          <a:stretch>
            <a:fillRect/>
          </a:stretch>
        </p:blipFill>
        <p:spPr>
          <a:xfrm>
            <a:off x="627413" y="2833954"/>
            <a:ext cx="7711043" cy="3347441"/>
          </a:xfrm>
          <a:prstGeom prst="rect">
            <a:avLst/>
          </a:prstGeom>
        </p:spPr>
      </p:pic>
    </p:spTree>
    <p:extLst>
      <p:ext uri="{BB962C8B-B14F-4D97-AF65-F5344CB8AC3E}">
        <p14:creationId xmlns:p14="http://schemas.microsoft.com/office/powerpoint/2010/main" val="336652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omputer, technology, wire, internet, color ...">
            <a:extLst>
              <a:ext uri="{FF2B5EF4-FFF2-40B4-BE49-F238E27FC236}">
                <a16:creationId xmlns:a16="http://schemas.microsoft.com/office/drawing/2014/main" id="{7159CA3F-D48E-4872-9011-4AAE7B25E5D2}"/>
              </a:ext>
            </a:extLst>
          </p:cNvPr>
          <p:cNvPicPr>
            <a:picLocks noChangeAspect="1"/>
          </p:cNvPicPr>
          <p:nvPr/>
        </p:nvPicPr>
        <p:blipFill rotWithShape="1">
          <a:blip r:embed="rId2">
            <a:alphaModFix amt="50000"/>
          </a:blip>
          <a:srcRect t="12331" b="3399"/>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ea typeface="+mj-lt"/>
                <a:cs typeface="+mj-lt"/>
              </a:rPr>
              <a:t>Thanks for a great semester!</a:t>
            </a:r>
          </a:p>
          <a:p>
            <a:r>
              <a:rPr lang="en-US" dirty="0">
                <a:solidFill>
                  <a:srgbClr val="FFFFFF"/>
                </a:solidFill>
                <a:cs typeface="Calibri Light"/>
              </a:rPr>
              <a:t>Bellevue DSC530</a:t>
            </a:r>
            <a:br>
              <a:rPr lang="en-US" dirty="0">
                <a:solidFill>
                  <a:srgbClr val="FFFFFF"/>
                </a:solidFill>
                <a:cs typeface="Calibri Light"/>
              </a:rPr>
            </a:br>
            <a:r>
              <a:rPr lang="en-US" dirty="0">
                <a:cs typeface="Calibri Light"/>
              </a:rPr>
              <a:t>Fall 2021</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sz="4800" dirty="0">
                <a:solidFill>
                  <a:srgbClr val="FFFFFF"/>
                </a:solidFill>
                <a:cs typeface="Calibri"/>
              </a:rPr>
              <a:t>Michael </a:t>
            </a:r>
            <a:r>
              <a:rPr lang="en-US" sz="4800" dirty="0" err="1">
                <a:solidFill>
                  <a:srgbClr val="FFFFFF"/>
                </a:solidFill>
                <a:cs typeface="Calibri"/>
              </a:rPr>
              <a:t>Ersevim</a:t>
            </a:r>
            <a:endParaRPr lang="en-US" sz="4800" dirty="0">
              <a:solidFill>
                <a:srgbClr val="FFFFFF"/>
              </a:solidFill>
              <a:cs typeface="Calibri"/>
            </a:endParaRPr>
          </a:p>
        </p:txBody>
      </p:sp>
    </p:spTree>
    <p:extLst>
      <p:ext uri="{BB962C8B-B14F-4D97-AF65-F5344CB8AC3E}">
        <p14:creationId xmlns:p14="http://schemas.microsoft.com/office/powerpoint/2010/main" val="32731958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sz="2800" b="1" u="sng" dirty="0">
                <a:solidFill>
                  <a:schemeClr val="tx1"/>
                </a:solidFill>
                <a:ea typeface="+mn-lt"/>
                <a:cs typeface="+mn-lt"/>
              </a:rPr>
              <a:t>The issue and the statistical question/hypothesis </a:t>
            </a:r>
          </a:p>
          <a:p>
            <a:endParaRPr lang="en-US" dirty="0">
              <a:solidFill>
                <a:schemeClr val="tx1"/>
              </a:solidFill>
              <a:ea typeface="+mn-lt"/>
              <a:cs typeface="+mn-lt"/>
            </a:endParaRPr>
          </a:p>
          <a:p>
            <a:r>
              <a:rPr lang="en-US" dirty="0">
                <a:solidFill>
                  <a:schemeClr val="tx1"/>
                </a:solidFill>
                <a:ea typeface="+mn-lt"/>
                <a:cs typeface="+mn-lt"/>
              </a:rPr>
              <a:t>Waste Management (WM) collects trash for millions of residential and commercial clients across the United States. </a:t>
            </a:r>
            <a:endParaRPr lang="en-US" dirty="0">
              <a:solidFill>
                <a:schemeClr val="tx1"/>
              </a:solidFill>
            </a:endParaRPr>
          </a:p>
          <a:p>
            <a:r>
              <a:rPr lang="en-US" dirty="0">
                <a:solidFill>
                  <a:schemeClr val="tx1"/>
                </a:solidFill>
                <a:ea typeface="+mn-lt"/>
                <a:cs typeface="+mn-lt"/>
              </a:rPr>
              <a:t>There are physical locations all over the country where they are responsible for picking up the trash. </a:t>
            </a:r>
            <a:endParaRPr lang="en-US">
              <a:solidFill>
                <a:schemeClr val="tx1"/>
              </a:solidFill>
            </a:endParaRPr>
          </a:p>
          <a:p>
            <a:r>
              <a:rPr lang="en-US" dirty="0">
                <a:solidFill>
                  <a:schemeClr val="tx1"/>
                </a:solidFill>
                <a:ea typeface="+mn-lt"/>
                <a:cs typeface="+mn-lt"/>
              </a:rPr>
              <a:t>However, for many reasons, there are plenty of locations where it is unfeasible for WM to pick up the trash and we sub-contract out the work. </a:t>
            </a:r>
            <a:endParaRPr lang="en-US">
              <a:solidFill>
                <a:schemeClr val="tx1"/>
              </a:solidFill>
              <a:ea typeface="+mn-lt"/>
              <a:cs typeface="+mn-lt"/>
            </a:endParaRPr>
          </a:p>
          <a:p>
            <a:r>
              <a:rPr lang="en-US" dirty="0">
                <a:solidFill>
                  <a:schemeClr val="tx1"/>
                </a:solidFill>
                <a:ea typeface="+mn-lt"/>
                <a:cs typeface="+mn-lt"/>
              </a:rPr>
              <a:t>In fact, almost 30% of the services for our commercial clients are done on our behalf by a third-party hauler.</a:t>
            </a:r>
            <a:endParaRPr lang="en-US">
              <a:solidFill>
                <a:schemeClr val="tx1"/>
              </a:solidFill>
              <a:cs typeface="Calibri"/>
            </a:endParaRPr>
          </a:p>
          <a:p>
            <a:r>
              <a:rPr lang="en-US" b="1" dirty="0">
                <a:solidFill>
                  <a:schemeClr val="tx1"/>
                </a:solidFill>
                <a:ea typeface="+mn-lt"/>
                <a:cs typeface="+mn-lt"/>
              </a:rPr>
              <a:t>The issue to be solved is one of predicting a cost that a third-party hauler (TPH) will charge our company for a service on our behalf.</a:t>
            </a:r>
            <a:endParaRPr lang="en-US" dirty="0">
              <a:solidFill>
                <a:schemeClr val="tx1"/>
              </a:solidFill>
            </a:endParaRPr>
          </a:p>
          <a:p>
            <a:r>
              <a:rPr lang="en-US" dirty="0">
                <a:solidFill>
                  <a:schemeClr val="tx1"/>
                </a:solidFill>
                <a:cs typeface="Calibri"/>
              </a:rPr>
              <a:t>The hypothesis is that there are variables which we can use to help predict the cost of a service certain areas.</a:t>
            </a:r>
          </a:p>
        </p:txBody>
      </p:sp>
    </p:spTree>
    <p:extLst>
      <p:ext uri="{BB962C8B-B14F-4D97-AF65-F5344CB8AC3E}">
        <p14:creationId xmlns:p14="http://schemas.microsoft.com/office/powerpoint/2010/main" val="425848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fontScale="92500" lnSpcReduction="10000"/>
          </a:bodyPr>
          <a:lstStyle/>
          <a:p>
            <a:r>
              <a:rPr lang="en-US" sz="2600" b="1" u="sng" dirty="0">
                <a:solidFill>
                  <a:schemeClr val="tx1"/>
                </a:solidFill>
                <a:ea typeface="+mn-lt"/>
                <a:cs typeface="+mn-lt"/>
              </a:rPr>
              <a:t>The five variables considered in the modeling process:</a:t>
            </a:r>
            <a:endParaRPr lang="en-US" sz="2600" u="sng">
              <a:solidFill>
                <a:schemeClr val="tx1"/>
              </a:solidFill>
              <a:cs typeface="Calibri"/>
            </a:endParaRPr>
          </a:p>
          <a:p>
            <a:endParaRPr lang="en-US" b="1" dirty="0">
              <a:solidFill>
                <a:schemeClr val="tx1">
                  <a:lumMod val="85000"/>
                  <a:lumOff val="15000"/>
                </a:schemeClr>
              </a:solidFill>
              <a:ea typeface="+mn-lt"/>
              <a:cs typeface="+mn-lt"/>
            </a:endParaRPr>
          </a:p>
          <a:p>
            <a:r>
              <a:rPr lang="en-US" b="1" dirty="0">
                <a:solidFill>
                  <a:schemeClr val="tx1">
                    <a:lumMod val="85000"/>
                    <a:lumOff val="15000"/>
                  </a:schemeClr>
                </a:solidFill>
                <a:ea typeface="+mn-lt"/>
                <a:cs typeface="+mn-lt"/>
              </a:rPr>
              <a:t>Size of container</a:t>
            </a:r>
            <a:r>
              <a:rPr lang="en-US" dirty="0">
                <a:solidFill>
                  <a:schemeClr val="tx1">
                    <a:lumMod val="85000"/>
                    <a:lumOff val="15000"/>
                  </a:schemeClr>
                </a:solidFill>
                <a:ea typeface="+mn-lt"/>
                <a:cs typeface="+mn-lt"/>
              </a:rPr>
              <a:t> – This is measured in cubic yardage and the most commonplace container sizes are 2, 4, 6 and 8 (cubic) yards. This variable is assumed a priori to be linearly linked to the cost of a </a:t>
            </a:r>
            <a:r>
              <a:rPr lang="en-US">
                <a:solidFill>
                  <a:schemeClr val="tx1">
                    <a:lumMod val="85000"/>
                    <a:lumOff val="15000"/>
                  </a:schemeClr>
                </a:solidFill>
                <a:ea typeface="+mn-lt"/>
                <a:cs typeface="+mn-lt"/>
              </a:rPr>
              <a:t>service.</a:t>
            </a:r>
          </a:p>
          <a:p>
            <a:r>
              <a:rPr lang="en-US" b="1" dirty="0">
                <a:solidFill>
                  <a:schemeClr val="tx1">
                    <a:lumMod val="85000"/>
                    <a:lumOff val="15000"/>
                  </a:schemeClr>
                </a:solidFill>
                <a:ea typeface="+mn-lt"/>
                <a:cs typeface="+mn-lt"/>
              </a:rPr>
              <a:t>Material Type </a:t>
            </a:r>
            <a:r>
              <a:rPr lang="en-US" dirty="0">
                <a:solidFill>
                  <a:schemeClr val="tx1">
                    <a:lumMod val="85000"/>
                    <a:lumOff val="15000"/>
                  </a:schemeClr>
                </a:solidFill>
                <a:ea typeface="+mn-lt"/>
                <a:cs typeface="+mn-lt"/>
              </a:rPr>
              <a:t>– Common materials contracted for pickups are Trash (T), Single Strem Recycling (SSR) and Cardboard (C ). Depending on the area and market forces, some materials can have a salvage value.</a:t>
            </a:r>
          </a:p>
          <a:p>
            <a:r>
              <a:rPr lang="en-US" b="1" dirty="0">
                <a:solidFill>
                  <a:schemeClr val="tx1">
                    <a:lumMod val="85000"/>
                    <a:lumOff val="15000"/>
                  </a:schemeClr>
                </a:solidFill>
                <a:ea typeface="+mn-lt"/>
                <a:cs typeface="+mn-lt"/>
              </a:rPr>
              <a:t>Frequency of Pickups per week</a:t>
            </a:r>
            <a:r>
              <a:rPr lang="en-US" dirty="0">
                <a:solidFill>
                  <a:schemeClr val="tx1">
                    <a:lumMod val="85000"/>
                    <a:lumOff val="15000"/>
                  </a:schemeClr>
                </a:solidFill>
                <a:ea typeface="+mn-lt"/>
                <a:cs typeface="+mn-lt"/>
              </a:rPr>
              <a:t> – The most common pickup amounts are 1, 2, 3, 4, 5 6, and 7 times per week with most pickup occurring once or twice a week. This variable is also expected to be linearly linked to cost amount.</a:t>
            </a:r>
          </a:p>
          <a:p>
            <a:r>
              <a:rPr lang="en-US" b="1">
                <a:solidFill>
                  <a:schemeClr val="tx1">
                    <a:lumMod val="85000"/>
                    <a:lumOff val="15000"/>
                  </a:schemeClr>
                </a:solidFill>
                <a:ea typeface="+mn-lt"/>
                <a:cs typeface="+mn-lt"/>
              </a:rPr>
              <a:t>State/Zip code location</a:t>
            </a:r>
            <a:r>
              <a:rPr lang="en-US" dirty="0">
                <a:solidFill>
                  <a:schemeClr val="tx1">
                    <a:lumMod val="85000"/>
                    <a:lumOff val="15000"/>
                  </a:schemeClr>
                </a:solidFill>
                <a:ea typeface="+mn-lt"/>
                <a:cs typeface="+mn-lt"/>
              </a:rPr>
              <a:t> – Zip code is the most difficult variable to relate to cost. It is a nominal variable and not linearly related to costs. Zip  codes effectively represent certain market forces regarding competition and landfill costs.</a:t>
            </a:r>
          </a:p>
          <a:p>
            <a:r>
              <a:rPr lang="en-US" b="1" dirty="0">
                <a:solidFill>
                  <a:schemeClr val="tx1">
                    <a:lumMod val="85000"/>
                    <a:lumOff val="15000"/>
                  </a:schemeClr>
                </a:solidFill>
                <a:ea typeface="+mn-lt"/>
                <a:cs typeface="+mn-lt"/>
              </a:rPr>
              <a:t>Dates </a:t>
            </a:r>
            <a:r>
              <a:rPr lang="en-US" dirty="0">
                <a:solidFill>
                  <a:schemeClr val="tx1">
                    <a:lumMod val="85000"/>
                    <a:lumOff val="15000"/>
                  </a:schemeClr>
                </a:solidFill>
                <a:ea typeface="+mn-lt"/>
                <a:cs typeface="+mn-lt"/>
              </a:rPr>
              <a:t>(ages when cost was effective) - This variable should be correlated with costs since overwhelmingly, costs increase over time. It can be used to quantify annual inflation amounts. It can indicate when there is a market disruption, such as a shortage of drives due to COVID, which causes increased costs for services.</a:t>
            </a:r>
          </a:p>
          <a:p>
            <a:endParaRPr lang="en-US">
              <a:solidFill>
                <a:schemeClr val="tx1">
                  <a:lumMod val="85000"/>
                  <a:lumOff val="15000"/>
                </a:schemeClr>
              </a:solidFill>
              <a:cs typeface="Calibri"/>
            </a:endParaRPr>
          </a:p>
        </p:txBody>
      </p:sp>
    </p:spTree>
    <p:extLst>
      <p:ext uri="{BB962C8B-B14F-4D97-AF65-F5344CB8AC3E}">
        <p14:creationId xmlns:p14="http://schemas.microsoft.com/office/powerpoint/2010/main" val="115101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sz="2800" b="1" u="sng">
                <a:solidFill>
                  <a:schemeClr val="tx1"/>
                </a:solidFill>
                <a:ea typeface="+mn-lt"/>
                <a:cs typeface="+mn-lt"/>
              </a:rPr>
              <a:t>Histograms of the variables:</a:t>
            </a:r>
            <a:endParaRPr lang="en-US" sz="2800" u="sng">
              <a:solidFill>
                <a:schemeClr val="tx1"/>
              </a:solidFill>
              <a:cs typeface="Calibri"/>
            </a:endParaRPr>
          </a:p>
          <a:p>
            <a:endParaRPr lang="en-US" dirty="0">
              <a:solidFill>
                <a:schemeClr val="tx1">
                  <a:lumMod val="85000"/>
                  <a:lumOff val="15000"/>
                </a:schemeClr>
              </a:solidFill>
              <a:ea typeface="+mn-lt"/>
              <a:cs typeface="+mn-lt"/>
            </a:endParaRPr>
          </a:p>
          <a:p>
            <a:r>
              <a:rPr lang="en-US">
                <a:solidFill>
                  <a:schemeClr val="tx1">
                    <a:lumMod val="85000"/>
                    <a:lumOff val="15000"/>
                  </a:schemeClr>
                </a:solidFill>
                <a:ea typeface="+mn-lt"/>
                <a:cs typeface="+mn-lt"/>
              </a:rPr>
              <a:t>Histogram #1: Pickups per week – right skewed with a mean of 1.7 pickups per week.</a:t>
            </a:r>
            <a:endParaRPr lang="en-US">
              <a:solidFill>
                <a:schemeClr val="tx1">
                  <a:lumMod val="85000"/>
                  <a:lumOff val="15000"/>
                </a:schemeClr>
              </a:solidFill>
              <a:cs typeface="Calibri"/>
            </a:endParaRPr>
          </a:p>
          <a:p>
            <a:r>
              <a:rPr lang="en-US">
                <a:solidFill>
                  <a:schemeClr val="tx1">
                    <a:lumMod val="85000"/>
                    <a:lumOff val="15000"/>
                  </a:schemeClr>
                </a:solidFill>
                <a:ea typeface="+mn-lt"/>
                <a:cs typeface="+mn-lt"/>
              </a:rPr>
              <a:t>Histogram #2: Dumpster sizes – left skewed with an average size of 5.8 cubic yards</a:t>
            </a:r>
          </a:p>
          <a:p>
            <a:endParaRPr lang="en-US" dirty="0">
              <a:solidFill>
                <a:schemeClr val="tx1">
                  <a:lumMod val="85000"/>
                  <a:lumOff val="15000"/>
                </a:schemeClr>
              </a:solidFill>
              <a:ea typeface="+mn-lt"/>
              <a:cs typeface="+mn-lt"/>
            </a:endParaRPr>
          </a:p>
          <a:p>
            <a:r>
              <a:rPr lang="en-US">
                <a:solidFill>
                  <a:schemeClr val="tx1">
                    <a:lumMod val="85000"/>
                    <a:lumOff val="15000"/>
                  </a:schemeClr>
                </a:solidFill>
                <a:cs typeface="Calibri"/>
              </a:rPr>
              <a:t>#1                                                                          #2</a:t>
            </a:r>
            <a:endParaRPr lang="en-US" dirty="0">
              <a:solidFill>
                <a:schemeClr val="tx1">
                  <a:lumMod val="85000"/>
                  <a:lumOff val="15000"/>
                </a:schemeClr>
              </a:solidFill>
              <a:cs typeface="Calibri"/>
            </a:endParaRPr>
          </a:p>
        </p:txBody>
      </p:sp>
      <p:pic>
        <p:nvPicPr>
          <p:cNvPr id="4" name="Picture 4" descr="Chart, bar chart, histogram&#10;&#10;Description automatically generated">
            <a:extLst>
              <a:ext uri="{FF2B5EF4-FFF2-40B4-BE49-F238E27FC236}">
                <a16:creationId xmlns:a16="http://schemas.microsoft.com/office/drawing/2014/main" id="{68E86CE2-202B-4A0E-ACAB-D0C8AC69E559}"/>
              </a:ext>
            </a:extLst>
          </p:cNvPr>
          <p:cNvPicPr>
            <a:picLocks noChangeAspect="1"/>
          </p:cNvPicPr>
          <p:nvPr/>
        </p:nvPicPr>
        <p:blipFill>
          <a:blip r:embed="rId2"/>
          <a:stretch>
            <a:fillRect/>
          </a:stretch>
        </p:blipFill>
        <p:spPr>
          <a:xfrm>
            <a:off x="6340764" y="2587605"/>
            <a:ext cx="4798290" cy="3622428"/>
          </a:xfrm>
          <a:prstGeom prst="rect">
            <a:avLst/>
          </a:prstGeom>
        </p:spPr>
      </p:pic>
      <p:pic>
        <p:nvPicPr>
          <p:cNvPr id="5" name="Picture 5" descr="Chart, histogram&#10;&#10;Description automatically generated">
            <a:extLst>
              <a:ext uri="{FF2B5EF4-FFF2-40B4-BE49-F238E27FC236}">
                <a16:creationId xmlns:a16="http://schemas.microsoft.com/office/drawing/2014/main" id="{A093E2BB-16AF-4165-B4B8-B2C44E81EA61}"/>
              </a:ext>
            </a:extLst>
          </p:cNvPr>
          <p:cNvPicPr>
            <a:picLocks noChangeAspect="1"/>
          </p:cNvPicPr>
          <p:nvPr/>
        </p:nvPicPr>
        <p:blipFill>
          <a:blip r:embed="rId3"/>
          <a:stretch>
            <a:fillRect/>
          </a:stretch>
        </p:blipFill>
        <p:spPr>
          <a:xfrm>
            <a:off x="1029854" y="2586983"/>
            <a:ext cx="4890653" cy="3623671"/>
          </a:xfrm>
          <a:prstGeom prst="rect">
            <a:avLst/>
          </a:prstGeom>
        </p:spPr>
      </p:pic>
    </p:spTree>
    <p:extLst>
      <p:ext uri="{BB962C8B-B14F-4D97-AF65-F5344CB8AC3E}">
        <p14:creationId xmlns:p14="http://schemas.microsoft.com/office/powerpoint/2010/main" val="187444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sz="2800" b="1" u="sng">
                <a:solidFill>
                  <a:schemeClr val="tx1"/>
                </a:solidFill>
                <a:ea typeface="+mn-lt"/>
                <a:cs typeface="+mn-lt"/>
              </a:rPr>
              <a:t>Histograms of the variables:</a:t>
            </a:r>
            <a:endParaRPr lang="en-US" sz="2800" u="sng" dirty="0">
              <a:solidFill>
                <a:schemeClr val="tx1"/>
              </a:solidFill>
              <a:cs typeface="Calibri"/>
            </a:endParaRPr>
          </a:p>
          <a:p>
            <a:endParaRPr lang="en-US" dirty="0">
              <a:solidFill>
                <a:schemeClr val="tx1">
                  <a:lumMod val="85000"/>
                  <a:lumOff val="15000"/>
                </a:schemeClr>
              </a:solidFill>
              <a:ea typeface="+mn-lt"/>
              <a:cs typeface="+mn-lt"/>
            </a:endParaRPr>
          </a:p>
          <a:p>
            <a:r>
              <a:rPr lang="en-US">
                <a:solidFill>
                  <a:schemeClr val="tx1">
                    <a:lumMod val="85000"/>
                    <a:lumOff val="15000"/>
                  </a:schemeClr>
                </a:solidFill>
                <a:ea typeface="+mn-lt"/>
                <a:cs typeface="+mn-lt"/>
              </a:rPr>
              <a:t>Histogram #3: Pickups per state – NY has the most services; KY and SC are the lowest</a:t>
            </a:r>
          </a:p>
          <a:p>
            <a:r>
              <a:rPr lang="en-US">
                <a:solidFill>
                  <a:schemeClr val="tx1">
                    <a:lumMod val="85000"/>
                    <a:lumOff val="15000"/>
                  </a:schemeClr>
                </a:solidFill>
                <a:ea typeface="+mn-lt"/>
                <a:cs typeface="+mn-lt"/>
              </a:rPr>
              <a:t>Histogram #4: Material Types – Trash (T) is by far the most common material</a:t>
            </a:r>
            <a:endParaRPr lang="en-US">
              <a:solidFill>
                <a:schemeClr val="tx1">
                  <a:lumMod val="85000"/>
                  <a:lumOff val="15000"/>
                </a:schemeClr>
              </a:solidFill>
            </a:endParaRPr>
          </a:p>
          <a:p>
            <a:endParaRPr lang="en-US" dirty="0">
              <a:solidFill>
                <a:schemeClr val="tx1">
                  <a:lumMod val="85000"/>
                  <a:lumOff val="15000"/>
                </a:schemeClr>
              </a:solidFill>
              <a:ea typeface="+mn-lt"/>
              <a:cs typeface="+mn-lt"/>
            </a:endParaRPr>
          </a:p>
          <a:p>
            <a:r>
              <a:rPr lang="en-US">
                <a:solidFill>
                  <a:schemeClr val="tx1">
                    <a:lumMod val="85000"/>
                    <a:lumOff val="15000"/>
                  </a:schemeClr>
                </a:solidFill>
                <a:cs typeface="Calibri"/>
              </a:rPr>
              <a:t>#3                                                                          #4</a:t>
            </a:r>
            <a:endParaRPr lang="en-US" dirty="0">
              <a:solidFill>
                <a:schemeClr val="tx1">
                  <a:lumMod val="85000"/>
                  <a:lumOff val="15000"/>
                </a:schemeClr>
              </a:solidFill>
              <a:cs typeface="Calibri"/>
            </a:endParaRPr>
          </a:p>
        </p:txBody>
      </p:sp>
      <p:pic>
        <p:nvPicPr>
          <p:cNvPr id="2" name="Picture 3" descr="Chart, waterfall chart&#10;&#10;Description automatically generated">
            <a:extLst>
              <a:ext uri="{FF2B5EF4-FFF2-40B4-BE49-F238E27FC236}">
                <a16:creationId xmlns:a16="http://schemas.microsoft.com/office/drawing/2014/main" id="{62C8C3DF-1702-4AD2-85C2-7875E3A2F598}"/>
              </a:ext>
            </a:extLst>
          </p:cNvPr>
          <p:cNvPicPr>
            <a:picLocks noChangeAspect="1"/>
          </p:cNvPicPr>
          <p:nvPr/>
        </p:nvPicPr>
        <p:blipFill>
          <a:blip r:embed="rId2"/>
          <a:stretch>
            <a:fillRect/>
          </a:stretch>
        </p:blipFill>
        <p:spPr>
          <a:xfrm>
            <a:off x="6329218" y="2836963"/>
            <a:ext cx="5075381" cy="3377712"/>
          </a:xfrm>
          <a:prstGeom prst="rect">
            <a:avLst/>
          </a:prstGeom>
        </p:spPr>
      </p:pic>
      <p:pic>
        <p:nvPicPr>
          <p:cNvPr id="6" name="Picture 6" descr="Chart, histogram&#10;&#10;Description automatically generated">
            <a:extLst>
              <a:ext uri="{FF2B5EF4-FFF2-40B4-BE49-F238E27FC236}">
                <a16:creationId xmlns:a16="http://schemas.microsoft.com/office/drawing/2014/main" id="{DF2FB41D-2436-4C88-8644-04EFCF70198E}"/>
              </a:ext>
            </a:extLst>
          </p:cNvPr>
          <p:cNvPicPr>
            <a:picLocks noChangeAspect="1"/>
          </p:cNvPicPr>
          <p:nvPr/>
        </p:nvPicPr>
        <p:blipFill>
          <a:blip r:embed="rId3"/>
          <a:stretch>
            <a:fillRect/>
          </a:stretch>
        </p:blipFill>
        <p:spPr>
          <a:xfrm>
            <a:off x="949036" y="2834563"/>
            <a:ext cx="4890654" cy="3382509"/>
          </a:xfrm>
          <a:prstGeom prst="rect">
            <a:avLst/>
          </a:prstGeom>
        </p:spPr>
      </p:pic>
    </p:spTree>
    <p:extLst>
      <p:ext uri="{BB962C8B-B14F-4D97-AF65-F5344CB8AC3E}">
        <p14:creationId xmlns:p14="http://schemas.microsoft.com/office/powerpoint/2010/main" val="86972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sz="2800" b="1" u="sng" dirty="0">
                <a:solidFill>
                  <a:schemeClr val="tx1"/>
                </a:solidFill>
                <a:ea typeface="+mn-lt"/>
                <a:cs typeface="+mn-lt"/>
              </a:rPr>
              <a:t>Outliers and descriptive statistics of variables</a:t>
            </a:r>
            <a:endParaRPr lang="en-US" sz="2800" u="sng" dirty="0">
              <a:solidFill>
                <a:schemeClr val="tx1"/>
              </a:solidFill>
              <a:cs typeface="Calibri"/>
            </a:endParaRPr>
          </a:p>
          <a:p>
            <a:endParaRPr lang="en-US" dirty="0">
              <a:solidFill>
                <a:schemeClr val="tx1">
                  <a:lumMod val="85000"/>
                  <a:lumOff val="15000"/>
                </a:schemeClr>
              </a:solidFill>
              <a:ea typeface="+mn-lt"/>
              <a:cs typeface="+mn-lt"/>
            </a:endParaRPr>
          </a:p>
          <a:p>
            <a:r>
              <a:rPr lang="en-US" b="1" dirty="0">
                <a:solidFill>
                  <a:schemeClr val="tx1">
                    <a:lumMod val="85000"/>
                    <a:lumOff val="15000"/>
                  </a:schemeClr>
                </a:solidFill>
                <a:ea typeface="+mn-lt"/>
                <a:cs typeface="+mn-lt"/>
              </a:rPr>
              <a:t>Frequency of pickups: </a:t>
            </a:r>
            <a:r>
              <a:rPr lang="en-US">
                <a:solidFill>
                  <a:schemeClr val="tx1">
                    <a:lumMod val="85000"/>
                    <a:lumOff val="15000"/>
                  </a:schemeClr>
                </a:solidFill>
                <a:ea typeface="+mn-lt"/>
                <a:cs typeface="+mn-lt"/>
              </a:rPr>
              <a:t>there should be no values selected other than 1-7 days per week</a:t>
            </a:r>
          </a:p>
          <a:p>
            <a:endParaRPr lang="en-US" dirty="0">
              <a:solidFill>
                <a:schemeClr val="tx1">
                  <a:lumMod val="85000"/>
                  <a:lumOff val="15000"/>
                </a:schemeClr>
              </a:solidFill>
              <a:ea typeface="+mn-lt"/>
              <a:cs typeface="+mn-lt"/>
            </a:endParaRPr>
          </a:p>
          <a:p>
            <a:r>
              <a:rPr lang="en-US" b="1" dirty="0">
                <a:solidFill>
                  <a:schemeClr val="tx1">
                    <a:lumMod val="85000"/>
                    <a:lumOff val="15000"/>
                  </a:schemeClr>
                </a:solidFill>
                <a:ea typeface="+mn-lt"/>
                <a:cs typeface="+mn-lt"/>
              </a:rPr>
              <a:t>State/Zip-codes:</a:t>
            </a:r>
            <a:r>
              <a:rPr lang="en-US">
                <a:solidFill>
                  <a:schemeClr val="tx1">
                    <a:lumMod val="85000"/>
                    <a:lumOff val="15000"/>
                  </a:schemeClr>
                </a:solidFill>
                <a:ea typeface="+mn-lt"/>
                <a:cs typeface="+mn-lt"/>
              </a:rPr>
              <a:t> should all be 'valid', 5-digit values and valid state names/abbrevs</a:t>
            </a:r>
          </a:p>
          <a:p>
            <a:pPr marL="342900" indent="-342900">
              <a:buChar char="•"/>
            </a:pPr>
            <a:r>
              <a:rPr lang="en-US" dirty="0">
                <a:solidFill>
                  <a:schemeClr val="tx1">
                    <a:lumMod val="85000"/>
                    <a:lumOff val="15000"/>
                  </a:schemeClr>
                </a:solidFill>
                <a:ea typeface="+mn-lt"/>
                <a:cs typeface="+mn-lt"/>
              </a:rPr>
              <a:t>Outliers would include values that look like Canadian zip-codes, or numeric values </a:t>
            </a:r>
            <a:r>
              <a:rPr lang="en-US">
                <a:solidFill>
                  <a:schemeClr val="tx1">
                    <a:lumMod val="85000"/>
                    <a:lumOff val="15000"/>
                  </a:schemeClr>
                </a:solidFill>
                <a:ea typeface="+mn-lt"/>
                <a:cs typeface="+mn-lt"/>
              </a:rPr>
              <a:t>above 99999</a:t>
            </a:r>
            <a:endParaRPr lang="en-US">
              <a:solidFill>
                <a:schemeClr val="tx1">
                  <a:lumMod val="85000"/>
                  <a:lumOff val="15000"/>
                </a:schemeClr>
              </a:solidFill>
              <a:cs typeface="Calibri"/>
            </a:endParaRPr>
          </a:p>
          <a:p>
            <a:endParaRPr lang="en-US" dirty="0">
              <a:solidFill>
                <a:schemeClr val="tx1">
                  <a:lumMod val="85000"/>
                  <a:lumOff val="15000"/>
                </a:schemeClr>
              </a:solidFill>
              <a:ea typeface="+mn-lt"/>
              <a:cs typeface="+mn-lt"/>
            </a:endParaRPr>
          </a:p>
          <a:p>
            <a:r>
              <a:rPr lang="en-US" b="1" dirty="0">
                <a:solidFill>
                  <a:schemeClr val="tx1">
                    <a:lumMod val="85000"/>
                    <a:lumOff val="15000"/>
                  </a:schemeClr>
                </a:solidFill>
                <a:ea typeface="+mn-lt"/>
                <a:cs typeface="+mn-lt"/>
              </a:rPr>
              <a:t>Size (in Yds):</a:t>
            </a:r>
            <a:r>
              <a:rPr lang="en-US" dirty="0">
                <a:solidFill>
                  <a:schemeClr val="tx1">
                    <a:lumMod val="85000"/>
                    <a:lumOff val="15000"/>
                  </a:schemeClr>
                </a:solidFill>
                <a:ea typeface="+mn-lt"/>
                <a:cs typeface="+mn-lt"/>
              </a:rPr>
              <a:t> no amounts above 8 yards</a:t>
            </a:r>
          </a:p>
          <a:p>
            <a:pPr marL="342900" indent="-342900">
              <a:buChar char="•"/>
            </a:pPr>
            <a:r>
              <a:rPr lang="en-US">
                <a:solidFill>
                  <a:schemeClr val="tx1">
                    <a:lumMod val="85000"/>
                    <a:lumOff val="15000"/>
                  </a:schemeClr>
                </a:solidFill>
                <a:ea typeface="+mn-lt"/>
                <a:cs typeface="+mn-lt"/>
              </a:rPr>
              <a:t>The 'Where' SQL statement limits these values </a:t>
            </a:r>
          </a:p>
          <a:p>
            <a:pPr marL="342900" indent="-342900">
              <a:buChar char="•"/>
            </a:pPr>
            <a:r>
              <a:rPr lang="en-US">
                <a:solidFill>
                  <a:schemeClr val="tx1">
                    <a:lumMod val="85000"/>
                    <a:lumOff val="15000"/>
                  </a:schemeClr>
                </a:solidFill>
                <a:ea typeface="+mn-lt"/>
                <a:cs typeface="+mn-lt"/>
              </a:rPr>
              <a:t>Almost all WM dumpsters sizes are 2,4, 6, and 8-Yd sizes</a:t>
            </a:r>
            <a:endParaRPr lang="en-US">
              <a:solidFill>
                <a:schemeClr val="tx1">
                  <a:lumMod val="85000"/>
                  <a:lumOff val="15000"/>
                </a:schemeClr>
              </a:solidFill>
              <a:cs typeface="Calibri" panose="020F0502020204030204"/>
            </a:endParaRPr>
          </a:p>
          <a:p>
            <a:endParaRPr lang="en-US" dirty="0">
              <a:solidFill>
                <a:schemeClr val="tx1">
                  <a:lumMod val="85000"/>
                  <a:lumOff val="15000"/>
                </a:schemeClr>
              </a:solidFill>
              <a:ea typeface="+mn-lt"/>
              <a:cs typeface="+mn-lt"/>
            </a:endParaRPr>
          </a:p>
          <a:p>
            <a:r>
              <a:rPr lang="en-US" b="1" dirty="0">
                <a:solidFill>
                  <a:schemeClr val="tx1">
                    <a:lumMod val="85000"/>
                    <a:lumOff val="15000"/>
                  </a:schemeClr>
                </a:solidFill>
                <a:ea typeface="+mn-lt"/>
                <a:cs typeface="+mn-lt"/>
              </a:rPr>
              <a:t>Materials:</a:t>
            </a:r>
            <a:r>
              <a:rPr lang="en-US" dirty="0">
                <a:solidFill>
                  <a:schemeClr val="tx1">
                    <a:lumMod val="85000"/>
                    <a:lumOff val="15000"/>
                  </a:schemeClr>
                </a:solidFill>
                <a:ea typeface="+mn-lt"/>
                <a:cs typeface="+mn-lt"/>
              </a:rPr>
              <a:t> Most common by far are Trash (T), Cardboard (C), and Single-Stream (SSR)</a:t>
            </a:r>
          </a:p>
          <a:p>
            <a:endParaRPr lang="en-US" dirty="0">
              <a:solidFill>
                <a:schemeClr val="tx1">
                  <a:lumMod val="85000"/>
                  <a:lumOff val="15000"/>
                </a:schemeClr>
              </a:solidFill>
              <a:ea typeface="+mn-lt"/>
              <a:cs typeface="+mn-lt"/>
            </a:endParaRPr>
          </a:p>
          <a:p>
            <a:endParaRPr lang="en-US" dirty="0">
              <a:solidFill>
                <a:schemeClr val="tx1">
                  <a:lumMod val="85000"/>
                  <a:lumOff val="15000"/>
                </a:schemeClr>
              </a:solidFill>
              <a:ea typeface="+mn-lt"/>
              <a:cs typeface="+mn-lt"/>
            </a:endParaRPr>
          </a:p>
          <a:p>
            <a:endParaRPr lang="en-US" dirty="0">
              <a:solidFill>
                <a:schemeClr val="tx1">
                  <a:lumMod val="85000"/>
                  <a:lumOff val="15000"/>
                </a:schemeClr>
              </a:solidFill>
              <a:cs typeface="Calibri"/>
            </a:endParaRPr>
          </a:p>
        </p:txBody>
      </p:sp>
    </p:spTree>
    <p:extLst>
      <p:ext uri="{BB962C8B-B14F-4D97-AF65-F5344CB8AC3E}">
        <p14:creationId xmlns:p14="http://schemas.microsoft.com/office/powerpoint/2010/main" val="240264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sz="2800" b="1" u="sng" dirty="0">
                <a:solidFill>
                  <a:schemeClr val="tx1"/>
                </a:solidFill>
                <a:ea typeface="+mn-lt"/>
                <a:cs typeface="+mn-lt"/>
              </a:rPr>
              <a:t>Outliers and descriptive statistics of variables</a:t>
            </a:r>
            <a:endParaRPr lang="en-US" sz="2800" u="sng" dirty="0">
              <a:solidFill>
                <a:schemeClr val="tx1"/>
              </a:solidFill>
              <a:cs typeface="Calibri"/>
            </a:endParaRPr>
          </a:p>
          <a:p>
            <a:endParaRPr lang="en-US" dirty="0">
              <a:solidFill>
                <a:schemeClr val="tx1">
                  <a:lumMod val="85000"/>
                  <a:lumOff val="15000"/>
                </a:schemeClr>
              </a:solidFill>
              <a:ea typeface="+mn-lt"/>
              <a:cs typeface="+mn-lt"/>
            </a:endParaRPr>
          </a:p>
          <a:p>
            <a:r>
              <a:rPr lang="en-US" b="1" dirty="0">
                <a:solidFill>
                  <a:schemeClr val="tx1">
                    <a:lumMod val="85000"/>
                    <a:lumOff val="15000"/>
                  </a:schemeClr>
                </a:solidFill>
                <a:ea typeface="+mn-lt"/>
                <a:cs typeface="+mn-lt"/>
              </a:rPr>
              <a:t>Costs of services:</a:t>
            </a:r>
            <a:r>
              <a:rPr lang="en-US" dirty="0">
                <a:solidFill>
                  <a:schemeClr val="tx1">
                    <a:lumMod val="85000"/>
                    <a:lumOff val="15000"/>
                  </a:schemeClr>
                </a:solidFill>
                <a:ea typeface="+mn-lt"/>
                <a:cs typeface="+mn-lt"/>
              </a:rPr>
              <a:t> </a:t>
            </a:r>
          </a:p>
          <a:p>
            <a:pPr marL="342900" indent="-342900">
              <a:buChar char="•"/>
            </a:pPr>
            <a:r>
              <a:rPr lang="en-US">
                <a:solidFill>
                  <a:schemeClr val="tx1">
                    <a:lumMod val="85000"/>
                    <a:lumOff val="15000"/>
                  </a:schemeClr>
                </a:solidFill>
                <a:ea typeface="+mn-lt"/>
                <a:cs typeface="+mn-lt"/>
              </a:rPr>
              <a:t>Should all be positive and above a minimum 'reasonable threshold' (+/- 2.5 s.d.?)</a:t>
            </a:r>
          </a:p>
          <a:p>
            <a:pPr marL="342900" indent="-342900">
              <a:buChar char="•"/>
            </a:pPr>
            <a:r>
              <a:rPr lang="en-US" dirty="0">
                <a:solidFill>
                  <a:schemeClr val="tx1">
                    <a:lumMod val="85000"/>
                    <a:lumOff val="15000"/>
                  </a:schemeClr>
                </a:solidFill>
                <a:ea typeface="+mn-lt"/>
                <a:cs typeface="+mn-lt"/>
              </a:rPr>
              <a:t>One should look at individual states since costs can vary quite a bit across states</a:t>
            </a:r>
          </a:p>
          <a:p>
            <a:pPr marL="342900" indent="-342900">
              <a:buChar char="•"/>
            </a:pPr>
            <a:r>
              <a:rPr lang="en-US" dirty="0">
                <a:solidFill>
                  <a:schemeClr val="tx1">
                    <a:lumMod val="85000"/>
                    <a:lumOff val="15000"/>
                  </a:schemeClr>
                </a:solidFill>
                <a:ea typeface="+mn-lt"/>
                <a:cs typeface="+mn-lt"/>
              </a:rPr>
              <a:t>California or Hawaii have very high costs, so a value &lt; $80 might be suspect</a:t>
            </a:r>
          </a:p>
          <a:p>
            <a:pPr marL="342900" indent="-342900">
              <a:buChar char="•"/>
            </a:pPr>
            <a:r>
              <a:rPr lang="en-US">
                <a:solidFill>
                  <a:schemeClr val="tx1">
                    <a:lumMod val="85000"/>
                    <a:lumOff val="15000"/>
                  </a:schemeClr>
                </a:solidFill>
                <a:ea typeface="+mn-lt"/>
                <a:cs typeface="+mn-lt"/>
              </a:rPr>
              <a:t>Mississippi has low costs, so a value of $30 is likely a valid amount</a:t>
            </a:r>
          </a:p>
          <a:p>
            <a:pPr marL="342900" indent="-342900">
              <a:buChar char="•"/>
            </a:pPr>
            <a:r>
              <a:rPr lang="en-US">
                <a:solidFill>
                  <a:schemeClr val="tx1">
                    <a:lumMod val="85000"/>
                    <a:lumOff val="15000"/>
                  </a:schemeClr>
                </a:solidFill>
                <a:ea typeface="+mn-lt"/>
                <a:cs typeface="+mn-lt"/>
              </a:rPr>
              <a:t>Both estimates above consider the cost of a 2-YD container picked up once a week</a:t>
            </a:r>
          </a:p>
          <a:p>
            <a:endParaRPr lang="en-US" dirty="0">
              <a:solidFill>
                <a:schemeClr val="tx1">
                  <a:lumMod val="85000"/>
                  <a:lumOff val="15000"/>
                </a:schemeClr>
              </a:solidFill>
              <a:cs typeface="Calibri"/>
            </a:endParaRPr>
          </a:p>
        </p:txBody>
      </p:sp>
    </p:spTree>
    <p:extLst>
      <p:ext uri="{BB962C8B-B14F-4D97-AF65-F5344CB8AC3E}">
        <p14:creationId xmlns:p14="http://schemas.microsoft.com/office/powerpoint/2010/main" val="144904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522932" y="398464"/>
            <a:ext cx="11318788" cy="6123672"/>
          </a:xfrm>
        </p:spPr>
        <p:txBody>
          <a:bodyPr vert="horz" lIns="91440" tIns="45720" rIns="91440" bIns="45720" rtlCol="0" anchor="t">
            <a:normAutofit/>
          </a:bodyPr>
          <a:lstStyle/>
          <a:p>
            <a:r>
              <a:rPr lang="en-US" b="1" u="sng">
                <a:solidFill>
                  <a:schemeClr val="tx1"/>
                </a:solidFill>
                <a:ea typeface="+mn-lt"/>
                <a:cs typeface="+mn-lt"/>
              </a:rPr>
              <a:t>PMF comparing Pre- and Post-COVID dumpster sizes</a:t>
            </a:r>
            <a:endParaRPr lang="en-US">
              <a:solidFill>
                <a:schemeClr val="tx1"/>
              </a:solidFill>
              <a:ea typeface="+mn-lt"/>
              <a:cs typeface="+mn-lt"/>
            </a:endParaRPr>
          </a:p>
          <a:p>
            <a:r>
              <a:rPr lang="en-US" dirty="0">
                <a:solidFill>
                  <a:schemeClr val="tx1"/>
                </a:solidFill>
                <a:ea typeface="+mn-lt"/>
                <a:cs typeface="+mn-lt"/>
              </a:rPr>
              <a:t>The assumption is that after Covid hit, businesses scaled down their operations and </a:t>
            </a:r>
            <a:r>
              <a:rPr lang="en-US">
                <a:solidFill>
                  <a:schemeClr val="tx1"/>
                </a:solidFill>
                <a:ea typeface="+mn-lt"/>
                <a:cs typeface="+mn-lt"/>
              </a:rPr>
              <a:t>dumpster sizes got smaller. </a:t>
            </a:r>
            <a:endParaRPr lang="en-US" dirty="0">
              <a:solidFill>
                <a:schemeClr val="tx1"/>
              </a:solidFill>
              <a:ea typeface="+mn-lt"/>
              <a:cs typeface="+mn-lt"/>
            </a:endParaRPr>
          </a:p>
          <a:p>
            <a:r>
              <a:rPr lang="en-US">
                <a:solidFill>
                  <a:schemeClr val="tx1"/>
                </a:solidFill>
                <a:ea typeface="+mn-lt"/>
                <a:cs typeface="+mn-lt"/>
              </a:rPr>
              <a:t>However, the pmf below shows that dumpster size grew post-Covid from 5.4 to 6.0 yards!</a:t>
            </a:r>
            <a:endParaRPr lang="en-US" dirty="0">
              <a:solidFill>
                <a:schemeClr val="tx1"/>
              </a:solidFill>
              <a:ea typeface="+mn-lt"/>
              <a:cs typeface="+mn-lt"/>
            </a:endParaRPr>
          </a:p>
          <a:p>
            <a:endParaRPr lang="en-US">
              <a:solidFill>
                <a:schemeClr val="tx1">
                  <a:lumMod val="85000"/>
                  <a:lumOff val="15000"/>
                </a:schemeClr>
              </a:solidFill>
              <a:cs typeface="Calibri"/>
            </a:endParaRPr>
          </a:p>
          <a:p>
            <a:endParaRPr lang="en-US">
              <a:solidFill>
                <a:schemeClr val="tx1">
                  <a:lumMod val="85000"/>
                  <a:lumOff val="15000"/>
                </a:schemeClr>
              </a:solidFill>
              <a:cs typeface="Calibri"/>
            </a:endParaRPr>
          </a:p>
        </p:txBody>
      </p:sp>
      <p:pic>
        <p:nvPicPr>
          <p:cNvPr id="4" name="Picture 4" descr="Chart, bar chart&#10;&#10;Description automatically generated">
            <a:extLst>
              <a:ext uri="{FF2B5EF4-FFF2-40B4-BE49-F238E27FC236}">
                <a16:creationId xmlns:a16="http://schemas.microsoft.com/office/drawing/2014/main" id="{7C321ED0-CDD7-48D6-BED0-440499F0761E}"/>
              </a:ext>
            </a:extLst>
          </p:cNvPr>
          <p:cNvPicPr>
            <a:picLocks noChangeAspect="1"/>
          </p:cNvPicPr>
          <p:nvPr/>
        </p:nvPicPr>
        <p:blipFill>
          <a:blip r:embed="rId2"/>
          <a:stretch>
            <a:fillRect/>
          </a:stretch>
        </p:blipFill>
        <p:spPr>
          <a:xfrm>
            <a:off x="3200400" y="1958718"/>
            <a:ext cx="5964382" cy="4568472"/>
          </a:xfrm>
          <a:prstGeom prst="rect">
            <a:avLst/>
          </a:prstGeom>
        </p:spPr>
      </p:pic>
    </p:spTree>
    <p:extLst>
      <p:ext uri="{BB962C8B-B14F-4D97-AF65-F5344CB8AC3E}">
        <p14:creationId xmlns:p14="http://schemas.microsoft.com/office/powerpoint/2010/main" val="241495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593E-11F8-4F2D-9D38-D06F680DB09B}"/>
              </a:ext>
            </a:extLst>
          </p:cNvPr>
          <p:cNvSpPr>
            <a:spLocks noGrp="1"/>
          </p:cNvSpPr>
          <p:nvPr>
            <p:ph type="body" idx="1"/>
          </p:nvPr>
        </p:nvSpPr>
        <p:spPr>
          <a:xfrm>
            <a:off x="423971" y="398464"/>
            <a:ext cx="11417749" cy="6123672"/>
          </a:xfrm>
        </p:spPr>
        <p:txBody>
          <a:bodyPr vert="horz" lIns="91440" tIns="45720" rIns="91440" bIns="45720" rtlCol="0" anchor="t">
            <a:normAutofit/>
          </a:bodyPr>
          <a:lstStyle/>
          <a:p>
            <a:r>
              <a:rPr lang="en-US" b="1" u="sng">
                <a:solidFill>
                  <a:schemeClr val="tx1"/>
                </a:solidFill>
                <a:ea typeface="+mn-lt"/>
                <a:cs typeface="+mn-lt"/>
              </a:rPr>
              <a:t>CDF of independent cost variable: Unit Cost for 4-Yd container</a:t>
            </a:r>
            <a:endParaRPr lang="en-US">
              <a:solidFill>
                <a:schemeClr val="tx1"/>
              </a:solidFill>
              <a:ea typeface="+mn-lt"/>
              <a:cs typeface="+mn-lt"/>
            </a:endParaRPr>
          </a:p>
          <a:p>
            <a:endParaRPr lang="en-US" b="1" dirty="0">
              <a:solidFill>
                <a:schemeClr val="tx1"/>
              </a:solidFill>
              <a:ea typeface="+mn-lt"/>
              <a:cs typeface="+mn-lt"/>
            </a:endParaRPr>
          </a:p>
          <a:p>
            <a:r>
              <a:rPr lang="en-US" dirty="0">
                <a:solidFill>
                  <a:schemeClr val="tx1">
                    <a:lumMod val="85000"/>
                    <a:lumOff val="15000"/>
                  </a:schemeClr>
                </a:solidFill>
                <a:ea typeface="+mn-lt"/>
                <a:cs typeface="+mn-lt"/>
              </a:rPr>
              <a:t>Below is a CDF of unitized costs for a 4-Yd container. It shows us that  services costing more </a:t>
            </a:r>
            <a:r>
              <a:rPr lang="en-US">
                <a:solidFill>
                  <a:schemeClr val="tx1">
                    <a:lumMod val="85000"/>
                    <a:lumOff val="15000"/>
                  </a:schemeClr>
                </a:solidFill>
                <a:ea typeface="+mn-lt"/>
                <a:cs typeface="+mn-lt"/>
              </a:rPr>
              <a:t>than $350 are rare, and the steepest portion between $60 and $150 contains </a:t>
            </a:r>
            <a:r>
              <a:rPr lang="en-US" dirty="0">
                <a:solidFill>
                  <a:schemeClr val="tx1">
                    <a:lumMod val="85000"/>
                    <a:lumOff val="15000"/>
                  </a:schemeClr>
                </a:solidFill>
                <a:ea typeface="+mn-lt"/>
                <a:cs typeface="+mn-lt"/>
              </a:rPr>
              <a:t>the majority of</a:t>
            </a:r>
            <a:r>
              <a:rPr lang="en-US">
                <a:solidFill>
                  <a:schemeClr val="tx1">
                    <a:lumMod val="85000"/>
                    <a:lumOff val="15000"/>
                  </a:schemeClr>
                </a:solidFill>
                <a:ea typeface="+mn-lt"/>
                <a:cs typeface="+mn-lt"/>
              </a:rPr>
              <a:t> services. These understanding match with the expectations of management.</a:t>
            </a:r>
          </a:p>
          <a:p>
            <a:endParaRPr lang="en-US" dirty="0">
              <a:solidFill>
                <a:schemeClr val="tx1">
                  <a:lumMod val="85000"/>
                  <a:lumOff val="15000"/>
                </a:schemeClr>
              </a:solidFill>
              <a:cs typeface="Calibri"/>
            </a:endParaRPr>
          </a:p>
        </p:txBody>
      </p:sp>
      <p:pic>
        <p:nvPicPr>
          <p:cNvPr id="2" name="Picture 3" descr="Chart&#10;&#10;Description automatically generated">
            <a:extLst>
              <a:ext uri="{FF2B5EF4-FFF2-40B4-BE49-F238E27FC236}">
                <a16:creationId xmlns:a16="http://schemas.microsoft.com/office/drawing/2014/main" id="{10764F04-851D-4EB3-A40F-E852866A4F59}"/>
              </a:ext>
            </a:extLst>
          </p:cNvPr>
          <p:cNvPicPr>
            <a:picLocks noChangeAspect="1"/>
          </p:cNvPicPr>
          <p:nvPr/>
        </p:nvPicPr>
        <p:blipFill>
          <a:blip r:embed="rId2"/>
          <a:stretch>
            <a:fillRect/>
          </a:stretch>
        </p:blipFill>
        <p:spPr>
          <a:xfrm>
            <a:off x="2745178" y="2627585"/>
            <a:ext cx="5870370" cy="3839348"/>
          </a:xfrm>
          <a:prstGeom prst="rect">
            <a:avLst/>
          </a:prstGeom>
        </p:spPr>
      </p:pic>
    </p:spTree>
    <p:extLst>
      <p:ext uri="{BB962C8B-B14F-4D97-AF65-F5344CB8AC3E}">
        <p14:creationId xmlns:p14="http://schemas.microsoft.com/office/powerpoint/2010/main" val="2600220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Bellevue DSC530 Fall 2021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a great semester! Bellevue DSC530 Fall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622</cp:revision>
  <dcterms:created xsi:type="dcterms:W3CDTF">2021-10-31T17:11:12Z</dcterms:created>
  <dcterms:modified xsi:type="dcterms:W3CDTF">2021-11-20T14:50:26Z</dcterms:modified>
</cp:coreProperties>
</file>