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7" r:id="rId4"/>
    <p:sldId id="272" r:id="rId5"/>
    <p:sldId id="273" r:id="rId6"/>
    <p:sldId id="265" r:id="rId7"/>
    <p:sldId id="268" r:id="rId8"/>
    <p:sldId id="269" r:id="rId9"/>
    <p:sldId id="261" r:id="rId10"/>
    <p:sldId id="270" r:id="rId11"/>
    <p:sldId id="279" r:id="rId12"/>
    <p:sldId id="280" r:id="rId13"/>
    <p:sldId id="266" r:id="rId14"/>
    <p:sldId id="259" r:id="rId15"/>
    <p:sldId id="274" r:id="rId16"/>
    <p:sldId id="275" r:id="rId17"/>
    <p:sldId id="271"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81" d="100"/>
          <a:sy n="81" d="100"/>
        </p:scale>
        <p:origin x="2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7FAE-005E-33A3-7D6B-9E0305C4A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B85FA-041F-B6E0-1D5A-C3F60657D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BE9E69-ABD2-D7B4-DFEE-FB041D01735F}"/>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5" name="Footer Placeholder 4">
            <a:extLst>
              <a:ext uri="{FF2B5EF4-FFF2-40B4-BE49-F238E27FC236}">
                <a16:creationId xmlns:a16="http://schemas.microsoft.com/office/drawing/2014/main" id="{352B15D7-1CF0-91AF-5A70-C97D934BD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6633C-CAAA-D9B3-3B49-38EE51A65E7C}"/>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44829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AE02-1466-082D-6B46-8A9F19027B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10F113-4219-53F8-3859-617282E2D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09CC1-267D-DA74-C8CD-5C4128E5A6B1}"/>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5" name="Footer Placeholder 4">
            <a:extLst>
              <a:ext uri="{FF2B5EF4-FFF2-40B4-BE49-F238E27FC236}">
                <a16:creationId xmlns:a16="http://schemas.microsoft.com/office/drawing/2014/main" id="{CE5ACF43-AA56-2C59-A51B-A90C3FAAF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8FE88-41FB-40F7-C8A2-F138CBBEB6F2}"/>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94269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ACC34-BEF7-A340-7485-BB1459EBC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9A3F93-3C70-C4F4-EB7D-B1634D5C6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C2086-5E43-5390-B32A-FB7951E758A8}"/>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5" name="Footer Placeholder 4">
            <a:extLst>
              <a:ext uri="{FF2B5EF4-FFF2-40B4-BE49-F238E27FC236}">
                <a16:creationId xmlns:a16="http://schemas.microsoft.com/office/drawing/2014/main" id="{4C34036D-1228-A497-B666-46C89B3D8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87648-BC54-3D1D-8E9C-3B6E059D048E}"/>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418172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3544-C5AA-0EE9-71AB-2463FC6AD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913CF-2631-3932-804F-29F845236C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7561F-123F-D664-02BE-4A1621E9E1C8}"/>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5" name="Footer Placeholder 4">
            <a:extLst>
              <a:ext uri="{FF2B5EF4-FFF2-40B4-BE49-F238E27FC236}">
                <a16:creationId xmlns:a16="http://schemas.microsoft.com/office/drawing/2014/main" id="{46E93F6A-C3A6-5BA3-F6AC-CBCD49BB4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EF1FF-4790-E8CB-6A89-505E590FCBB0}"/>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132194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4B63-43EB-BDE0-45EE-AC4F6639C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A6B0FD-0E77-AB5A-5F5D-3E90EB04C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63D42-5298-C1DB-782F-39BD79A819B8}"/>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5" name="Footer Placeholder 4">
            <a:extLst>
              <a:ext uri="{FF2B5EF4-FFF2-40B4-BE49-F238E27FC236}">
                <a16:creationId xmlns:a16="http://schemas.microsoft.com/office/drawing/2014/main" id="{79534A75-9DD9-3508-B816-97B287AB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11333-2137-BA9A-2348-3389EDD62E36}"/>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67417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D008-ADCC-CA76-404C-5E847ADAB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82B66-1F1F-C38D-EA6D-D34DDAFFB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B41C31-ED8A-2F6F-BB0B-2FC64F32B2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69AAE-A856-C1B2-DA3C-FFC4F8CD8A33}"/>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6" name="Footer Placeholder 5">
            <a:extLst>
              <a:ext uri="{FF2B5EF4-FFF2-40B4-BE49-F238E27FC236}">
                <a16:creationId xmlns:a16="http://schemas.microsoft.com/office/drawing/2014/main" id="{2B6ACE64-4D63-B383-0EBC-5AAEC5A3F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53D2B-605F-F684-5FE1-002AC0817740}"/>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65434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37D6-EF0C-5CE2-789A-D188DCBC5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2DEB25-AB78-AF6A-7169-E426C873E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840BCA-63B5-A92E-CC2B-544311ABC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2363B-E192-A98F-ADF0-7EB33EE5E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B1CABC-59EA-EC88-671C-DBF334192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13DDC1-47A0-8DDD-347C-0C91A8F8246D}"/>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8" name="Footer Placeholder 7">
            <a:extLst>
              <a:ext uri="{FF2B5EF4-FFF2-40B4-BE49-F238E27FC236}">
                <a16:creationId xmlns:a16="http://schemas.microsoft.com/office/drawing/2014/main" id="{628D14E8-5FE4-910E-9AA6-25083AEC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98D989-473D-AED6-8F44-07BA94F72F23}"/>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53297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A2D2-16D9-FBBE-E2A2-FB285F685A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F36A8-85E9-868E-B86F-CB2DFE8EE432}"/>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4" name="Footer Placeholder 3">
            <a:extLst>
              <a:ext uri="{FF2B5EF4-FFF2-40B4-BE49-F238E27FC236}">
                <a16:creationId xmlns:a16="http://schemas.microsoft.com/office/drawing/2014/main" id="{BC7675AD-C8D5-AF42-90F5-19917C7D0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2C161-EBE9-E7AC-1EE8-3EA018A08523}"/>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62302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5DF32-1C67-7BB2-C2BD-8A6F7A157F46}"/>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3" name="Footer Placeholder 2">
            <a:extLst>
              <a:ext uri="{FF2B5EF4-FFF2-40B4-BE49-F238E27FC236}">
                <a16:creationId xmlns:a16="http://schemas.microsoft.com/office/drawing/2014/main" id="{50587144-8BCE-94A1-415E-DBB101A1F9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8AB79-BDAE-409A-054A-41C3BDD17EF7}"/>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372286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5C12-C5C7-A1AB-F22C-19CC2FAE2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D14C57-591D-4528-13AF-403D2A8C4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F53ED-C832-EA79-74D7-7CF524DF5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B3CEF-5F1A-968F-BF13-6A5F546436D5}"/>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6" name="Footer Placeholder 5">
            <a:extLst>
              <a:ext uri="{FF2B5EF4-FFF2-40B4-BE49-F238E27FC236}">
                <a16:creationId xmlns:a16="http://schemas.microsoft.com/office/drawing/2014/main" id="{936146BA-99DC-027A-31FA-2E31FBF69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CDD54-7C37-B854-9208-7F4FFB9752AE}"/>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305101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F73-2895-90EA-63B6-0E03B3561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5A13DC-112F-1B91-C616-F438A5794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E46DE4-8509-601E-9560-A7DC68F96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14E6F-7E51-7113-B8D3-BDE8A001CB01}"/>
              </a:ext>
            </a:extLst>
          </p:cNvPr>
          <p:cNvSpPr>
            <a:spLocks noGrp="1"/>
          </p:cNvSpPr>
          <p:nvPr>
            <p:ph type="dt" sz="half" idx="10"/>
          </p:nvPr>
        </p:nvSpPr>
        <p:spPr/>
        <p:txBody>
          <a:bodyPr/>
          <a:lstStyle/>
          <a:p>
            <a:fld id="{3961FBAB-8F63-4F7D-AD26-64290AAE0E6D}" type="datetimeFigureOut">
              <a:rPr lang="en-US" smtClean="0"/>
              <a:t>11/15/2022</a:t>
            </a:fld>
            <a:endParaRPr lang="en-US"/>
          </a:p>
        </p:txBody>
      </p:sp>
      <p:sp>
        <p:nvSpPr>
          <p:cNvPr id="6" name="Footer Placeholder 5">
            <a:extLst>
              <a:ext uri="{FF2B5EF4-FFF2-40B4-BE49-F238E27FC236}">
                <a16:creationId xmlns:a16="http://schemas.microsoft.com/office/drawing/2014/main" id="{B3498697-1373-37A5-2A69-101FD2BAD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3BD6E-FA45-32E9-9FFB-1F066C83CEF4}"/>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51261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2EFCA-8093-A413-AA96-BE67D32BB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A1C485-8D4E-3931-6CC0-FFD695975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3537F-09DA-C11C-B815-F3B896601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1FBAB-8F63-4F7D-AD26-64290AAE0E6D}" type="datetimeFigureOut">
              <a:rPr lang="en-US" smtClean="0"/>
              <a:t>11/15/2022</a:t>
            </a:fld>
            <a:endParaRPr lang="en-US"/>
          </a:p>
        </p:txBody>
      </p:sp>
      <p:sp>
        <p:nvSpPr>
          <p:cNvPr id="5" name="Footer Placeholder 4">
            <a:extLst>
              <a:ext uri="{FF2B5EF4-FFF2-40B4-BE49-F238E27FC236}">
                <a16:creationId xmlns:a16="http://schemas.microsoft.com/office/drawing/2014/main" id="{6164A500-2B86-2E0C-D3B3-BAFE11BBC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E11B7-D7DB-3675-2154-B622A5BFF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73133-B285-4491-A81D-04CA9BC73D1D}" type="slidenum">
              <a:rPr lang="en-US" smtClean="0"/>
              <a:t>‹#›</a:t>
            </a:fld>
            <a:endParaRPr lang="en-US"/>
          </a:p>
        </p:txBody>
      </p:sp>
    </p:spTree>
    <p:extLst>
      <p:ext uri="{BB962C8B-B14F-4D97-AF65-F5344CB8AC3E}">
        <p14:creationId xmlns:p14="http://schemas.microsoft.com/office/powerpoint/2010/main" val="361521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1524000" y="1122363"/>
            <a:ext cx="9144000" cy="2015948"/>
          </a:xfrm>
        </p:spPr>
        <p:txBody>
          <a:bodyPr>
            <a:normAutofit/>
          </a:bodyPr>
          <a:lstStyle/>
          <a:p>
            <a:r>
              <a:rPr lang="en-US" dirty="0"/>
              <a:t>DSC 640 – Week 11 &amp; 12</a:t>
            </a:r>
            <a:br>
              <a:rPr lang="en-US" dirty="0"/>
            </a:br>
            <a:r>
              <a:rPr lang="en-US" dirty="0"/>
              <a:t>Michael Ersevim</a:t>
            </a:r>
          </a:p>
        </p:txBody>
      </p:sp>
      <p:sp>
        <p:nvSpPr>
          <p:cNvPr id="3" name="Title 1">
            <a:extLst>
              <a:ext uri="{FF2B5EF4-FFF2-40B4-BE49-F238E27FC236}">
                <a16:creationId xmlns:a16="http://schemas.microsoft.com/office/drawing/2014/main" id="{6A5EF4DA-170A-F619-6932-CB0C31390E50}"/>
              </a:ext>
            </a:extLst>
          </p:cNvPr>
          <p:cNvSpPr txBox="1">
            <a:spLocks/>
          </p:cNvSpPr>
          <p:nvPr/>
        </p:nvSpPr>
        <p:spPr>
          <a:xfrm>
            <a:off x="1326444" y="3429000"/>
            <a:ext cx="9144000" cy="184291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Notes:</a:t>
            </a:r>
          </a:p>
          <a:p>
            <a:pPr algn="l"/>
            <a:r>
              <a:rPr lang="en-US" sz="2800"/>
              <a:t> </a:t>
            </a:r>
            <a:endParaRPr lang="en-US" sz="2800" dirty="0"/>
          </a:p>
          <a:p>
            <a:pPr algn="l"/>
            <a:r>
              <a:rPr lang="en-US" sz="2800" dirty="0"/>
              <a:t>This week, two of the charts for Python (Scatter plot and Bullet Graph) were embedded in the code section, and not separate like the Waterfall and Box plot.</a:t>
            </a:r>
          </a:p>
          <a:p>
            <a:pPr algn="l"/>
            <a:endParaRPr lang="en-US" sz="2800" dirty="0"/>
          </a:p>
          <a:p>
            <a:pPr algn="l"/>
            <a:r>
              <a:rPr lang="en-US" sz="2800" dirty="0"/>
              <a:t>Also, the ‘made up’ data I used to create all the Waterfall graphs is shown within the Python code section.</a:t>
            </a:r>
          </a:p>
        </p:txBody>
      </p:sp>
    </p:spTree>
    <p:extLst>
      <p:ext uri="{BB962C8B-B14F-4D97-AF65-F5344CB8AC3E}">
        <p14:creationId xmlns:p14="http://schemas.microsoft.com/office/powerpoint/2010/main" val="379677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Python: CODE for generating graphs</a:t>
            </a:r>
          </a:p>
        </p:txBody>
      </p:sp>
      <p:pic>
        <p:nvPicPr>
          <p:cNvPr id="5" name="Picture 4">
            <a:extLst>
              <a:ext uri="{FF2B5EF4-FFF2-40B4-BE49-F238E27FC236}">
                <a16:creationId xmlns:a16="http://schemas.microsoft.com/office/drawing/2014/main" id="{561BFAEC-8CB0-FA27-602A-6292C7611F3C}"/>
              </a:ext>
            </a:extLst>
          </p:cNvPr>
          <p:cNvPicPr>
            <a:picLocks noChangeAspect="1"/>
          </p:cNvPicPr>
          <p:nvPr/>
        </p:nvPicPr>
        <p:blipFill>
          <a:blip r:embed="rId2"/>
          <a:stretch>
            <a:fillRect/>
          </a:stretch>
        </p:blipFill>
        <p:spPr>
          <a:xfrm>
            <a:off x="1219200" y="1843087"/>
            <a:ext cx="9753600" cy="3171825"/>
          </a:xfrm>
          <a:prstGeom prst="rect">
            <a:avLst/>
          </a:prstGeom>
        </p:spPr>
      </p:pic>
    </p:spTree>
    <p:extLst>
      <p:ext uri="{BB962C8B-B14F-4D97-AF65-F5344CB8AC3E}">
        <p14:creationId xmlns:p14="http://schemas.microsoft.com/office/powerpoint/2010/main" val="32247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Python: CODE for generating graphs</a:t>
            </a:r>
          </a:p>
        </p:txBody>
      </p:sp>
      <p:pic>
        <p:nvPicPr>
          <p:cNvPr id="4" name="Picture 3">
            <a:extLst>
              <a:ext uri="{FF2B5EF4-FFF2-40B4-BE49-F238E27FC236}">
                <a16:creationId xmlns:a16="http://schemas.microsoft.com/office/drawing/2014/main" id="{9B95CE22-4E6A-7C11-7F76-EF6ADB1921DA}"/>
              </a:ext>
            </a:extLst>
          </p:cNvPr>
          <p:cNvPicPr>
            <a:picLocks noChangeAspect="1"/>
          </p:cNvPicPr>
          <p:nvPr/>
        </p:nvPicPr>
        <p:blipFill>
          <a:blip r:embed="rId2"/>
          <a:stretch>
            <a:fillRect/>
          </a:stretch>
        </p:blipFill>
        <p:spPr>
          <a:xfrm>
            <a:off x="841198" y="1755775"/>
            <a:ext cx="10799429" cy="4103158"/>
          </a:xfrm>
          <a:prstGeom prst="rect">
            <a:avLst/>
          </a:prstGeom>
        </p:spPr>
      </p:pic>
    </p:spTree>
    <p:extLst>
      <p:ext uri="{BB962C8B-B14F-4D97-AF65-F5344CB8AC3E}">
        <p14:creationId xmlns:p14="http://schemas.microsoft.com/office/powerpoint/2010/main" val="109713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Python: CODE for generating scatterplot graph</a:t>
            </a:r>
          </a:p>
        </p:txBody>
      </p:sp>
      <p:pic>
        <p:nvPicPr>
          <p:cNvPr id="4" name="Picture 3">
            <a:extLst>
              <a:ext uri="{FF2B5EF4-FFF2-40B4-BE49-F238E27FC236}">
                <a16:creationId xmlns:a16="http://schemas.microsoft.com/office/drawing/2014/main" id="{2A068506-177C-3BE6-2BC4-71D833D665D9}"/>
              </a:ext>
            </a:extLst>
          </p:cNvPr>
          <p:cNvPicPr>
            <a:picLocks noChangeAspect="1"/>
          </p:cNvPicPr>
          <p:nvPr/>
        </p:nvPicPr>
        <p:blipFill>
          <a:blip r:embed="rId2"/>
          <a:stretch>
            <a:fillRect/>
          </a:stretch>
        </p:blipFill>
        <p:spPr>
          <a:xfrm>
            <a:off x="1861784" y="1487487"/>
            <a:ext cx="8961675" cy="4811713"/>
          </a:xfrm>
          <a:prstGeom prst="rect">
            <a:avLst/>
          </a:prstGeom>
        </p:spPr>
      </p:pic>
    </p:spTree>
    <p:extLst>
      <p:ext uri="{BB962C8B-B14F-4D97-AF65-F5344CB8AC3E}">
        <p14:creationId xmlns:p14="http://schemas.microsoft.com/office/powerpoint/2010/main" val="315474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D666EE5-8624-936F-EACD-937E5CBEF0DF}"/>
              </a:ext>
            </a:extLst>
          </p:cNvPr>
          <p:cNvSpPr>
            <a:spLocks noGrp="1"/>
          </p:cNvSpPr>
          <p:nvPr>
            <p:ph type="ctrTitle"/>
          </p:nvPr>
        </p:nvSpPr>
        <p:spPr>
          <a:xfrm>
            <a:off x="1332741" y="345109"/>
            <a:ext cx="8920480" cy="764343"/>
          </a:xfrm>
        </p:spPr>
        <p:txBody>
          <a:bodyPr>
            <a:normAutofit/>
          </a:bodyPr>
          <a:lstStyle/>
          <a:p>
            <a:r>
              <a:rPr lang="en-US" sz="4400" kern="1200" dirty="0">
                <a:solidFill>
                  <a:schemeClr val="tx1"/>
                </a:solidFill>
                <a:latin typeface="+mj-lt"/>
                <a:ea typeface="+mj-ea"/>
                <a:cs typeface="+mj-cs"/>
              </a:rPr>
              <a:t>R: </a:t>
            </a:r>
            <a:r>
              <a:rPr lang="en-US" sz="4400" dirty="0"/>
              <a:t>Box Plot</a:t>
            </a:r>
          </a:p>
        </p:txBody>
      </p:sp>
      <p:pic>
        <p:nvPicPr>
          <p:cNvPr id="4" name="Picture 3">
            <a:extLst>
              <a:ext uri="{FF2B5EF4-FFF2-40B4-BE49-F238E27FC236}">
                <a16:creationId xmlns:a16="http://schemas.microsoft.com/office/drawing/2014/main" id="{6724C366-33BE-C65E-9BC2-396CD7EA2056}"/>
              </a:ext>
            </a:extLst>
          </p:cNvPr>
          <p:cNvPicPr>
            <a:picLocks noChangeAspect="1"/>
          </p:cNvPicPr>
          <p:nvPr/>
        </p:nvPicPr>
        <p:blipFill>
          <a:blip r:embed="rId2"/>
          <a:stretch>
            <a:fillRect/>
          </a:stretch>
        </p:blipFill>
        <p:spPr>
          <a:xfrm>
            <a:off x="2663542" y="1178350"/>
            <a:ext cx="5759746" cy="5679649"/>
          </a:xfrm>
          <a:prstGeom prst="rect">
            <a:avLst/>
          </a:prstGeom>
        </p:spPr>
      </p:pic>
    </p:spTree>
    <p:extLst>
      <p:ext uri="{BB962C8B-B14F-4D97-AF65-F5344CB8AC3E}">
        <p14:creationId xmlns:p14="http://schemas.microsoft.com/office/powerpoint/2010/main" val="404365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2048884" y="169683"/>
            <a:ext cx="7217664" cy="705961"/>
          </a:xfrm>
        </p:spPr>
        <p:txBody>
          <a:bodyPr>
            <a:normAutofit/>
          </a:bodyPr>
          <a:lstStyle/>
          <a:p>
            <a:r>
              <a:rPr lang="en-US" sz="3600" kern="1200" dirty="0">
                <a:solidFill>
                  <a:schemeClr val="tx1"/>
                </a:solidFill>
                <a:latin typeface="+mj-lt"/>
                <a:ea typeface="+mj-ea"/>
                <a:cs typeface="+mj-cs"/>
              </a:rPr>
              <a:t>R: Waterfall Plot</a:t>
            </a:r>
            <a:endParaRPr lang="en-US" sz="3600" b="1" dirty="0"/>
          </a:p>
        </p:txBody>
      </p:sp>
      <p:pic>
        <p:nvPicPr>
          <p:cNvPr id="4" name="Picture 3">
            <a:extLst>
              <a:ext uri="{FF2B5EF4-FFF2-40B4-BE49-F238E27FC236}">
                <a16:creationId xmlns:a16="http://schemas.microsoft.com/office/drawing/2014/main" id="{8F70A57D-A267-1A14-91D3-B81D90B990CE}"/>
              </a:ext>
            </a:extLst>
          </p:cNvPr>
          <p:cNvPicPr>
            <a:picLocks noChangeAspect="1"/>
          </p:cNvPicPr>
          <p:nvPr/>
        </p:nvPicPr>
        <p:blipFill>
          <a:blip r:embed="rId2"/>
          <a:stretch>
            <a:fillRect/>
          </a:stretch>
        </p:blipFill>
        <p:spPr>
          <a:xfrm>
            <a:off x="430555" y="960485"/>
            <a:ext cx="9373321" cy="5501587"/>
          </a:xfrm>
          <a:prstGeom prst="rect">
            <a:avLst/>
          </a:prstGeom>
        </p:spPr>
      </p:pic>
      <p:sp>
        <p:nvSpPr>
          <p:cNvPr id="3" name="TextBox 2">
            <a:extLst>
              <a:ext uri="{FF2B5EF4-FFF2-40B4-BE49-F238E27FC236}">
                <a16:creationId xmlns:a16="http://schemas.microsoft.com/office/drawing/2014/main" id="{11B60EC8-CD38-7DF9-74D7-1DC10E7ABD63}"/>
              </a:ext>
            </a:extLst>
          </p:cNvPr>
          <p:cNvSpPr txBox="1"/>
          <p:nvPr/>
        </p:nvSpPr>
        <p:spPr>
          <a:xfrm>
            <a:off x="10281334" y="1809946"/>
            <a:ext cx="1635049" cy="2862322"/>
          </a:xfrm>
          <a:prstGeom prst="rect">
            <a:avLst/>
          </a:prstGeom>
          <a:noFill/>
        </p:spPr>
        <p:txBody>
          <a:bodyPr wrap="square" rtlCol="0">
            <a:spAutoFit/>
          </a:bodyPr>
          <a:lstStyle/>
          <a:p>
            <a:r>
              <a:rPr lang="en-US" dirty="0"/>
              <a:t>Plot tracking the amounts and pieces of price change of a house between purchase and eventual sale, typically for more.</a:t>
            </a:r>
          </a:p>
        </p:txBody>
      </p:sp>
    </p:spTree>
    <p:extLst>
      <p:ext uri="{BB962C8B-B14F-4D97-AF65-F5344CB8AC3E}">
        <p14:creationId xmlns:p14="http://schemas.microsoft.com/office/powerpoint/2010/main" val="350893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1813214" y="197964"/>
            <a:ext cx="8565572" cy="705961"/>
          </a:xfrm>
        </p:spPr>
        <p:txBody>
          <a:bodyPr>
            <a:normAutofit/>
          </a:bodyPr>
          <a:lstStyle/>
          <a:p>
            <a:r>
              <a:rPr lang="en-US" sz="3600" kern="1200" dirty="0">
                <a:solidFill>
                  <a:schemeClr val="tx1"/>
                </a:solidFill>
                <a:latin typeface="+mj-lt"/>
                <a:ea typeface="+mj-ea"/>
                <a:cs typeface="+mj-cs"/>
              </a:rPr>
              <a:t>R: Scatter Plot</a:t>
            </a:r>
            <a:endParaRPr lang="en-US" sz="3600" b="1" dirty="0"/>
          </a:p>
        </p:txBody>
      </p:sp>
      <p:pic>
        <p:nvPicPr>
          <p:cNvPr id="5" name="Picture 4">
            <a:extLst>
              <a:ext uri="{FF2B5EF4-FFF2-40B4-BE49-F238E27FC236}">
                <a16:creationId xmlns:a16="http://schemas.microsoft.com/office/drawing/2014/main" id="{E16E0BB5-F0B2-ED24-2679-66F5F9ABF269}"/>
              </a:ext>
            </a:extLst>
          </p:cNvPr>
          <p:cNvPicPr>
            <a:picLocks noChangeAspect="1"/>
          </p:cNvPicPr>
          <p:nvPr/>
        </p:nvPicPr>
        <p:blipFill>
          <a:blip r:embed="rId2"/>
          <a:stretch>
            <a:fillRect/>
          </a:stretch>
        </p:blipFill>
        <p:spPr>
          <a:xfrm>
            <a:off x="1813214" y="1130935"/>
            <a:ext cx="5914508" cy="5529101"/>
          </a:xfrm>
          <a:prstGeom prst="rect">
            <a:avLst/>
          </a:prstGeom>
        </p:spPr>
      </p:pic>
      <p:sp>
        <p:nvSpPr>
          <p:cNvPr id="3" name="TextBox 2">
            <a:extLst>
              <a:ext uri="{FF2B5EF4-FFF2-40B4-BE49-F238E27FC236}">
                <a16:creationId xmlns:a16="http://schemas.microsoft.com/office/drawing/2014/main" id="{9E4797ED-1C7F-ECD9-E8C4-E82FBA5F5BAD}"/>
              </a:ext>
            </a:extLst>
          </p:cNvPr>
          <p:cNvSpPr txBox="1"/>
          <p:nvPr/>
        </p:nvSpPr>
        <p:spPr>
          <a:xfrm>
            <a:off x="8117116" y="2257778"/>
            <a:ext cx="3352396" cy="2031325"/>
          </a:xfrm>
          <a:prstGeom prst="rect">
            <a:avLst/>
          </a:prstGeom>
          <a:noFill/>
        </p:spPr>
        <p:txBody>
          <a:bodyPr wrap="square" rtlCol="0">
            <a:spAutoFit/>
          </a:bodyPr>
          <a:lstStyle/>
          <a:p>
            <a:r>
              <a:rPr lang="en-US" dirty="0"/>
              <a:t>Scatter plot of weights against</a:t>
            </a:r>
          </a:p>
          <a:p>
            <a:r>
              <a:rPr lang="en-US" dirty="0"/>
              <a:t>Id number which has no real meaning except that the feed types are clustered together in groups. (Other plots had feed type denoted by color, like the previous Python scatter plot)</a:t>
            </a:r>
          </a:p>
        </p:txBody>
      </p:sp>
    </p:spTree>
    <p:extLst>
      <p:ext uri="{BB962C8B-B14F-4D97-AF65-F5344CB8AC3E}">
        <p14:creationId xmlns:p14="http://schemas.microsoft.com/office/powerpoint/2010/main" val="2814036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1690665" y="443061"/>
            <a:ext cx="8565572" cy="705961"/>
          </a:xfrm>
        </p:spPr>
        <p:txBody>
          <a:bodyPr>
            <a:normAutofit/>
          </a:bodyPr>
          <a:lstStyle/>
          <a:p>
            <a:r>
              <a:rPr lang="en-US" sz="3600" kern="1200" dirty="0">
                <a:solidFill>
                  <a:schemeClr val="tx1"/>
                </a:solidFill>
                <a:latin typeface="+mj-lt"/>
                <a:ea typeface="+mj-ea"/>
                <a:cs typeface="+mj-cs"/>
              </a:rPr>
              <a:t>R: Bullet Chart</a:t>
            </a:r>
            <a:endParaRPr lang="en-US" sz="3600" b="1" dirty="0"/>
          </a:p>
        </p:txBody>
      </p:sp>
      <p:pic>
        <p:nvPicPr>
          <p:cNvPr id="6" name="Picture 5">
            <a:extLst>
              <a:ext uri="{FF2B5EF4-FFF2-40B4-BE49-F238E27FC236}">
                <a16:creationId xmlns:a16="http://schemas.microsoft.com/office/drawing/2014/main" id="{6FDB84A8-6077-6EF0-9BFB-8CB06CB97606}"/>
              </a:ext>
            </a:extLst>
          </p:cNvPr>
          <p:cNvPicPr>
            <a:picLocks noChangeAspect="1"/>
          </p:cNvPicPr>
          <p:nvPr/>
        </p:nvPicPr>
        <p:blipFill>
          <a:blip r:embed="rId2"/>
          <a:stretch>
            <a:fillRect/>
          </a:stretch>
        </p:blipFill>
        <p:spPr>
          <a:xfrm>
            <a:off x="2557662" y="2516216"/>
            <a:ext cx="7339872" cy="1549804"/>
          </a:xfrm>
          <a:prstGeom prst="rect">
            <a:avLst/>
          </a:prstGeom>
        </p:spPr>
      </p:pic>
      <p:sp>
        <p:nvSpPr>
          <p:cNvPr id="7" name="TextBox 6">
            <a:extLst>
              <a:ext uri="{FF2B5EF4-FFF2-40B4-BE49-F238E27FC236}">
                <a16:creationId xmlns:a16="http://schemas.microsoft.com/office/drawing/2014/main" id="{74878B3C-91A5-99AB-768F-D7DADDF21B0F}"/>
              </a:ext>
            </a:extLst>
          </p:cNvPr>
          <p:cNvSpPr txBox="1"/>
          <p:nvPr/>
        </p:nvSpPr>
        <p:spPr>
          <a:xfrm>
            <a:off x="2717792" y="4287908"/>
            <a:ext cx="6039710" cy="1477328"/>
          </a:xfrm>
          <a:prstGeom prst="rect">
            <a:avLst/>
          </a:prstGeom>
          <a:noFill/>
        </p:spPr>
        <p:txBody>
          <a:bodyPr wrap="square" rtlCol="0">
            <a:spAutoFit/>
          </a:bodyPr>
          <a:lstStyle/>
          <a:p>
            <a:r>
              <a:rPr lang="en-US" dirty="0"/>
              <a:t>Bullet chart showing a simple example: Amount of profit is the black line, the amount is shown in text to the right. Differently shaded boxes can denote levels such as ‘poor’, ‘good’, ‘excellent’. Target lines drawn in red, and delta showing change since last measurement.</a:t>
            </a:r>
          </a:p>
        </p:txBody>
      </p:sp>
    </p:spTree>
    <p:extLst>
      <p:ext uri="{BB962C8B-B14F-4D97-AF65-F5344CB8AC3E}">
        <p14:creationId xmlns:p14="http://schemas.microsoft.com/office/powerpoint/2010/main" val="100909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R: CODE for generating graphs</a:t>
            </a:r>
          </a:p>
        </p:txBody>
      </p:sp>
      <p:pic>
        <p:nvPicPr>
          <p:cNvPr id="5" name="Picture 4">
            <a:extLst>
              <a:ext uri="{FF2B5EF4-FFF2-40B4-BE49-F238E27FC236}">
                <a16:creationId xmlns:a16="http://schemas.microsoft.com/office/drawing/2014/main" id="{959CCEDE-31CB-B721-5233-627B676D814C}"/>
              </a:ext>
            </a:extLst>
          </p:cNvPr>
          <p:cNvPicPr>
            <a:picLocks noChangeAspect="1"/>
          </p:cNvPicPr>
          <p:nvPr/>
        </p:nvPicPr>
        <p:blipFill>
          <a:blip r:embed="rId2"/>
          <a:stretch>
            <a:fillRect/>
          </a:stretch>
        </p:blipFill>
        <p:spPr>
          <a:xfrm>
            <a:off x="1273881" y="1727023"/>
            <a:ext cx="9281716" cy="4233510"/>
          </a:xfrm>
          <a:prstGeom prst="rect">
            <a:avLst/>
          </a:prstGeom>
        </p:spPr>
      </p:pic>
    </p:spTree>
    <p:extLst>
      <p:ext uri="{BB962C8B-B14F-4D97-AF65-F5344CB8AC3E}">
        <p14:creationId xmlns:p14="http://schemas.microsoft.com/office/powerpoint/2010/main" val="341680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R: CODE for generating graphs</a:t>
            </a:r>
          </a:p>
        </p:txBody>
      </p:sp>
      <p:pic>
        <p:nvPicPr>
          <p:cNvPr id="4" name="Picture 3">
            <a:extLst>
              <a:ext uri="{FF2B5EF4-FFF2-40B4-BE49-F238E27FC236}">
                <a16:creationId xmlns:a16="http://schemas.microsoft.com/office/drawing/2014/main" id="{88F2CBD0-094E-D19F-4EB3-41BEE2893107}"/>
              </a:ext>
            </a:extLst>
          </p:cNvPr>
          <p:cNvPicPr>
            <a:picLocks noChangeAspect="1"/>
          </p:cNvPicPr>
          <p:nvPr/>
        </p:nvPicPr>
        <p:blipFill>
          <a:blip r:embed="rId2"/>
          <a:stretch>
            <a:fillRect/>
          </a:stretch>
        </p:blipFill>
        <p:spPr>
          <a:xfrm>
            <a:off x="1503009" y="1271057"/>
            <a:ext cx="9185982" cy="5145227"/>
          </a:xfrm>
          <a:prstGeom prst="rect">
            <a:avLst/>
          </a:prstGeom>
        </p:spPr>
      </p:pic>
    </p:spTree>
    <p:extLst>
      <p:ext uri="{BB962C8B-B14F-4D97-AF65-F5344CB8AC3E}">
        <p14:creationId xmlns:p14="http://schemas.microsoft.com/office/powerpoint/2010/main" val="304175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2951847" y="241367"/>
            <a:ext cx="6003617" cy="707612"/>
          </a:xfrm>
        </p:spPr>
        <p:txBody>
          <a:bodyPr vert="horz" lIns="91440" tIns="45720" rIns="91440" bIns="45720" rtlCol="0" anchor="ctr">
            <a:normAutofit fontScale="90000"/>
          </a:bodyPr>
          <a:lstStyle/>
          <a:p>
            <a:pPr algn="l"/>
            <a:r>
              <a:rPr lang="en-US" sz="4800" kern="1200" dirty="0">
                <a:solidFill>
                  <a:schemeClr val="tx1"/>
                </a:solidFill>
                <a:latin typeface="+mj-lt"/>
                <a:ea typeface="+mj-ea"/>
                <a:cs typeface="+mj-cs"/>
              </a:rPr>
              <a:t>Power BI: Waterfall chart</a:t>
            </a:r>
          </a:p>
        </p:txBody>
      </p:sp>
      <p:sp>
        <p:nvSpPr>
          <p:cNvPr id="11" name="TextBox 10">
            <a:extLst>
              <a:ext uri="{FF2B5EF4-FFF2-40B4-BE49-F238E27FC236}">
                <a16:creationId xmlns:a16="http://schemas.microsoft.com/office/drawing/2014/main" id="{993E6EE6-EA8D-BCCD-1440-FC7A55E8FE35}"/>
              </a:ext>
            </a:extLst>
          </p:cNvPr>
          <p:cNvSpPr txBox="1"/>
          <p:nvPr/>
        </p:nvSpPr>
        <p:spPr>
          <a:xfrm>
            <a:off x="9916998" y="1363056"/>
            <a:ext cx="1632802" cy="1477328"/>
          </a:xfrm>
          <a:prstGeom prst="rect">
            <a:avLst/>
          </a:prstGeom>
          <a:noFill/>
        </p:spPr>
        <p:txBody>
          <a:bodyPr wrap="square" rtlCol="0">
            <a:spAutoFit/>
          </a:bodyPr>
          <a:lstStyle/>
          <a:p>
            <a:r>
              <a:rPr lang="en-US" dirty="0"/>
              <a:t>A Waterfall chart of causes of home price differential bought vs sold</a:t>
            </a:r>
          </a:p>
        </p:txBody>
      </p:sp>
      <p:pic>
        <p:nvPicPr>
          <p:cNvPr id="4" name="Picture 3">
            <a:extLst>
              <a:ext uri="{FF2B5EF4-FFF2-40B4-BE49-F238E27FC236}">
                <a16:creationId xmlns:a16="http://schemas.microsoft.com/office/drawing/2014/main" id="{91105521-5AD5-7FB7-9B07-C22C6FBC65AC}"/>
              </a:ext>
            </a:extLst>
          </p:cNvPr>
          <p:cNvPicPr>
            <a:picLocks noChangeAspect="1"/>
          </p:cNvPicPr>
          <p:nvPr/>
        </p:nvPicPr>
        <p:blipFill>
          <a:blip r:embed="rId2"/>
          <a:stretch>
            <a:fillRect/>
          </a:stretch>
        </p:blipFill>
        <p:spPr>
          <a:xfrm>
            <a:off x="642200" y="1363056"/>
            <a:ext cx="8762389" cy="4990609"/>
          </a:xfrm>
          <a:prstGeom prst="rect">
            <a:avLst/>
          </a:prstGeom>
        </p:spPr>
      </p:pic>
    </p:spTree>
    <p:extLst>
      <p:ext uri="{BB962C8B-B14F-4D97-AF65-F5344CB8AC3E}">
        <p14:creationId xmlns:p14="http://schemas.microsoft.com/office/powerpoint/2010/main" val="219390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3574570" y="184806"/>
            <a:ext cx="5039812" cy="740884"/>
          </a:xfrm>
        </p:spPr>
        <p:txBody>
          <a:bodyPr vert="horz" lIns="91440" tIns="45720" rIns="91440" bIns="45720" rtlCol="0" anchor="ctr">
            <a:normAutofit fontScale="90000"/>
          </a:bodyPr>
          <a:lstStyle/>
          <a:p>
            <a:pPr algn="l"/>
            <a:r>
              <a:rPr lang="en-US" sz="4800" kern="1200" dirty="0">
                <a:solidFill>
                  <a:schemeClr val="tx1"/>
                </a:solidFill>
                <a:latin typeface="+mj-lt"/>
                <a:ea typeface="+mj-ea"/>
                <a:cs typeface="+mj-cs"/>
              </a:rPr>
              <a:t>Power BI: Box Plot</a:t>
            </a:r>
          </a:p>
        </p:txBody>
      </p:sp>
      <p:sp>
        <p:nvSpPr>
          <p:cNvPr id="6" name="TextBox 5">
            <a:extLst>
              <a:ext uri="{FF2B5EF4-FFF2-40B4-BE49-F238E27FC236}">
                <a16:creationId xmlns:a16="http://schemas.microsoft.com/office/drawing/2014/main" id="{310F153C-EEF3-8BF1-BAB0-CCE6C5DCABAB}"/>
              </a:ext>
            </a:extLst>
          </p:cNvPr>
          <p:cNvSpPr txBox="1"/>
          <p:nvPr/>
        </p:nvSpPr>
        <p:spPr>
          <a:xfrm>
            <a:off x="1390749" y="809455"/>
            <a:ext cx="9299248" cy="400110"/>
          </a:xfrm>
          <a:prstGeom prst="rect">
            <a:avLst/>
          </a:prstGeom>
          <a:noFill/>
        </p:spPr>
        <p:txBody>
          <a:bodyPr wrap="square" rtlCol="0">
            <a:spAutoFit/>
          </a:bodyPr>
          <a:lstStyle/>
          <a:p>
            <a:r>
              <a:rPr lang="en-US" sz="2000" dirty="0"/>
              <a:t>Box plot of weight (in grams) of different groups of chicks being fed a certain feed type</a:t>
            </a:r>
          </a:p>
        </p:txBody>
      </p:sp>
      <p:pic>
        <p:nvPicPr>
          <p:cNvPr id="5" name="Picture 4">
            <a:extLst>
              <a:ext uri="{FF2B5EF4-FFF2-40B4-BE49-F238E27FC236}">
                <a16:creationId xmlns:a16="http://schemas.microsoft.com/office/drawing/2014/main" id="{34375254-BA4B-81AE-65A2-42210D4BDBF6}"/>
              </a:ext>
            </a:extLst>
          </p:cNvPr>
          <p:cNvPicPr>
            <a:picLocks noChangeAspect="1"/>
          </p:cNvPicPr>
          <p:nvPr/>
        </p:nvPicPr>
        <p:blipFill>
          <a:blip r:embed="rId2"/>
          <a:stretch>
            <a:fillRect/>
          </a:stretch>
        </p:blipFill>
        <p:spPr>
          <a:xfrm>
            <a:off x="2071983" y="1493440"/>
            <a:ext cx="8048033" cy="5183064"/>
          </a:xfrm>
          <a:prstGeom prst="rect">
            <a:avLst/>
          </a:prstGeom>
        </p:spPr>
      </p:pic>
    </p:spTree>
    <p:extLst>
      <p:ext uri="{BB962C8B-B14F-4D97-AF65-F5344CB8AC3E}">
        <p14:creationId xmlns:p14="http://schemas.microsoft.com/office/powerpoint/2010/main" val="65500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2951847" y="241367"/>
            <a:ext cx="6003617" cy="707612"/>
          </a:xfrm>
        </p:spPr>
        <p:txBody>
          <a:bodyPr vert="horz" lIns="91440" tIns="45720" rIns="91440" bIns="45720" rtlCol="0" anchor="ctr">
            <a:normAutofit fontScale="90000"/>
          </a:bodyPr>
          <a:lstStyle/>
          <a:p>
            <a:pPr algn="l"/>
            <a:r>
              <a:rPr lang="en-US" sz="4800" kern="1200" dirty="0">
                <a:solidFill>
                  <a:schemeClr val="tx1"/>
                </a:solidFill>
                <a:latin typeface="+mj-lt"/>
                <a:ea typeface="+mj-ea"/>
                <a:cs typeface="+mj-cs"/>
              </a:rPr>
              <a:t>Power BI: Scatter Plot</a:t>
            </a:r>
          </a:p>
        </p:txBody>
      </p:sp>
      <p:sp>
        <p:nvSpPr>
          <p:cNvPr id="11" name="TextBox 10">
            <a:extLst>
              <a:ext uri="{FF2B5EF4-FFF2-40B4-BE49-F238E27FC236}">
                <a16:creationId xmlns:a16="http://schemas.microsoft.com/office/drawing/2014/main" id="{993E6EE6-EA8D-BCCD-1440-FC7A55E8FE35}"/>
              </a:ext>
            </a:extLst>
          </p:cNvPr>
          <p:cNvSpPr txBox="1"/>
          <p:nvPr/>
        </p:nvSpPr>
        <p:spPr>
          <a:xfrm>
            <a:off x="9916998" y="1363055"/>
            <a:ext cx="1875934" cy="1477328"/>
          </a:xfrm>
          <a:prstGeom prst="rect">
            <a:avLst/>
          </a:prstGeom>
          <a:noFill/>
        </p:spPr>
        <p:txBody>
          <a:bodyPr wrap="square" rtlCol="0">
            <a:spAutoFit/>
          </a:bodyPr>
          <a:lstStyle/>
          <a:p>
            <a:r>
              <a:rPr lang="en-US" dirty="0"/>
              <a:t>A scatterplot of chick weights by feed type (denoted by colors)</a:t>
            </a:r>
          </a:p>
        </p:txBody>
      </p:sp>
      <p:pic>
        <p:nvPicPr>
          <p:cNvPr id="5" name="Picture 4">
            <a:extLst>
              <a:ext uri="{FF2B5EF4-FFF2-40B4-BE49-F238E27FC236}">
                <a16:creationId xmlns:a16="http://schemas.microsoft.com/office/drawing/2014/main" id="{D9797EE9-DC31-AD03-E2D2-79A5B933BC92}"/>
              </a:ext>
            </a:extLst>
          </p:cNvPr>
          <p:cNvPicPr>
            <a:picLocks noChangeAspect="1"/>
          </p:cNvPicPr>
          <p:nvPr/>
        </p:nvPicPr>
        <p:blipFill>
          <a:blip r:embed="rId2"/>
          <a:stretch>
            <a:fillRect/>
          </a:stretch>
        </p:blipFill>
        <p:spPr>
          <a:xfrm>
            <a:off x="671385" y="948980"/>
            <a:ext cx="8815368" cy="5667654"/>
          </a:xfrm>
          <a:prstGeom prst="rect">
            <a:avLst/>
          </a:prstGeom>
        </p:spPr>
      </p:pic>
    </p:spTree>
    <p:extLst>
      <p:ext uri="{BB962C8B-B14F-4D97-AF65-F5344CB8AC3E}">
        <p14:creationId xmlns:p14="http://schemas.microsoft.com/office/powerpoint/2010/main" val="281289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2904713" y="460502"/>
            <a:ext cx="6003617" cy="707612"/>
          </a:xfrm>
        </p:spPr>
        <p:txBody>
          <a:bodyPr vert="horz" lIns="91440" tIns="45720" rIns="91440" bIns="45720" rtlCol="0" anchor="ctr">
            <a:normAutofit fontScale="90000"/>
          </a:bodyPr>
          <a:lstStyle/>
          <a:p>
            <a:pPr algn="l"/>
            <a:r>
              <a:rPr lang="en-US" sz="4800" kern="1200" dirty="0">
                <a:solidFill>
                  <a:schemeClr val="tx1"/>
                </a:solidFill>
                <a:latin typeface="+mj-lt"/>
                <a:ea typeface="+mj-ea"/>
                <a:cs typeface="+mj-cs"/>
              </a:rPr>
              <a:t>Power BI: Bullet Graph</a:t>
            </a:r>
          </a:p>
        </p:txBody>
      </p:sp>
      <p:sp>
        <p:nvSpPr>
          <p:cNvPr id="11" name="TextBox 10">
            <a:extLst>
              <a:ext uri="{FF2B5EF4-FFF2-40B4-BE49-F238E27FC236}">
                <a16:creationId xmlns:a16="http://schemas.microsoft.com/office/drawing/2014/main" id="{993E6EE6-EA8D-BCCD-1440-FC7A55E8FE35}"/>
              </a:ext>
            </a:extLst>
          </p:cNvPr>
          <p:cNvSpPr txBox="1"/>
          <p:nvPr/>
        </p:nvSpPr>
        <p:spPr>
          <a:xfrm>
            <a:off x="3167406" y="1628616"/>
            <a:ext cx="4864231" cy="369332"/>
          </a:xfrm>
          <a:prstGeom prst="rect">
            <a:avLst/>
          </a:prstGeom>
          <a:noFill/>
        </p:spPr>
        <p:txBody>
          <a:bodyPr wrap="square" rtlCol="0">
            <a:spAutoFit/>
          </a:bodyPr>
          <a:lstStyle/>
          <a:p>
            <a:r>
              <a:rPr lang="en-US" dirty="0"/>
              <a:t>A Bullet Graph of target metrics by state</a:t>
            </a:r>
          </a:p>
        </p:txBody>
      </p:sp>
      <p:pic>
        <p:nvPicPr>
          <p:cNvPr id="4" name="Picture 3">
            <a:extLst>
              <a:ext uri="{FF2B5EF4-FFF2-40B4-BE49-F238E27FC236}">
                <a16:creationId xmlns:a16="http://schemas.microsoft.com/office/drawing/2014/main" id="{056C2631-2D0E-1048-6ABF-8FEDA0DDAFFB}"/>
              </a:ext>
            </a:extLst>
          </p:cNvPr>
          <p:cNvPicPr>
            <a:picLocks noChangeAspect="1"/>
          </p:cNvPicPr>
          <p:nvPr/>
        </p:nvPicPr>
        <p:blipFill>
          <a:blip r:embed="rId2"/>
          <a:stretch>
            <a:fillRect/>
          </a:stretch>
        </p:blipFill>
        <p:spPr>
          <a:xfrm>
            <a:off x="2489014" y="2840384"/>
            <a:ext cx="6629400" cy="2600325"/>
          </a:xfrm>
          <a:prstGeom prst="rect">
            <a:avLst/>
          </a:prstGeom>
        </p:spPr>
      </p:pic>
    </p:spTree>
    <p:extLst>
      <p:ext uri="{BB962C8B-B14F-4D97-AF65-F5344CB8AC3E}">
        <p14:creationId xmlns:p14="http://schemas.microsoft.com/office/powerpoint/2010/main" val="19350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Python: Box Plot</a:t>
            </a:r>
          </a:p>
        </p:txBody>
      </p:sp>
      <p:pic>
        <p:nvPicPr>
          <p:cNvPr id="4" name="Picture 3">
            <a:extLst>
              <a:ext uri="{FF2B5EF4-FFF2-40B4-BE49-F238E27FC236}">
                <a16:creationId xmlns:a16="http://schemas.microsoft.com/office/drawing/2014/main" id="{6CB12A99-BA34-D866-F7FA-BF805850236C}"/>
              </a:ext>
            </a:extLst>
          </p:cNvPr>
          <p:cNvPicPr>
            <a:picLocks noChangeAspect="1"/>
          </p:cNvPicPr>
          <p:nvPr/>
        </p:nvPicPr>
        <p:blipFill>
          <a:blip r:embed="rId2"/>
          <a:stretch>
            <a:fillRect/>
          </a:stretch>
        </p:blipFill>
        <p:spPr>
          <a:xfrm>
            <a:off x="2356025" y="1485899"/>
            <a:ext cx="7657219" cy="4763261"/>
          </a:xfrm>
          <a:prstGeom prst="rect">
            <a:avLst/>
          </a:prstGeom>
        </p:spPr>
      </p:pic>
    </p:spTree>
    <p:extLst>
      <p:ext uri="{BB962C8B-B14F-4D97-AF65-F5344CB8AC3E}">
        <p14:creationId xmlns:p14="http://schemas.microsoft.com/office/powerpoint/2010/main" val="171034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1169894" y="340017"/>
            <a:ext cx="9457466" cy="791200"/>
          </a:xfrm>
        </p:spPr>
        <p:txBody>
          <a:bodyPr>
            <a:normAutofit/>
          </a:bodyPr>
          <a:lstStyle/>
          <a:p>
            <a:r>
              <a:rPr lang="en-US" sz="3600" dirty="0"/>
              <a:t>Python: </a:t>
            </a:r>
            <a:r>
              <a:rPr lang="en-US" sz="3600" kern="1200" dirty="0">
                <a:solidFill>
                  <a:schemeClr val="tx1"/>
                </a:solidFill>
                <a:latin typeface="+mj-lt"/>
                <a:ea typeface="+mj-ea"/>
                <a:cs typeface="+mj-cs"/>
              </a:rPr>
              <a:t>Waterfall Plot</a:t>
            </a:r>
            <a:endParaRPr lang="en-US" sz="3600" dirty="0"/>
          </a:p>
        </p:txBody>
      </p:sp>
      <p:pic>
        <p:nvPicPr>
          <p:cNvPr id="5" name="Picture 4">
            <a:extLst>
              <a:ext uri="{FF2B5EF4-FFF2-40B4-BE49-F238E27FC236}">
                <a16:creationId xmlns:a16="http://schemas.microsoft.com/office/drawing/2014/main" id="{D837116F-2207-42B7-EE07-C15645F07047}"/>
              </a:ext>
            </a:extLst>
          </p:cNvPr>
          <p:cNvPicPr>
            <a:picLocks noChangeAspect="1"/>
          </p:cNvPicPr>
          <p:nvPr/>
        </p:nvPicPr>
        <p:blipFill>
          <a:blip r:embed="rId2"/>
          <a:stretch>
            <a:fillRect/>
          </a:stretch>
        </p:blipFill>
        <p:spPr>
          <a:xfrm>
            <a:off x="1169894" y="1512326"/>
            <a:ext cx="9798685" cy="5005657"/>
          </a:xfrm>
          <a:prstGeom prst="rect">
            <a:avLst/>
          </a:prstGeom>
        </p:spPr>
      </p:pic>
    </p:spTree>
    <p:extLst>
      <p:ext uri="{BB962C8B-B14F-4D97-AF65-F5344CB8AC3E}">
        <p14:creationId xmlns:p14="http://schemas.microsoft.com/office/powerpoint/2010/main" val="272787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Python: CODE for generating graphs</a:t>
            </a:r>
          </a:p>
        </p:txBody>
      </p:sp>
      <p:pic>
        <p:nvPicPr>
          <p:cNvPr id="4" name="Picture 3">
            <a:extLst>
              <a:ext uri="{FF2B5EF4-FFF2-40B4-BE49-F238E27FC236}">
                <a16:creationId xmlns:a16="http://schemas.microsoft.com/office/drawing/2014/main" id="{1910F8F6-B21F-376F-8E0C-4A3DA00BC066}"/>
              </a:ext>
            </a:extLst>
          </p:cNvPr>
          <p:cNvPicPr>
            <a:picLocks noChangeAspect="1"/>
          </p:cNvPicPr>
          <p:nvPr/>
        </p:nvPicPr>
        <p:blipFill>
          <a:blip r:embed="rId2"/>
          <a:stretch>
            <a:fillRect/>
          </a:stretch>
        </p:blipFill>
        <p:spPr>
          <a:xfrm>
            <a:off x="2052637" y="1106972"/>
            <a:ext cx="7012341" cy="5484328"/>
          </a:xfrm>
          <a:prstGeom prst="rect">
            <a:avLst/>
          </a:prstGeom>
        </p:spPr>
      </p:pic>
    </p:spTree>
    <p:extLst>
      <p:ext uri="{BB962C8B-B14F-4D97-AF65-F5344CB8AC3E}">
        <p14:creationId xmlns:p14="http://schemas.microsoft.com/office/powerpoint/2010/main" val="402956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92727" y="340017"/>
            <a:ext cx="10806545" cy="678872"/>
          </a:xfrm>
        </p:spPr>
        <p:txBody>
          <a:bodyPr>
            <a:normAutofit/>
          </a:bodyPr>
          <a:lstStyle/>
          <a:p>
            <a:r>
              <a:rPr lang="en-US" sz="3600" dirty="0"/>
              <a:t>Python: CODE for generating bullet graph</a:t>
            </a:r>
          </a:p>
        </p:txBody>
      </p:sp>
      <p:pic>
        <p:nvPicPr>
          <p:cNvPr id="4" name="Picture 3">
            <a:extLst>
              <a:ext uri="{FF2B5EF4-FFF2-40B4-BE49-F238E27FC236}">
                <a16:creationId xmlns:a16="http://schemas.microsoft.com/office/drawing/2014/main" id="{DF32FCAC-7C96-7B4C-9910-A4E13D98EB14}"/>
              </a:ext>
            </a:extLst>
          </p:cNvPr>
          <p:cNvPicPr>
            <a:picLocks noChangeAspect="1"/>
          </p:cNvPicPr>
          <p:nvPr/>
        </p:nvPicPr>
        <p:blipFill>
          <a:blip r:embed="rId2"/>
          <a:stretch>
            <a:fillRect/>
          </a:stretch>
        </p:blipFill>
        <p:spPr>
          <a:xfrm>
            <a:off x="865187" y="1213973"/>
            <a:ext cx="9847969" cy="5304010"/>
          </a:xfrm>
          <a:prstGeom prst="rect">
            <a:avLst/>
          </a:prstGeom>
        </p:spPr>
      </p:pic>
    </p:spTree>
    <p:extLst>
      <p:ext uri="{BB962C8B-B14F-4D97-AF65-F5344CB8AC3E}">
        <p14:creationId xmlns:p14="http://schemas.microsoft.com/office/powerpoint/2010/main" val="1095779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15677</TotalTime>
  <Words>328</Words>
  <Application>Microsoft Office PowerPoint</Application>
  <PresentationFormat>Widescreen</PresentationFormat>
  <Paragraphs>31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DSC 640 – Week 11 &amp; 12 Michael Ersevim</vt:lpstr>
      <vt:lpstr>Power BI: Waterfall chart</vt:lpstr>
      <vt:lpstr>Power BI: Box Plot</vt:lpstr>
      <vt:lpstr>Power BI: Scatter Plot</vt:lpstr>
      <vt:lpstr>Power BI: Bullet Graph</vt:lpstr>
      <vt:lpstr>Python: Box Plot</vt:lpstr>
      <vt:lpstr>Python: Waterfall Plot</vt:lpstr>
      <vt:lpstr>Python: CODE for generating graphs</vt:lpstr>
      <vt:lpstr>Python: CODE for generating bullet graph</vt:lpstr>
      <vt:lpstr>Python: CODE for generating graphs</vt:lpstr>
      <vt:lpstr>Python: CODE for generating graphs</vt:lpstr>
      <vt:lpstr>Python: CODE for generating scatterplot graph</vt:lpstr>
      <vt:lpstr>R: Box Plot</vt:lpstr>
      <vt:lpstr>R: Waterfall Plot</vt:lpstr>
      <vt:lpstr>R: Scatter Plot</vt:lpstr>
      <vt:lpstr>R: Bullet Chart</vt:lpstr>
      <vt:lpstr>R: CODE for generating graphs</vt:lpstr>
      <vt:lpstr>R: CODE for generating 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640 – Week 3 &amp; 4 Michael Ersevim</dc:title>
  <dc:creator>Michael Ersevim</dc:creator>
  <cp:lastModifiedBy>Michael Ersevim</cp:lastModifiedBy>
  <cp:revision>41</cp:revision>
  <dcterms:created xsi:type="dcterms:W3CDTF">2022-09-16T00:41:09Z</dcterms:created>
  <dcterms:modified xsi:type="dcterms:W3CDTF">2022-11-16T01:19:22Z</dcterms:modified>
</cp:coreProperties>
</file>