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5" r:id="rId5"/>
    <p:sldId id="268" r:id="rId6"/>
    <p:sldId id="269" r:id="rId7"/>
    <p:sldId id="261" r:id="rId8"/>
    <p:sldId id="270" r:id="rId9"/>
    <p:sldId id="271" r:id="rId10"/>
    <p:sldId id="266" r:id="rId11"/>
    <p:sldId id="25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7FAE-005E-33A3-7D6B-9E0305C4A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B85FA-041F-B6E0-1D5A-C3F60657D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9E69-ABD2-D7B4-DFEE-FB041D01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15D7-1CF0-91AF-5A70-C97D934B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6633C-CAAA-D9B3-3B49-38EE51A6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E02-1466-082D-6B46-8A9F1902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0F113-4219-53F8-3859-617282E2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9CC1-267D-DA74-C8CD-5C4128E5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CF43-AA56-2C59-A51B-A90C3FAA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8FE88-41FB-40F7-C8A2-F138CBBE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ACC34-BEF7-A340-7485-BB1459EBC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A3F93-3C70-C4F4-EB7D-B1634D5C6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C2086-5E43-5390-B32A-FB7951E7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036D-1228-A497-B666-46C89B3D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87648-BC54-3D1D-8E9C-3B6E059D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2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3544-C5AA-0EE9-71AB-2463FC6A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13CF-2631-3932-804F-29F84523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561F-123F-D664-02BE-4A1621E9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93F6A-C3A6-5BA3-F6AC-CBCD49BB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EF1FF-4790-E8CB-6A89-505E590F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4B63-43EB-BDE0-45EE-AC4F6639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6B0FD-0E77-AB5A-5F5D-3E90EB04C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3D42-5298-C1DB-782F-39BD79A8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4A75-9DD9-3508-B816-97B287AB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1333-2137-BA9A-2348-3389EDD6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D008-ADCC-CA76-404C-5E847ADA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82B66-1F1F-C38D-EA6D-D34DDAFFB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41C31-ED8A-2F6F-BB0B-2FC64F32B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69AAE-A856-C1B2-DA3C-FFC4F8CD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ACE64-4D63-B383-0EBC-5AAEC5A3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3D2B-605F-F684-5FE1-002AC081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37D6-EF0C-5CE2-789A-D188DCBC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DEB25-AB78-AF6A-7169-E426C873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40BCA-63B5-A92E-CC2B-544311ABC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2363B-E192-A98F-ADF0-7EB33EE5E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1CABC-59EA-EC88-671C-DBF334192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3DDC1-47A0-8DDD-347C-0C91A8F8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D14E8-5FE4-910E-9AA6-25083AEC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8D989-473D-AED6-8F44-07BA94F7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A2D2-16D9-FBBE-E2A2-FB285F68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F36A8-85E9-868E-B86F-CB2DFE8E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75AD-C8D5-AF42-90F5-19917C7D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2C161-EBE9-E7AC-1EE8-3EA018A0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2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5DF32-1C67-7BB2-C2BD-8A6F7A15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87144-8BCE-94A1-415E-DBB101A1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8AB79-BDAE-409A-054A-41C3BDD1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C12-C5C7-A1AB-F22C-19CC2FAE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4C57-591D-4528-13AF-403D2A8C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F53ED-C832-EA79-74D7-7CF524DF5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B3CEF-5F1A-968F-BF13-6A5F5464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146BA-99DC-027A-31FA-2E31FBF6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DD54-7C37-B854-9208-7F4FFB9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1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9F73-2895-90EA-63B6-0E03B356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A13DC-112F-1B91-C616-F438A5794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46DE4-8509-601E-9560-A7DC68F96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14E6F-7E51-7113-B8D3-BDE8A001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98697-1373-37A5-2A69-101FD2BA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3BD6E-FA45-32E9-9FFB-1F066C8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1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2EFCA-8093-A413-AA96-BE67D32B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C485-8D4E-3931-6CC0-FFD695975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537F-09DA-C11C-B815-F3B896601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1FBAB-8F63-4F7D-AD26-64290AAE0E6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4A500-2B86-2E0C-D3B3-BAFE11BBC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11B7-D7DB-3675-2154-B622A5BFF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1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 640 – Week 7 &amp; 8</a:t>
            </a:r>
            <a:br>
              <a:rPr lang="en-US" dirty="0"/>
            </a:br>
            <a:r>
              <a:rPr lang="en-US" dirty="0"/>
              <a:t>Michael Ersevim</a:t>
            </a:r>
          </a:p>
        </p:txBody>
      </p:sp>
    </p:spTree>
    <p:extLst>
      <p:ext uri="{BB962C8B-B14F-4D97-AF65-F5344CB8AC3E}">
        <p14:creationId xmlns:p14="http://schemas.microsoft.com/office/powerpoint/2010/main" val="379677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1B2C429-8F64-DF90-BB5D-66D71C15C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0" y="1582718"/>
            <a:ext cx="5275282" cy="5275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E8FE0C-D076-71C8-38EC-4ED81CB7FCC7}"/>
              </a:ext>
            </a:extLst>
          </p:cNvPr>
          <p:cNvSpPr txBox="1"/>
          <p:nvPr/>
        </p:nvSpPr>
        <p:spPr>
          <a:xfrm>
            <a:off x="1325013" y="1231343"/>
            <a:ext cx="415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Scattergraph</a:t>
            </a:r>
            <a:r>
              <a:rPr lang="en-US" dirty="0"/>
              <a:t> of the murder rate plotted against burglary rate to check for correlation (both per 100,000 people)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666EE5-8624-936F-EACD-937E5CBEF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520" y="297975"/>
            <a:ext cx="8920480" cy="764343"/>
          </a:xfrm>
        </p:spPr>
        <p:txBody>
          <a:bodyPr>
            <a:normAutofit/>
          </a:bodyPr>
          <a:lstStyle/>
          <a:p>
            <a:r>
              <a:rPr lang="en-US" sz="4400" dirty="0"/>
              <a:t>R-graphs</a:t>
            </a:r>
          </a:p>
        </p:txBody>
      </p:sp>
      <p:pic>
        <p:nvPicPr>
          <p:cNvPr id="12" name="Picture 11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7B455DC0-2B83-BDD4-15E6-2D1B88B90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72" y="1575895"/>
            <a:ext cx="5282105" cy="52821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A8C7A5-628C-3580-4D61-062318E2600F}"/>
              </a:ext>
            </a:extLst>
          </p:cNvPr>
          <p:cNvSpPr txBox="1"/>
          <p:nvPr/>
        </p:nvSpPr>
        <p:spPr>
          <a:xfrm>
            <a:off x="6892736" y="954344"/>
            <a:ext cx="415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Bubble graph of murder vs burglary rate. Area of bubble should be proportional to population of state, but sqrt of radius function seems not to be working...</a:t>
            </a:r>
          </a:p>
        </p:txBody>
      </p:sp>
    </p:spTree>
    <p:extLst>
      <p:ext uri="{BB962C8B-B14F-4D97-AF65-F5344CB8AC3E}">
        <p14:creationId xmlns:p14="http://schemas.microsoft.com/office/powerpoint/2010/main" val="404365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214" y="406402"/>
            <a:ext cx="8565572" cy="843278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R: Probability Density graph of birth rates (per 1,000 people) across countries from around the world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9969A2B4-DA19-45E5-88BF-053F419AD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060" y="1376680"/>
            <a:ext cx="5224780" cy="522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3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498765"/>
            <a:ext cx="10806545" cy="108798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R: Code for prior graphs</a:t>
            </a:r>
            <a:br>
              <a:rPr lang="en-US" sz="3600" dirty="0"/>
            </a:br>
            <a:r>
              <a:rPr lang="en-US" sz="3600" dirty="0"/>
              <a:t>Based upon code supplied with ‘Visualize This (N. </a:t>
            </a:r>
            <a:r>
              <a:rPr lang="en-US" sz="3600" dirty="0" err="1"/>
              <a:t>Yau</a:t>
            </a:r>
            <a:r>
              <a:rPr lang="en-US" sz="3600" dirty="0"/>
              <a:t>)’, with a few additions as directed by the text in the book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9220C-549D-F256-CE1B-9A6D95B9ADF1}"/>
              </a:ext>
            </a:extLst>
          </p:cNvPr>
          <p:cNvSpPr txBox="1"/>
          <p:nvPr/>
        </p:nvSpPr>
        <p:spPr>
          <a:xfrm>
            <a:off x="904240" y="1661161"/>
            <a:ext cx="97129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setwd</a:t>
            </a:r>
            <a:r>
              <a:rPr lang="en-US" sz="1600" dirty="0"/>
              <a:t>("C:/Users/Kate/Documents/Bellevue DS classes/DSC640")</a:t>
            </a:r>
          </a:p>
          <a:p>
            <a:r>
              <a:rPr lang="en-US" sz="1600" dirty="0"/>
              <a:t># Load the data</a:t>
            </a:r>
          </a:p>
          <a:p>
            <a:r>
              <a:rPr lang="en-US" sz="1600" dirty="0"/>
              <a:t>crime &lt;- read.csv('crimeRatesByState2005.csv', </a:t>
            </a:r>
            <a:r>
              <a:rPr lang="en-US" sz="1600" dirty="0" err="1"/>
              <a:t>sep</a:t>
            </a:r>
            <a:r>
              <a:rPr lang="en-US" sz="1600" dirty="0"/>
              <a:t>=",", header=TRUE)</a:t>
            </a:r>
          </a:p>
          <a:p>
            <a:endParaRPr lang="en-US" sz="1600" dirty="0"/>
          </a:p>
          <a:p>
            <a:r>
              <a:rPr lang="en-US" sz="1600" dirty="0"/>
              <a:t># Remove US total and DC</a:t>
            </a:r>
          </a:p>
          <a:p>
            <a:r>
              <a:rPr lang="en-US" sz="1600" dirty="0"/>
              <a:t>crime2 &lt;- crime[</a:t>
            </a:r>
            <a:r>
              <a:rPr lang="en-US" sz="1600" dirty="0" err="1"/>
              <a:t>crime$state</a:t>
            </a:r>
            <a:r>
              <a:rPr lang="en-US" sz="1600" dirty="0"/>
              <a:t> != "District of Columbia",]</a:t>
            </a:r>
          </a:p>
          <a:p>
            <a:r>
              <a:rPr lang="en-US" sz="1600" dirty="0"/>
              <a:t>crime2 &lt;- crime2[crime2$state != "United States",]</a:t>
            </a:r>
          </a:p>
          <a:p>
            <a:endParaRPr lang="en-US" sz="1600" dirty="0"/>
          </a:p>
          <a:p>
            <a:r>
              <a:rPr lang="en-US" sz="1600" dirty="0"/>
              <a:t># Scatterplot for murder and burglary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crime$murder</a:t>
            </a:r>
            <a:r>
              <a:rPr lang="en-US" sz="1600" dirty="0"/>
              <a:t>, </a:t>
            </a:r>
            <a:r>
              <a:rPr lang="en-US" sz="1600" dirty="0" err="1"/>
              <a:t>crime$burglary</a:t>
            </a:r>
            <a:r>
              <a:rPr lang="en-US" sz="1600" dirty="0"/>
              <a:t>)</a:t>
            </a:r>
          </a:p>
          <a:p>
            <a:r>
              <a:rPr lang="en-US" sz="1600" dirty="0"/>
              <a:t>plot(crime2$murder, crime2$burglary)</a:t>
            </a:r>
          </a:p>
          <a:p>
            <a:r>
              <a:rPr lang="en-US" sz="1600" dirty="0"/>
              <a:t>plot(crime2$murder, crime2$burglary, </a:t>
            </a:r>
            <a:r>
              <a:rPr lang="en-US" sz="1600" dirty="0" err="1"/>
              <a:t>xlim</a:t>
            </a:r>
            <a:r>
              <a:rPr lang="en-US" sz="1600" dirty="0"/>
              <a:t>=c(0,10), </a:t>
            </a:r>
            <a:r>
              <a:rPr lang="en-US" sz="1600" dirty="0" err="1"/>
              <a:t>ylim</a:t>
            </a:r>
            <a:r>
              <a:rPr lang="en-US" sz="1600" dirty="0"/>
              <a:t>=c(0, 1200))</a:t>
            </a:r>
          </a:p>
          <a:p>
            <a:endParaRPr lang="en-US" sz="1600" dirty="0"/>
          </a:p>
          <a:p>
            <a:r>
              <a:rPr lang="en-US" sz="1600" dirty="0"/>
              <a:t># make bubble chart</a:t>
            </a:r>
          </a:p>
          <a:p>
            <a:r>
              <a:rPr lang="en-US" sz="1600" dirty="0"/>
              <a:t>radius &lt;- sqrt( </a:t>
            </a:r>
            <a:r>
              <a:rPr lang="en-US" sz="1600" dirty="0" err="1"/>
              <a:t>crime$population</a:t>
            </a:r>
            <a:r>
              <a:rPr lang="en-US" sz="1600" dirty="0"/>
              <a:t>/ pi )</a:t>
            </a:r>
          </a:p>
          <a:p>
            <a:r>
              <a:rPr lang="en-US" sz="1600" dirty="0"/>
              <a:t>symbols(</a:t>
            </a:r>
            <a:r>
              <a:rPr lang="en-US" sz="1600" dirty="0" err="1"/>
              <a:t>crime$murder</a:t>
            </a:r>
            <a:r>
              <a:rPr lang="en-US" sz="1600" dirty="0"/>
              <a:t>, </a:t>
            </a:r>
            <a:r>
              <a:rPr lang="en-US" sz="1600" dirty="0" err="1"/>
              <a:t>crime$burglary</a:t>
            </a:r>
            <a:r>
              <a:rPr lang="en-US" sz="1600" dirty="0"/>
              <a:t>, circles=radius, inches=0.35,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fg</a:t>
            </a:r>
            <a:r>
              <a:rPr lang="en-US" sz="1600" dirty="0"/>
              <a:t>='white', </a:t>
            </a:r>
            <a:r>
              <a:rPr lang="en-US" sz="1600" dirty="0" err="1"/>
              <a:t>bg</a:t>
            </a:r>
            <a:r>
              <a:rPr lang="en-US" sz="1600" dirty="0"/>
              <a:t>='red', </a:t>
            </a:r>
            <a:r>
              <a:rPr lang="en-US" sz="1600" dirty="0" err="1"/>
              <a:t>xlab</a:t>
            </a:r>
            <a:r>
              <a:rPr lang="en-US" sz="1600" dirty="0"/>
              <a:t>='Murder Rate', </a:t>
            </a:r>
            <a:r>
              <a:rPr lang="en-US" sz="1600" dirty="0" err="1"/>
              <a:t>ylab</a:t>
            </a:r>
            <a:r>
              <a:rPr lang="en-US" sz="1600" dirty="0"/>
              <a:t>='Burglary Rate', </a:t>
            </a:r>
            <a:r>
              <a:rPr lang="en-US" sz="1600" dirty="0" err="1"/>
              <a:t>xlim</a:t>
            </a:r>
            <a:r>
              <a:rPr lang="en-US" sz="1600" dirty="0"/>
              <a:t> = c(0,10))</a:t>
            </a:r>
          </a:p>
          <a:p>
            <a:endParaRPr lang="en-US" sz="1600" dirty="0"/>
          </a:p>
          <a:p>
            <a:r>
              <a:rPr lang="en-US" sz="1600" dirty="0"/>
              <a:t># Scatterplot matrix</a:t>
            </a:r>
          </a:p>
          <a:p>
            <a:r>
              <a:rPr lang="en-US" sz="1600" dirty="0"/>
              <a:t>plot(crime2[,2:9])</a:t>
            </a:r>
          </a:p>
        </p:txBody>
      </p:sp>
    </p:spTree>
    <p:extLst>
      <p:ext uri="{BB962C8B-B14F-4D97-AF65-F5344CB8AC3E}">
        <p14:creationId xmlns:p14="http://schemas.microsoft.com/office/powerpoint/2010/main" val="270123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BI: Scatter graph</a:t>
            </a:r>
            <a:r>
              <a:rPr lang="en-US" sz="4800" dirty="0"/>
              <a:t> and b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ubble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0FE81-3A3D-E355-E3E3-121F8F1CE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4968805" cy="3155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DFBEEA-6E56-08BB-22B9-C8430D49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96" y="1754094"/>
            <a:ext cx="5178743" cy="30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0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BI: Density graph - Bar Graph </a:t>
            </a:r>
            <a:r>
              <a:rPr lang="en-US" sz="4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proxy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know this isn’t a PDF however, I couldn’t figure it out in Power BI so a 25 bin histogram is a proxy to the shape of the PDF or PMF graph.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BB07D-D98B-2439-2C58-B25FADEA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938" y="1690688"/>
            <a:ext cx="8346091" cy="43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0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340017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Python: Scatter and Bubble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6375E-C03B-4B03-05AB-0070982F0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79" y="1255897"/>
            <a:ext cx="5442608" cy="3638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6014C6-6CA9-066E-19CA-3D831429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29" y="1255897"/>
            <a:ext cx="5301643" cy="354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4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894" y="340016"/>
            <a:ext cx="9457466" cy="1166055"/>
          </a:xfrm>
        </p:spPr>
        <p:txBody>
          <a:bodyPr>
            <a:normAutofit/>
          </a:bodyPr>
          <a:lstStyle/>
          <a:p>
            <a:r>
              <a:rPr lang="en-US" sz="3600" dirty="0"/>
              <a:t>Python: PDF graph of birth rates from 2008: Countries around the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77D55-2B28-359B-7D8F-D5446C3D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44" y="1800225"/>
            <a:ext cx="7533376" cy="481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7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340017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Python: CODE for generating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6981A-3461-EA9A-D050-AAFB2AA7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8" y="1315889"/>
            <a:ext cx="11627224" cy="52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6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340017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Python: CODE for generating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89A7D-1C14-C821-FB13-761298D6A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25" y="1165804"/>
            <a:ext cx="9723548" cy="535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7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340017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Python: CODE for generating 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246AC-40C2-D4D5-90FE-C4706A541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10" y="1828279"/>
            <a:ext cx="5581090" cy="44486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7AB6E7-77E7-3A74-B985-31DB23B79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028" y="2017059"/>
            <a:ext cx="4799244" cy="425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340017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Python: CODE for generating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7CC9D-6674-8F88-6ACC-B547F70E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6" y="1624293"/>
            <a:ext cx="74390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0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8437</TotalTime>
  <Words>390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DSC 640 – Week 7 &amp; 8 Michael Ersevim</vt:lpstr>
      <vt:lpstr>Power BI: Scatter graph and bubble graph</vt:lpstr>
      <vt:lpstr>Power BI: Density graph - Bar Graph proxy I know this isn’t a PDF however, I couldn’t figure it out in Power BI so a 25 bin histogram is a proxy to the shape of the PDF or PMF graph.</vt:lpstr>
      <vt:lpstr>Python: Scatter and Bubble graphs</vt:lpstr>
      <vt:lpstr>Python: PDF graph of birth rates from 2008: Countries around the world</vt:lpstr>
      <vt:lpstr>Python: CODE for generating graphs</vt:lpstr>
      <vt:lpstr>Python: CODE for generating graphs</vt:lpstr>
      <vt:lpstr>Python: CODE for generating graphs</vt:lpstr>
      <vt:lpstr>Python: CODE for generating graphs</vt:lpstr>
      <vt:lpstr>R-graphs</vt:lpstr>
      <vt:lpstr>R: Probability Density graph of birth rates (per 1,000 people) across countries from around the world</vt:lpstr>
      <vt:lpstr>R: Code for prior graphs Based upon code supplied with ‘Visualize This (N. Yau)’, with a few additions as directed by the text in the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640 – Week 3 &amp; 4 Michael Ersevim</dc:title>
  <dc:creator>Michael Ersevim</dc:creator>
  <cp:lastModifiedBy>Michael Ersevim</cp:lastModifiedBy>
  <cp:revision>20</cp:revision>
  <dcterms:created xsi:type="dcterms:W3CDTF">2022-09-16T00:41:09Z</dcterms:created>
  <dcterms:modified xsi:type="dcterms:W3CDTF">2022-10-19T23:03:50Z</dcterms:modified>
</cp:coreProperties>
</file>