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9A5-232B-B1B5-9AE1-B20549F58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30A6C-B1EF-7F93-C744-33BF4A6F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A9BA-5102-6F69-A9B6-21576C51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2664-5F15-399C-3356-BE64EA4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39AD-3A0F-E3E2-3F4D-838F7FD5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BDD-F95B-A04D-CEB9-F4C6BB8A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F30F7-92D0-13CA-EEC9-191332CB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E3DF-5F07-43D0-E460-F9179C72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C228-8A78-86C1-1C6D-2F66D530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83D4-4B90-22D7-05C6-D4DAC79A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FB9E-8A4F-6AE6-C3FF-154947B2D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787BA-356A-8A8C-7A2B-61107506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C059-4718-98D0-351D-A55BF2F9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829A-9CC2-721A-6DE6-DAFF8DBE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25A4-1E94-14F1-B71D-A16C3E30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2351-A855-A5FF-1953-FEF0EDCF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EDCF-9A70-F1BC-9C3B-302C2120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6A77-F02E-7AB7-DF60-7A385F5B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70E9-60F0-991B-9D2C-ED2119F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29D1-3B02-9BD8-AB0C-D381F602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0724-8FE3-351C-9FC6-27F7DCBA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6B16-8141-103D-1F3D-60DA75A3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A1AB-784A-A292-E937-0EC27DB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EA7-C36D-237C-BFB4-A9509EA2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18CD-8374-9DC2-8952-EA4B05CD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E4AD-3F84-B2FD-6292-540EC4D7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2B78-7A0D-461C-EB83-D879E776E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FA568-28DB-F813-0A3E-48CA8A74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74BC-3D6A-2CE0-AE59-217D7BF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DE2AF-A745-72AF-AF96-52037CC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DCAA-5DF3-35E1-5C79-EFE75B6D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EA0-EDF4-F4C6-015F-014BA031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F2BE-CC59-BA9E-4754-0BB32655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C2F6-524A-E4F9-9DB3-5C129826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E0DA-BEF2-D07F-1519-AE7DE662E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BB4-710C-BE50-3B9E-80BE2336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1CE3D-EA6B-8D47-00DF-DD41D65F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EAD5-D158-E13A-3075-624DD80F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22BD4-5747-3F20-BC20-969E6184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6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0668-1151-E7AD-B8FE-39875CB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5EB0A-9403-AF96-0AEE-84B6762D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E5AF-526A-FAF4-8A3D-79B66FCB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9446-5C1E-A441-3FD3-78604671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17BF0-302E-415F-3C68-F151C92C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6E134-260A-28BF-80A0-447165FB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F8687-5357-6311-CEC7-E7C7DD6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AB5A-74D0-0D86-6F79-2A673F9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DBE9-F29D-AE43-D08D-6D578521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C710B-05D2-90B8-F395-0F6A3032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1FE3-8489-CF41-D619-EA4FD329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AB51-4549-6D6E-2BDE-48124A77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ED1A-75B5-9BFB-3992-F84CF890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4A08-8995-AE0E-AD45-6C43BF72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8EBBA-6F10-A397-84D3-C6FC1E47C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713B-53FC-DE98-A318-B1B76C48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DA9F-332F-7B7D-7A43-9FA9811D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C6A0A-2F16-4A3D-2F84-CB86A056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28254-53B1-E6E6-4895-B14958D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4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F440B-35A1-99EE-84F8-68E726A2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ABB9-FF35-C40A-EC5B-79E3DF98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020B-0B27-43E2-CE0A-EF04D8ABA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E986-AA6E-4B01-95D5-0809CE9F4C2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70E4-15FB-34DA-E819-113B79B8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2181-7090-2205-49B6-82F2143ED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C57A-8078-4603-B9FE-00F064FC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798BA9-67B6-6752-2924-D5AB90DCA090}"/>
              </a:ext>
            </a:extLst>
          </p:cNvPr>
          <p:cNvSpPr txBox="1"/>
          <p:nvPr/>
        </p:nvSpPr>
        <p:spPr>
          <a:xfrm>
            <a:off x="4361086" y="1840450"/>
            <a:ext cx="2663945" cy="175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 dirty="0">
                <a:latin typeface="+mj-lt"/>
                <a:ea typeface="+mj-ea"/>
                <a:cs typeface="+mj-cs"/>
              </a:rPr>
              <a:t>But flying is</a:t>
            </a:r>
            <a:r>
              <a:rPr lang="en-US" sz="4800" i="1" dirty="0">
                <a:latin typeface="+mj-lt"/>
                <a:ea typeface="+mj-ea"/>
                <a:cs typeface="+mj-cs"/>
              </a:rPr>
              <a:t> </a:t>
            </a:r>
            <a:endParaRPr lang="en-US" sz="3600" i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u="sng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20x</a:t>
            </a:r>
            <a:r>
              <a:rPr lang="en-US" sz="3600" i="1" u="sng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 safer</a:t>
            </a:r>
            <a:endParaRPr lang="en-US" sz="3600" i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 dirty="0">
                <a:latin typeface="+mj-lt"/>
                <a:ea typeface="+mj-ea"/>
                <a:cs typeface="+mj-cs"/>
              </a:rPr>
              <a:t>than driving!</a:t>
            </a:r>
          </a:p>
        </p:txBody>
      </p: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416BFF7C-C6ED-9AE6-F0BE-665C4EEC4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204" y="369752"/>
            <a:ext cx="1591023" cy="1591023"/>
          </a:xfrm>
          <a:prstGeom prst="rect">
            <a:avLst/>
          </a:prstGeom>
        </p:spPr>
      </p:pic>
      <p:pic>
        <p:nvPicPr>
          <p:cNvPr id="5" name="Graphic 4" descr="Take Off outline">
            <a:extLst>
              <a:ext uri="{FF2B5EF4-FFF2-40B4-BE49-F238E27FC236}">
                <a16:creationId xmlns:a16="http://schemas.microsoft.com/office/drawing/2014/main" id="{3A25441A-CE93-FF0C-C5EE-542228C28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3133" y="615148"/>
            <a:ext cx="1591023" cy="1591023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B81DCBEB-3907-3E13-68A7-3FBB5DB0786E}"/>
              </a:ext>
            </a:extLst>
          </p:cNvPr>
          <p:cNvSpPr/>
          <p:nvPr/>
        </p:nvSpPr>
        <p:spPr>
          <a:xfrm rot="18886246">
            <a:off x="2391677" y="355441"/>
            <a:ext cx="1722916" cy="1732222"/>
          </a:xfrm>
          <a:prstGeom prst="plus">
            <a:avLst>
              <a:gd name="adj" fmla="val 474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F354C-4A01-E11B-C6B5-652E19ECF02D}"/>
              </a:ext>
            </a:extLst>
          </p:cNvPr>
          <p:cNvSpPr txBox="1"/>
          <p:nvPr/>
        </p:nvSpPr>
        <p:spPr>
          <a:xfrm>
            <a:off x="-237608" y="451789"/>
            <a:ext cx="2786720" cy="175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latin typeface="+mj-lt"/>
                <a:ea typeface="+mj-ea"/>
                <a:cs typeface="+mj-cs"/>
              </a:rPr>
              <a:t>People drive</a:t>
            </a:r>
            <a:r>
              <a:rPr lang="en-US" sz="4400" i="1" dirty="0">
                <a:latin typeface="+mj-lt"/>
                <a:ea typeface="+mj-ea"/>
                <a:cs typeface="+mj-cs"/>
              </a:rPr>
              <a:t> </a:t>
            </a:r>
            <a:endParaRPr lang="en-US" sz="3200" i="1" dirty="0"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u="sng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8x</a:t>
            </a:r>
            <a:r>
              <a:rPr lang="en-US" sz="3200" i="1" u="sng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 more miles</a:t>
            </a:r>
            <a:endParaRPr lang="en-US" sz="3200" i="1" dirty="0"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latin typeface="+mj-lt"/>
                <a:ea typeface="+mj-ea"/>
                <a:cs typeface="+mj-cs"/>
              </a:rPr>
              <a:t>than they fly!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132CD2-0702-46B0-F8F6-5ABBA7DE0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264" y="3843015"/>
            <a:ext cx="5330909" cy="2591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D8B3F3-E634-8C35-B168-3CEF8B3A64B0}"/>
              </a:ext>
            </a:extLst>
          </p:cNvPr>
          <p:cNvSpPr txBox="1"/>
          <p:nvPr/>
        </p:nvSpPr>
        <p:spPr>
          <a:xfrm>
            <a:off x="7438773" y="4362748"/>
            <a:ext cx="3385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Deaths per 100,000,000 miles </a:t>
            </a:r>
          </a:p>
          <a:p>
            <a:pPr algn="ctr"/>
            <a:r>
              <a:rPr lang="en-US" sz="2000" b="1" dirty="0"/>
              <a:t>of flying from 1985 – 2015:</a:t>
            </a:r>
          </a:p>
          <a:p>
            <a:pPr algn="ctr"/>
            <a:r>
              <a:rPr lang="en-US" sz="3200" b="1" dirty="0"/>
              <a:t>Almost 0!</a:t>
            </a:r>
            <a:endParaRPr lang="en-US" sz="20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A472A2B-0BF7-58B1-82F9-DE0BD2886B75}"/>
              </a:ext>
            </a:extLst>
          </p:cNvPr>
          <p:cNvSpPr/>
          <p:nvPr/>
        </p:nvSpPr>
        <p:spPr>
          <a:xfrm>
            <a:off x="8877718" y="5543392"/>
            <a:ext cx="646914" cy="735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F87BB-C92A-B3EF-8396-5B4FC38FC5B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3000"/>
          </a:blip>
          <a:stretch>
            <a:fillRect/>
          </a:stretch>
        </p:blipFill>
        <p:spPr>
          <a:xfrm>
            <a:off x="1155752" y="3232489"/>
            <a:ext cx="2994254" cy="1538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1D3781-7D7B-1D26-10D9-4F65CEDBEC99}"/>
              </a:ext>
            </a:extLst>
          </p:cNvPr>
          <p:cNvSpPr txBox="1"/>
          <p:nvPr/>
        </p:nvSpPr>
        <p:spPr>
          <a:xfrm>
            <a:off x="1338723" y="2412564"/>
            <a:ext cx="2663945" cy="81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latin typeface="+mj-lt"/>
                <a:ea typeface="+mj-ea"/>
                <a:cs typeface="+mj-cs"/>
              </a:rPr>
              <a:t>And even though auto fatality rates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9FE7-51B3-A7A7-5122-CFE93FB409B3}"/>
              </a:ext>
            </a:extLst>
          </p:cNvPr>
          <p:cNvSpPr txBox="1"/>
          <p:nvPr/>
        </p:nvSpPr>
        <p:spPr>
          <a:xfrm>
            <a:off x="1368133" y="4962912"/>
            <a:ext cx="2661892" cy="96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dirty="0">
                <a:latin typeface="+mj-lt"/>
                <a:ea typeface="+mj-ea"/>
                <a:cs typeface="+mj-cs"/>
              </a:rPr>
              <a:t>have been decreasing for decades…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1340DEA-DB32-44AB-0153-7D8AE5C5BE10}"/>
              </a:ext>
            </a:extLst>
          </p:cNvPr>
          <p:cNvSpPr/>
          <p:nvPr/>
        </p:nvSpPr>
        <p:spPr>
          <a:xfrm rot="17992439">
            <a:off x="5132644" y="4196721"/>
            <a:ext cx="646914" cy="1272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56F01-9AA4-F125-DC4A-425C184467C8}"/>
              </a:ext>
            </a:extLst>
          </p:cNvPr>
          <p:cNvSpPr txBox="1"/>
          <p:nvPr/>
        </p:nvSpPr>
        <p:spPr>
          <a:xfrm>
            <a:off x="7523040" y="615148"/>
            <a:ext cx="411828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Be </a:t>
            </a:r>
            <a:r>
              <a:rPr lang="en-US" sz="3600" b="1" dirty="0">
                <a:solidFill>
                  <a:srgbClr val="00B0F0"/>
                </a:solidFill>
              </a:rPr>
              <a:t>SMART</a:t>
            </a:r>
            <a:r>
              <a:rPr lang="en-US" sz="3600" b="1" dirty="0"/>
              <a:t> this </a:t>
            </a:r>
            <a:r>
              <a:rPr lang="en-US" sz="3600" b="1" dirty="0">
                <a:solidFill>
                  <a:srgbClr val="FF0000"/>
                </a:solidFill>
              </a:rPr>
              <a:t>h</a:t>
            </a:r>
            <a:r>
              <a:rPr lang="en-US" sz="3600" b="1" dirty="0">
                <a:solidFill>
                  <a:srgbClr val="00B050"/>
                </a:solidFill>
              </a:rPr>
              <a:t>o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>
                <a:solidFill>
                  <a:srgbClr val="00B050"/>
                </a:solidFill>
              </a:rPr>
              <a:t>i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b="1" dirty="0">
                <a:solidFill>
                  <a:srgbClr val="00B050"/>
                </a:solidFill>
              </a:rPr>
              <a:t>a</a:t>
            </a:r>
            <a:r>
              <a:rPr lang="en-US" sz="3600" b="1" dirty="0">
                <a:solidFill>
                  <a:srgbClr val="FF0000"/>
                </a:solidFill>
              </a:rPr>
              <a:t>y</a:t>
            </a:r>
            <a:r>
              <a:rPr lang="en-US" sz="3600" b="1" dirty="0"/>
              <a:t> season:</a:t>
            </a:r>
          </a:p>
          <a:p>
            <a:pPr algn="ctr"/>
            <a:r>
              <a:rPr lang="en-US" sz="3600" b="1" dirty="0"/>
              <a:t>When feasible, </a:t>
            </a:r>
            <a:r>
              <a:rPr lang="en-US" sz="4000" b="1" i="1" dirty="0"/>
              <a:t>FLY</a:t>
            </a:r>
            <a:r>
              <a:rPr lang="en-US" sz="3600" b="1" dirty="0"/>
              <a:t> to your destination </a:t>
            </a:r>
            <a:r>
              <a:rPr lang="en-US" sz="3600" b="1" u="sng" dirty="0"/>
              <a:t>instead</a:t>
            </a:r>
            <a:r>
              <a:rPr lang="en-US" sz="3600" b="1" dirty="0"/>
              <a:t> of driving!</a:t>
            </a:r>
            <a:r>
              <a:rPr lang="en-US" sz="4000" b="1" dirty="0"/>
              <a:t> </a:t>
            </a:r>
            <a:endParaRPr lang="en-US" sz="3600" b="1" dirty="0"/>
          </a:p>
        </p:txBody>
      </p:sp>
      <p:pic>
        <p:nvPicPr>
          <p:cNvPr id="17" name="Graphic 16" descr="Brain in head outline">
            <a:extLst>
              <a:ext uri="{FF2B5EF4-FFF2-40B4-BE49-F238E27FC236}">
                <a16:creationId xmlns:a16="http://schemas.microsoft.com/office/drawing/2014/main" id="{54197823-E1C6-2616-5732-78E569D5A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17287" y="62408"/>
            <a:ext cx="4022570" cy="39394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4BC2DD-705F-6AB6-C81A-1C2CEE110BCF}"/>
              </a:ext>
            </a:extLst>
          </p:cNvPr>
          <p:cNvSpPr txBox="1"/>
          <p:nvPr/>
        </p:nvSpPr>
        <p:spPr>
          <a:xfrm>
            <a:off x="4743079" y="6505317"/>
            <a:ext cx="1373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Sources: NTSB</a:t>
            </a:r>
          </a:p>
        </p:txBody>
      </p:sp>
    </p:spTree>
    <p:extLst>
      <p:ext uri="{BB962C8B-B14F-4D97-AF65-F5344CB8AC3E}">
        <p14:creationId xmlns:p14="http://schemas.microsoft.com/office/powerpoint/2010/main" val="113970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Ersevim</dc:creator>
  <cp:lastModifiedBy>Michael Ersevim</cp:lastModifiedBy>
  <cp:revision>1</cp:revision>
  <dcterms:created xsi:type="dcterms:W3CDTF">2022-11-17T17:58:39Z</dcterms:created>
  <dcterms:modified xsi:type="dcterms:W3CDTF">2022-11-17T17:59:39Z</dcterms:modified>
</cp:coreProperties>
</file>