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7" r:id="rId11"/>
    <p:sldId id="265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 Rainey" initials="KR" lastIdx="2" clrIdx="0">
    <p:extLst>
      <p:ext uri="{19B8F6BF-5375-455C-9EA6-DF929625EA0E}">
        <p15:presenceInfo xmlns:p15="http://schemas.microsoft.com/office/powerpoint/2012/main" userId="S::Karar@shoebacca.com::d1878703-0200-4955-a8d5-007efcea3e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8" d="100"/>
          <a:sy n="68" d="100"/>
        </p:scale>
        <p:origin x="5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6T12:49:32.49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  <p:cm authorId="1" dt="2020-01-26T13:49:50.045" idx="2">
    <p:pos x="106" y="106"/>
    <p:text>Training Emplyee retention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" y="1208490"/>
            <a:ext cx="2984419" cy="4290103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33" y="4511975"/>
            <a:ext cx="5064857" cy="108786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No Reliance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 is subject to change without notice.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Confidentiality: 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document, including any files contained herein, is confidential information of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and should not be disclosed to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third parties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52E5A-0F61-DE43-9DE7-B803493B3DF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069F49-C1CC-5744-826A-7895C54E4B51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1539D-15A2-8D44-A2DC-A0327B32B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569" y="3429000"/>
            <a:ext cx="5460292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algn="l" defTabSz="914377" rtl="0" eaLnBrk="1" latinLnBrk="0" hangingPunct="1">
              <a:defRPr lang="en-US" sz="6400" b="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ABAD2C3-9C6B-7247-9D6A-172275246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569" y="4832849"/>
            <a:ext cx="39624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35B8421-878B-A04C-AB90-959E4A5C2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69" y="5325293"/>
            <a:ext cx="3962400" cy="2974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DC2B4-8076-0F49-84CC-F194B4B28326}"/>
              </a:ext>
            </a:extLst>
          </p:cNvPr>
          <p:cNvCxnSpPr/>
          <p:nvPr/>
        </p:nvCxnSpPr>
        <p:spPr>
          <a:xfrm>
            <a:off x="625673" y="4606404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DE181-E8E7-2F44-912A-5E930A2246C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59E86B-9031-0144-9EC1-4638BBE3A09D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0B0CB-267D-C14C-8A0A-97D9A848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8BD1-82FC-49C1-874C-845EF838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B48C3-C867-4A6E-B564-CA6311299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E815-988A-4BFD-972C-898AE9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6A51-D0F7-41BA-8138-F1BC965CED2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80E4-4BF6-4DA5-9505-81321D17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B0D7-632E-449A-9AFA-7E5C35B9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1639-6666-4E08-973C-E608DE64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" y="2980488"/>
            <a:ext cx="2659683" cy="664920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841212-5272-984A-8E68-2318A048636C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E63530-6C24-A641-ACF5-E662ED1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ACB91B-4642-E44B-847F-BC36851F1656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413A22-A141-5041-A5AC-DDD2CA0EFBC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C16EA5-00B6-444A-B87D-4E108B27A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821138F2-AA8A-4A4A-8FC2-DA0C6446FC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11344099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EBF96-9DA2-C44D-8F00-C9F5900DA785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74769E-2ADD-F04A-BE61-0F8A90F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F703FD-D948-1940-A8A2-0640F890DA93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EB5AE3D-E042-3948-A02C-7899433CA1C4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4236A9-3891-284E-BD76-1C01D1095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96E2859F-2611-A04E-815E-F37569D2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E7F3B074-1BB8-2146-BC1C-AD6B97CC8C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5E690-07EB-8A4A-BCFA-BAFEDD237C97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F7FC41-2819-464D-ACFC-B4CF50A7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76733-86FA-8D4A-A44A-87AE9B25C4E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20111C6-1F5E-9F42-9E01-EDBB9101088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4E6F0E-40CD-604D-AB48-E51A68361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336E4F61-A651-1343-9BE3-13D6698705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6447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FBA12643-44C4-2648-B3BB-D1634117A9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692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95968" y="1148281"/>
            <a:ext cx="5490305" cy="43868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2986D-25B3-FC48-8D8C-54A56CB7451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8BCE03-94F3-C44C-83C2-29C0636F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14032-5C56-0448-BA99-E978EC43169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26C219-22DF-9E48-AAE3-278A2E41F26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38C9CC-533D-E94D-B638-2805567FB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6E72346B-81B0-D64E-A600-DD0BF804A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297A98-E23C-7849-9096-18907AEDF2C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C00BA6-D45A-C843-A601-044018CE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CC55E5-833D-EF43-A682-02EA01F13FF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9FD2B9-739A-4842-AC60-96013F7CEEEC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CEB32-5BFC-B94F-A248-4AEE07268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9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- 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4F3B2-6ECF-5845-AB88-EC6A9ED4A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144"/>
            <a:ext cx="12192000" cy="3251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EDF8C6-15AF-7940-B5F9-A9BFFC23B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81" y="2944719"/>
            <a:ext cx="5619331" cy="461665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l"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305B5-0B1E-4A47-A034-7C98AB0A679D}"/>
              </a:ext>
            </a:extLst>
          </p:cNvPr>
          <p:cNvSpPr/>
          <p:nvPr/>
        </p:nvSpPr>
        <p:spPr>
          <a:xfrm>
            <a:off x="1" y="4645153"/>
            <a:ext cx="12192000" cy="2212847"/>
          </a:xfrm>
          <a:prstGeom prst="rect">
            <a:avLst/>
          </a:prstGeom>
          <a:solidFill>
            <a:srgbClr val="00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626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00000"/>
        </a:lnSpc>
        <a:spcBef>
          <a:spcPts val="1600"/>
        </a:spcBef>
        <a:spcAft>
          <a:spcPts val="267"/>
        </a:spcAft>
        <a:buSzPct val="90000"/>
        <a:buFont typeface="Wingdings" charset="2"/>
        <a:buChar char="§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761981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867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RqJVa0fl01w?start=3&amp;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rPr>
              <a:t>Presented by: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David Edmonson — Variux.com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i="1" dirty="0"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rPr>
              <a:t>Team Gamma</a:t>
            </a:r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rPr>
              <a:t>ACU Insights</a:t>
            </a:r>
          </a:p>
        </p:txBody>
      </p:sp>
    </p:spTree>
    <p:extLst>
      <p:ext uri="{BB962C8B-B14F-4D97-AF65-F5344CB8AC3E}">
        <p14:creationId xmlns:p14="http://schemas.microsoft.com/office/powerpoint/2010/main" val="24009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DA7B9-A3E1-4EAD-9666-C3A8E0C2C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604DC6-7B3A-45D1-B428-3FF9C7340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A64F4-BDBC-4A13-BA01-D278497D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Customization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FC52A-0A35-42CD-97E5-1B4725805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ACU-Insights fully automates rich data warehousing for Automating the Cost of Human Capital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773CCA-A9FE-4FB1-BBF6-88D633C8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11" y="1871658"/>
            <a:ext cx="7657290" cy="34517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205056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Original Confused Travolta">
            <a:hlinkClick r:id="" action="ppaction://media"/>
            <a:extLst>
              <a:ext uri="{FF2B5EF4-FFF2-40B4-BE49-F238E27FC236}">
                <a16:creationId xmlns:a16="http://schemas.microsoft.com/office/drawing/2014/main" id="{D94DEC4E-723C-4EE6-BC4B-31EFB9A98A98}"/>
              </a:ext>
            </a:extLst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6481" y="1238989"/>
            <a:ext cx="8719038" cy="42054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5575A2-688B-49D3-85D8-7FE7B016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So, what does that mean…?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C9283C-3E63-456E-9FB3-117B07B3379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44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594C368-8507-4632-9A4C-5093BEBE89E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918265" y="1770960"/>
            <a:ext cx="6710832" cy="27682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DFFE6-8A4A-4620-AC26-583C42C7B4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2903" y="2184602"/>
            <a:ext cx="3661505" cy="4386888"/>
          </a:xfrm>
        </p:spPr>
        <p:txBody>
          <a:bodyPr/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 daily Acumatica user behavior into cost saving opportunities with your Acumatica Workflow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1B4F7C-9EB9-451E-AB0E-025A4989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50" y="205891"/>
            <a:ext cx="11344099" cy="752475"/>
          </a:xfrm>
        </p:spPr>
        <p:txBody>
          <a:bodyPr>
            <a:noAutofit/>
          </a:bodyPr>
          <a:lstStyle/>
          <a:p>
            <a:pPr algn="ctr"/>
            <a:r>
              <a:rPr lang="en-US" sz="4400" i="1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What's Special about ACU Insights??</a:t>
            </a:r>
            <a:endParaRPr lang="en-US" sz="4400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E812C5-D078-490A-A35B-02F181B8969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2411" y="1338719"/>
            <a:ext cx="5614100" cy="4386888"/>
          </a:xfrm>
        </p:spPr>
        <p:txBody>
          <a:bodyPr/>
          <a:lstStyle/>
          <a:p>
            <a:r>
              <a:rPr lang="en-US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RECOGNIZE LOST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6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11B6F2-1468-476A-AB11-903E213F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50" y="177874"/>
            <a:ext cx="11344099" cy="752475"/>
          </a:xfrm>
        </p:spPr>
        <p:txBody>
          <a:bodyPr>
            <a:noAutofit/>
          </a:bodyPr>
          <a:lstStyle/>
          <a:p>
            <a:pPr algn="ctr"/>
            <a:r>
              <a:rPr lang="en-US" sz="4400" i="1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What's Special about ACU insights??</a:t>
            </a:r>
            <a:endParaRPr lang="en-US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93FDAB-5010-4B84-8A43-03AF242394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08651" y="1235555"/>
            <a:ext cx="5612225" cy="4386888"/>
          </a:xfrm>
        </p:spPr>
        <p:txBody>
          <a:bodyPr/>
          <a:lstStyle/>
          <a:p>
            <a:r>
              <a:rPr lang="en-US" sz="32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SAVING TIME AND MONEY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6C104-4EE7-46B3-BB80-FBC686D5A1CA}"/>
              </a:ext>
            </a:extLst>
          </p:cNvPr>
          <p:cNvSpPr txBox="1"/>
          <p:nvPr/>
        </p:nvSpPr>
        <p:spPr>
          <a:xfrm>
            <a:off x="7357403" y="2147667"/>
            <a:ext cx="4834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most expensive way to solve a problem is to hire a human, ACU Insights helps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be more cost effective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E11EBD-49A1-4E04-9440-8F257922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0" y="2075880"/>
            <a:ext cx="6765200" cy="27906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8890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2052C-8F42-4B5C-A175-843401B2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00" y="271658"/>
            <a:ext cx="4104168" cy="752475"/>
          </a:xfrm>
        </p:spPr>
        <p:txBody>
          <a:bodyPr>
            <a:noAutofit/>
          </a:bodyPr>
          <a:lstStyle/>
          <a:p>
            <a:r>
              <a:rPr lang="en-US" sz="3600" i="1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STAY INFORMED</a:t>
            </a:r>
            <a:endParaRPr lang="en-US" sz="3600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DB1B5-A657-4226-B552-B76EEA668C4A}"/>
              </a:ext>
            </a:extLst>
          </p:cNvPr>
          <p:cNvSpPr txBox="1"/>
          <p:nvPr/>
        </p:nvSpPr>
        <p:spPr>
          <a:xfrm>
            <a:off x="1767841" y="1056958"/>
            <a:ext cx="42812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 ACU-Insights, there is a data fountain that can be used to maximize the benefit of your workforce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53A99-EC42-40C4-80B8-F8476BAC2F9A}"/>
              </a:ext>
            </a:extLst>
          </p:cNvPr>
          <p:cNvSpPr txBox="1"/>
          <p:nvPr/>
        </p:nvSpPr>
        <p:spPr>
          <a:xfrm>
            <a:off x="4520418" y="2978984"/>
            <a:ext cx="471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EFFICIENCY COUNTS</a:t>
            </a:r>
            <a:endParaRPr lang="en-US" sz="36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F6C05-20AD-470A-9FE5-C9A49B7A0382}"/>
              </a:ext>
            </a:extLst>
          </p:cNvPr>
          <p:cNvSpPr txBox="1"/>
          <p:nvPr/>
        </p:nvSpPr>
        <p:spPr>
          <a:xfrm>
            <a:off x="5673969" y="3625315"/>
            <a:ext cx="56223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ACU-Insights makes teams more efficient by highlighting workflow engagement patterns</a:t>
            </a:r>
          </a:p>
        </p:txBody>
      </p:sp>
    </p:spTree>
    <p:extLst>
      <p:ext uri="{BB962C8B-B14F-4D97-AF65-F5344CB8AC3E}">
        <p14:creationId xmlns:p14="http://schemas.microsoft.com/office/powerpoint/2010/main" val="4105957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0DCC-DD41-4028-A9A9-927A314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50" y="238834"/>
            <a:ext cx="11344099" cy="752475"/>
          </a:xfrm>
        </p:spPr>
        <p:txBody>
          <a:bodyPr>
            <a:noAutofit/>
          </a:bodyPr>
          <a:lstStyle/>
          <a:p>
            <a:pPr algn="ctr"/>
            <a:r>
              <a:rPr lang="en-US" sz="4800" i="1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does it work?</a:t>
            </a:r>
            <a:endParaRPr lang="en-US" sz="4800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A68D0-1150-4E7F-81E6-252FE818D853}"/>
              </a:ext>
            </a:extLst>
          </p:cNvPr>
          <p:cNvSpPr txBox="1"/>
          <p:nvPr/>
        </p:nvSpPr>
        <p:spPr>
          <a:xfrm>
            <a:off x="914400" y="1331741"/>
            <a:ext cx="832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implementing a simple Customization Package, 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ACU-Insights will start generating robust usage data across your entire Acumatica User 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B65F7-6DC5-4862-BABD-CF5EFE27B5A9}"/>
              </a:ext>
            </a:extLst>
          </p:cNvPr>
          <p:cNvSpPr txBox="1"/>
          <p:nvPr/>
        </p:nvSpPr>
        <p:spPr>
          <a:xfrm>
            <a:off x="3990535" y="2640037"/>
            <a:ext cx="6869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ACU-Insights enables a lightweight monitor which catalogs user actions within Acumatica for integrating into AI pattern processing platforms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86F9F-52EB-4386-B444-AC6236408BCB}"/>
              </a:ext>
            </a:extLst>
          </p:cNvPr>
          <p:cNvSpPr txBox="1"/>
          <p:nvPr/>
        </p:nvSpPr>
        <p:spPr>
          <a:xfrm>
            <a:off x="1781906" y="4325931"/>
            <a:ext cx="862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1352199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8DF9-15F9-4F78-B6E7-10F1C35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37" y="859008"/>
            <a:ext cx="9424385" cy="1969770"/>
          </a:xfrm>
        </p:spPr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37DB-CFE8-466E-9FA5-54962FD2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569" y="3913760"/>
            <a:ext cx="3962400" cy="461665"/>
          </a:xfrm>
        </p:spPr>
        <p:txBody>
          <a:bodyPr/>
          <a:lstStyle/>
          <a:p>
            <a:r>
              <a:rPr lang="en-US" dirty="0"/>
              <a:t>David Edmonson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30CC-A06D-4917-BE9F-D69F92784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569" y="4696936"/>
            <a:ext cx="3962400" cy="297454"/>
          </a:xfrm>
        </p:spPr>
        <p:txBody>
          <a:bodyPr/>
          <a:lstStyle/>
          <a:p>
            <a:r>
              <a:rPr lang="en-US" dirty="0"/>
              <a:t>David@variux.com</a:t>
            </a:r>
          </a:p>
        </p:txBody>
      </p:sp>
    </p:spTree>
    <p:extLst>
      <p:ext uri="{BB962C8B-B14F-4D97-AF65-F5344CB8AC3E}">
        <p14:creationId xmlns:p14="http://schemas.microsoft.com/office/powerpoint/2010/main" val="368820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E123-7812-47A2-BA41-2AEE8AD7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0989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Acumatica 2016 1">
      <a:dk1>
        <a:srgbClr val="000000"/>
      </a:dk1>
      <a:lt1>
        <a:srgbClr val="FFFFFF"/>
      </a:lt1>
      <a:dk2>
        <a:srgbClr val="000033"/>
      </a:dk2>
      <a:lt2>
        <a:srgbClr val="F7941F"/>
      </a:lt2>
      <a:accent1>
        <a:srgbClr val="000033"/>
      </a:accent1>
      <a:accent2>
        <a:srgbClr val="F7941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umaticaSummit_2020_CorporateSlideDeck" id="{783C8C20-2C8F-4DF8-9CBA-E91E0F407778}" vid="{95FBFEDD-53C9-40E3-BFA8-869AB92B00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597AA592CB245AC84553FD001052B" ma:contentTypeVersion="7" ma:contentTypeDescription="Create a new document." ma:contentTypeScope="" ma:versionID="212cd9971b1595f67b4a2680fba7be59">
  <xsd:schema xmlns:xsd="http://www.w3.org/2001/XMLSchema" xmlns:xs="http://www.w3.org/2001/XMLSchema" xmlns:p="http://schemas.microsoft.com/office/2006/metadata/properties" xmlns:ns2="fe4e76c0-957d-466f-b6f8-63e89943fae3" xmlns:ns3="56c3b963-06d0-423e-9131-baa86a955236" targetNamespace="http://schemas.microsoft.com/office/2006/metadata/properties" ma:root="true" ma:fieldsID="9daf913d054c18082ed4b25cc90d0392" ns2:_="" ns3:_="">
    <xsd:import namespace="fe4e76c0-957d-466f-b6f8-63e89943fae3"/>
    <xsd:import namespace="56c3b963-06d0-423e-9131-baa86a955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e76c0-957d-466f-b6f8-63e89943f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3b963-06d0-423e-9131-baa86a9552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46627D-C8AA-490A-90F2-B5F9A3C92B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7B710-9AA7-4027-95A1-B136B61D20D0}">
  <ds:schemaRefs>
    <ds:schemaRef ds:uri="56c3b963-06d0-423e-9131-baa86a955236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fe4e76c0-957d-466f-b6f8-63e89943fae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ED6B83-F1BE-4D23-9479-A5BC81F2D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e76c0-957d-466f-b6f8-63e89943fae3"/>
    <ds:schemaRef ds:uri="56c3b963-06d0-423e-9131-baa86a9552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AcumaticaSummit_2020</Template>
  <TotalTime>129</TotalTime>
  <Words>183</Words>
  <Application>Microsoft Office PowerPoint</Application>
  <PresentationFormat>Widescreen</PresentationFormat>
  <Paragraphs>25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Roboto Condensed</vt:lpstr>
      <vt:lpstr>Wingdings</vt:lpstr>
      <vt:lpstr>Acumatica 2016 Theme</vt:lpstr>
      <vt:lpstr>ACU Insights</vt:lpstr>
      <vt:lpstr>Customization Overview</vt:lpstr>
      <vt:lpstr>So, what does that mean…?</vt:lpstr>
      <vt:lpstr>What's Special about ACU Insights??</vt:lpstr>
      <vt:lpstr>What's Special about ACU insights??</vt:lpstr>
      <vt:lpstr>STAY INFORMED</vt:lpstr>
      <vt:lpstr>How does it work?</vt:lpstr>
      <vt:lpstr>Thank You for your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Clancy</dc:creator>
  <cp:lastModifiedBy>Kara Rainey</cp:lastModifiedBy>
  <cp:revision>16</cp:revision>
  <dcterms:created xsi:type="dcterms:W3CDTF">2019-11-11T22:36:16Z</dcterms:created>
  <dcterms:modified xsi:type="dcterms:W3CDTF">2020-01-26T19:52:53Z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0x0101000E8597AA592CB245AC84553FD001052B</vt:lpwstr>
  </property>
</Properties>
</file>