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80" r:id="rId6"/>
    <p:sldId id="285" r:id="rId7"/>
    <p:sldId id="281" r:id="rId8"/>
    <p:sldId id="284" r:id="rId9"/>
    <p:sldId id="283" r:id="rId10"/>
    <p:sldId id="277" r:id="rId11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33CCFF"/>
    <a:srgbClr val="6A7F90"/>
    <a:srgbClr val="96A7B8"/>
    <a:srgbClr val="8F9EB0"/>
    <a:srgbClr val="8895A8"/>
    <a:srgbClr val="92A6C0"/>
    <a:srgbClr val="8A9EB5"/>
    <a:srgbClr val="7F91A6"/>
    <a:srgbClr val="758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AAAC2-AB80-48C6-9347-49881BE16F71}" v="49" dt="2023-01-29T18:24:10.51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78009" autoAdjust="0"/>
  </p:normalViewPr>
  <p:slideViewPr>
    <p:cSldViewPr snapToGrid="0">
      <p:cViewPr varScale="1">
        <p:scale>
          <a:sx n="88" d="100"/>
          <a:sy n="88" d="100"/>
        </p:scale>
        <p:origin x="580" y="64"/>
      </p:cViewPr>
      <p:guideLst>
        <p:guide orient="horz" pos="1620"/>
        <p:guide pos="2880"/>
      </p:guideLst>
    </p:cSldViewPr>
  </p:slideViewPr>
  <p:notesTextViewPr>
    <p:cViewPr>
      <p:scale>
        <a:sx n="165" d="100"/>
        <a:sy n="1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1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79CF8-E213-48F4-BDFF-ABA13CB2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F769-D350-4165-81B8-98ED0709FB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6DAC-9A41-4AE2-9F8F-C4A854C502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2CF7-03FF-488A-B28A-E2CE408CA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773F-A6C1-4E68-9C96-763B65BA4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50F3-A12D-47AC-9DDF-CBE31EEA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05F-E001-464B-84E9-98212E63654B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DBF5-6C23-44D5-8E63-337588E69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3859443-5F0A-0F40-8E32-E47E619D4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8579" y="1595318"/>
            <a:ext cx="4478396" cy="1069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2900" b="1" i="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3000"/>
              </a:lnSpc>
              <a:spcAft>
                <a:spcPts val="1200"/>
              </a:spcAft>
            </a:pPr>
            <a:r>
              <a:rPr lang="en-US" dirty="0"/>
              <a:t>Presentation 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0BABA-82CC-2667-9A8E-CCE1F00D1A5B}"/>
              </a:ext>
            </a:extLst>
          </p:cNvPr>
          <p:cNvCxnSpPr>
            <a:cxnSpLocks/>
          </p:cNvCxnSpPr>
          <p:nvPr userDrawn="1"/>
        </p:nvCxnSpPr>
        <p:spPr>
          <a:xfrm>
            <a:off x="3775950" y="3419317"/>
            <a:ext cx="3819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545C3CD-23B1-E575-6761-3DDEEA5F07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60" y="2111297"/>
            <a:ext cx="2038520" cy="823147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3627051-ED2D-119E-865F-E538F28F46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5951" y="34616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500" dirty="0" smtClean="0">
                <a:solidFill>
                  <a:srgbClr val="00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2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887D-11FD-534B-8919-7D86B44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79F1E-1336-144B-8E71-2B16171E098D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5C7-5491-1D4B-9C73-B7106273B761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5755E-07ED-DC4E-BA69-20AB23CD2FC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6D8729A-F1CB-5D82-D239-55565270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hree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3F17DDD-101F-F046-8847-831F1CF02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95D3C2-1BB4-0E49-A529-52C5053237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F59991-4C1A-C04E-B66A-12F62504AC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5F7023-6C58-BD3D-36DE-3C256F92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pen Form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4A1095-5BBF-AE42-86CA-A5DB6D092B7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7DEBE-F910-4A41-95A5-B5067E36073B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DD799D7-1B5D-A6BA-E882-9DFEEA5D5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-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6932F6-5551-034D-ACF9-C97753F774B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04F79-DE0D-C748-BAD6-3AD30A297790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35C80C9-D8A6-52E5-D8B4-D2869973E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19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1624" y="2670835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1623" y="291217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0641" y="3307289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1071-EDDA-E7F7-A7D6-49060C99F872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0856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A2E0-ED8F-FAE9-0690-383B22A81618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C8987CD-C202-4D06-758D-DAF1137EC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95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86D8532-2BE1-917E-A0B2-B24248C2EE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224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04D18B2-038F-7BFF-2D77-3346E939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9224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75386B-86B6-186F-C2CC-7D65CA20F9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8241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F4C98E-1A2C-6186-1D6B-BEAD6E088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771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B34516C-5383-616E-3A9D-E05E521E19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7400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C753FF-A3B6-662F-0206-6B9A2825F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7400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FCDED54-93A2-BC03-8C18-D8C3248CC8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6417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337404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C212C-DB50-3A8E-F523-EB79E6058093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B65FAA0-A768-1743-0804-928B11825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147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451BC45-A971-56A4-ADCE-0BFE98ED26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776" y="2643163"/>
            <a:ext cx="2417007" cy="2198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7CD783-ED34-B2A9-804F-07BB3205A2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29098D0-B955-E2C4-2345-C4D3F10D7A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2793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A42A793-CA08-B7D4-5748-2CB4789530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6886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6477AC8-5F6E-E238-E611-AC44887FFC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6515" y="2643163"/>
            <a:ext cx="2417007" cy="219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3A8FEA8-67D3-188E-8E1A-CB90D45A1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6515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F7643A83-3153-1A0A-1FDF-3C4068FE37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5532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F2654C29-F31E-E7A4-FF5D-F5210AA5C8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5758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7A43C87D-A5DE-C05D-526A-3FCFACE582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5387" y="2643161"/>
            <a:ext cx="2417007" cy="2198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3296C0F-91A2-AF39-8F02-B7C3E0B377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5387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315AD13B-F0AE-B0B7-5802-B41FBC16634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24404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81600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875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704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704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18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8BB9C86-AF4C-4D01-5273-90B49C2BC8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8666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A57017D-5AC7-4583-5D7D-7DC120F73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495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7153B3B-213B-573C-26F9-3DC8C222B2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01495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2332945-CC86-6AB4-6EEF-91090547E2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0378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CDA578D-683D-D017-E0EA-A9818520AC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00924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E430FDE-0113-6FB4-E780-E8912004AA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3753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8812AC-2122-4D13-55DD-04FB72B57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3753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05549717-EAB6-9C81-A770-2A3B78D3277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7263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918FD41-7819-9194-137D-C50ED239909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0553" y="109908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AC7FE51-E9F4-C7F2-BBE8-C6CD4781A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3382" y="2625895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6566387-33A4-7C0E-2F14-746C273F0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33382" y="2871656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36E2AE0-8054-4E41-EA91-1F379EEF70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256864" y="3248549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15DE-125A-F350-03D7-DE49A36E9BA7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729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92F4-131F-FC08-2EDB-7087D747796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05536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it_section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032D-0A1C-D518-C441-83320A6276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3671" y="2266731"/>
            <a:ext cx="6968438" cy="543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7A28BB-0D9B-C447-BF3A-CD1EDD7C1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60" y="2196200"/>
            <a:ext cx="645223" cy="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C60C3-3967-F2DA-D6B5-93B6391BB0F8}"/>
              </a:ext>
            </a:extLst>
          </p:cNvPr>
          <p:cNvSpPr txBox="1"/>
          <p:nvPr userDrawn="1"/>
        </p:nvSpPr>
        <p:spPr>
          <a:xfrm>
            <a:off x="448468" y="1118717"/>
            <a:ext cx="374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</a:rPr>
              <a:t>We want your feedback! 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complete a survey in the mobile app for an entry to win one of these awesome customer prizes!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3CCFF"/>
                </a:solidFill>
              </a:rPr>
              <a:t>Every survey completed = </a:t>
            </a:r>
            <a:br>
              <a:rPr lang="en-US" sz="2000" b="1" dirty="0">
                <a:solidFill>
                  <a:srgbClr val="33CCFF"/>
                </a:solidFill>
              </a:rPr>
            </a:br>
            <a:r>
              <a:rPr lang="en-US" sz="2000" b="1" dirty="0">
                <a:solidFill>
                  <a:srgbClr val="33CCFF"/>
                </a:solidFill>
              </a:rPr>
              <a:t>an entry to win!</a:t>
            </a:r>
          </a:p>
          <a:p>
            <a:pPr algn="l"/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1C70-28D0-F5AF-0B31-C8C6B445FC78}"/>
              </a:ext>
            </a:extLst>
          </p:cNvPr>
          <p:cNvSpPr txBox="1"/>
          <p:nvPr userDrawn="1"/>
        </p:nvSpPr>
        <p:spPr>
          <a:xfrm>
            <a:off x="448468" y="338667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CEBDC-960C-9D62-930F-06A8322D0DC1}"/>
              </a:ext>
            </a:extLst>
          </p:cNvPr>
          <p:cNvCxnSpPr>
            <a:cxnSpLocks/>
          </p:cNvCxnSpPr>
          <p:nvPr userDrawn="1"/>
        </p:nvCxnSpPr>
        <p:spPr>
          <a:xfrm>
            <a:off x="4478867" y="430345"/>
            <a:ext cx="0" cy="3735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A99A8-1D24-ABE6-6585-BAD9F33588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933" y="4343400"/>
            <a:ext cx="82225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240BF-FA78-2291-21E6-0DE55C1C26EA}"/>
              </a:ext>
            </a:extLst>
          </p:cNvPr>
          <p:cNvSpPr txBox="1"/>
          <p:nvPr userDrawn="1"/>
        </p:nvSpPr>
        <p:spPr>
          <a:xfrm>
            <a:off x="4775208" y="338667"/>
            <a:ext cx="3174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Keep in touch!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0562-394A-972E-D00F-4423D2C251FF}"/>
              </a:ext>
            </a:extLst>
          </p:cNvPr>
          <p:cNvSpPr/>
          <p:nvPr userDrawn="1"/>
        </p:nvSpPr>
        <p:spPr>
          <a:xfrm>
            <a:off x="524933" y="4611105"/>
            <a:ext cx="6127750" cy="32316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No Reliance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 This document is subject to change without notice. Acumatica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Confidentiality: 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This document, including any files contained herein, is confidential information of Acumatica and should not be disclosed to third parties.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9AEAE97-3CF7-5278-3707-6B7355394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0701" y="1709821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A613EE9-28CB-156A-AE2E-8C3845419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9168" y="1946160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45376D1-1134-56F0-CF7F-71766305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78605"/>
            <a:ext cx="850566" cy="850566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9C8E2D4-84FE-33BC-660A-7A456B24E4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0" y="3186131"/>
            <a:ext cx="850566" cy="85056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3399E0D-09A3-D22B-EF03-752080F5D0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8" y="3178605"/>
            <a:ext cx="850566" cy="850566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735FEB8-2F2D-FB53-76C0-CE57CE5DFC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3" y="3174289"/>
            <a:ext cx="850566" cy="850566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FBD3647-1366-068D-EFEA-E19A820AB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9168" y="2337302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2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22ADA4-CEF7-513E-6438-9FE91A6D4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635" y="2573641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A799CD8-BA64-6C42-85D6-DD5C9C4319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0205" y="2962603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D79B403-AED4-EC79-FE33-D9BF33C2C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672" y="3198942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07CFA3E-257E-EA55-DF1B-0DAF3418C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672" y="3590254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4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A8CC49-7CBD-3C6A-7C74-07C3B3910F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7139" y="3826593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</p:spTree>
    <p:extLst>
      <p:ext uri="{BB962C8B-B14F-4D97-AF65-F5344CB8AC3E}">
        <p14:creationId xmlns:p14="http://schemas.microsoft.com/office/powerpoint/2010/main" val="40500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Agend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B65072-E34E-8D55-500C-2B2A16785DD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F385FC-FFDD-8DB7-C08F-90A71801BC44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E47A57-CDA5-A19D-1861-9E6C1E5A5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A71CA-1123-5E5F-0802-58F56F08C9B5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4FEBCC-6B85-D158-2D26-23C2A5EAAF1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10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item 1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A994A04-A8B4-2BB0-A7A6-8BCE1C24E6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ulleted li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</a:t>
            </a:r>
            <a:r>
              <a:rPr lang="en-US"/>
              <a:t>item 1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4078-8FAF-E6EB-C45B-92CE261B30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D6006-34DF-AE40-B5D3-399A91B3490E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6709B-4F2F-684C-815E-64A032B5436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E30CD92-C28E-0D6B-D847-55C2E8330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ne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58B066-597F-AB48-996B-D16C37496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9AD4933-C426-C976-E235-7B942741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defRPr sz="800">
                <a:solidFill>
                  <a:srgbClr val="000033"/>
                </a:solidFill>
              </a:defRPr>
            </a:lvl4pPr>
            <a:lvl5pPr>
              <a:defRPr sz="800">
                <a:solidFill>
                  <a:srgbClr val="00003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FA376-BF38-3148-8CB2-B543181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B8B34-4F6A-7242-83D4-E17566DE950C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AAE84-FED3-5140-83FE-79C134E7357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2B321-0D2E-8741-A25C-352F7D7EDFFF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37C483F3-B2C0-6F53-F2EF-1A18AE907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wo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D6145B-2F22-0B4D-AB2A-9FB9206F9B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9D2AA27-215A-7347-A426-621AC1FF62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38072-9D42-BB17-508D-C9C8E04C0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761" r:id="rId4"/>
    <p:sldLayoutId id="214748376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56" r:id="rId16"/>
    <p:sldLayoutId id="2147483757" r:id="rId17"/>
    <p:sldLayoutId id="2147483759" r:id="rId18"/>
    <p:sldLayoutId id="2147483758" r:id="rId19"/>
    <p:sldLayoutId id="2147483728" r:id="rId20"/>
    <p:sldLayoutId id="2147483760" r:id="rId2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SzPct val="90000"/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3F9-45C1-D32E-E7E5-4D91BECA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Acu</a:t>
            </a:r>
            <a:r>
              <a:rPr lang="en-US" dirty="0"/>
              <a:t>-AI by Team Eta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80F6-6B02-6BFD-F404-51FFC5E7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5951" y="3461652"/>
            <a:ext cx="4461024" cy="805548"/>
          </a:xfrm>
        </p:spPr>
        <p:txBody>
          <a:bodyPr>
            <a:normAutofit/>
          </a:bodyPr>
          <a:lstStyle/>
          <a:p>
            <a:r>
              <a:rPr lang="en-US" dirty="0"/>
              <a:t>Keith Vincent, Evan Templin, Josh Van </a:t>
            </a:r>
            <a:r>
              <a:rPr lang="en-US" dirty="0" err="1"/>
              <a:t>Hoesen</a:t>
            </a:r>
            <a:r>
              <a:rPr lang="en-US" dirty="0"/>
              <a:t>, </a:t>
            </a:r>
            <a:r>
              <a:rPr lang="en-US" dirty="0" err="1"/>
              <a:t>Yuriy</a:t>
            </a:r>
            <a:r>
              <a:rPr lang="en-US" dirty="0"/>
              <a:t> </a:t>
            </a:r>
            <a:r>
              <a:rPr lang="en-US" dirty="0" err="1"/>
              <a:t>Zaletskyy</a:t>
            </a:r>
            <a:r>
              <a:rPr lang="en-US" dirty="0"/>
              <a:t>, </a:t>
            </a:r>
            <a:r>
              <a:rPr lang="en-US" dirty="0" err="1"/>
              <a:t>Emy</a:t>
            </a:r>
            <a:r>
              <a:rPr lang="en-US" dirty="0"/>
              <a:t> Cruz, Rob Wire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E3CD3DC-9EDA-564F-D517-C536847B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4762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CD13DF7-ED78-3628-D0A0-A0838ACD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60438"/>
              </p:ext>
            </p:extLst>
          </p:nvPr>
        </p:nvGraphicFramePr>
        <p:xfrm>
          <a:off x="397933" y="878415"/>
          <a:ext cx="8483601" cy="3600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7867">
                  <a:extLst>
                    <a:ext uri="{9D8B030D-6E8A-4147-A177-3AD203B41FA5}">
                      <a16:colId xmlns:a16="http://schemas.microsoft.com/office/drawing/2014/main" val="1505843944"/>
                    </a:ext>
                  </a:extLst>
                </a:gridCol>
                <a:gridCol w="2827867">
                  <a:extLst>
                    <a:ext uri="{9D8B030D-6E8A-4147-A177-3AD203B41FA5}">
                      <a16:colId xmlns:a16="http://schemas.microsoft.com/office/drawing/2014/main" val="4090850693"/>
                    </a:ext>
                  </a:extLst>
                </a:gridCol>
                <a:gridCol w="2827867">
                  <a:extLst>
                    <a:ext uri="{9D8B030D-6E8A-4147-A177-3AD203B41FA5}">
                      <a16:colId xmlns:a16="http://schemas.microsoft.com/office/drawing/2014/main" val="1184331184"/>
                    </a:ext>
                  </a:extLst>
                </a:gridCol>
              </a:tblGrid>
              <a:tr h="18002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Keith Vincent</a:t>
                      </a:r>
                    </a:p>
                    <a:p>
                      <a:pPr algn="ctr"/>
                      <a:r>
                        <a:rPr lang="en-US" dirty="0"/>
                        <a:t>CEO</a:t>
                      </a:r>
                    </a:p>
                    <a:p>
                      <a:pPr algn="ctr"/>
                      <a:r>
                        <a:rPr lang="en-US" dirty="0"/>
                        <a:t>MFG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Evan Templin</a:t>
                      </a:r>
                    </a:p>
                    <a:p>
                      <a:pPr algn="ctr"/>
                      <a:r>
                        <a:rPr lang="en-US" dirty="0"/>
                        <a:t>Developer</a:t>
                      </a:r>
                    </a:p>
                    <a:p>
                      <a:pPr algn="ctr"/>
                      <a:r>
                        <a:rPr lang="en-US" dirty="0"/>
                        <a:t>Crestwood Associates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Josh Van </a:t>
                      </a:r>
                      <a:r>
                        <a:rPr lang="en-US" dirty="0" err="1"/>
                        <a:t>Hoesen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Developer</a:t>
                      </a:r>
                    </a:p>
                    <a:p>
                      <a:pPr algn="ctr"/>
                      <a:r>
                        <a:rPr lang="en-US" dirty="0"/>
                        <a:t>ASI 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1141"/>
                  </a:ext>
                </a:extLst>
              </a:tr>
              <a:tr h="18002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Yuriy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Zaletskyy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Developer</a:t>
                      </a:r>
                    </a:p>
                    <a:p>
                      <a:pPr algn="ctr"/>
                      <a:r>
                        <a:rPr lang="en-US" dirty="0" err="1"/>
                        <a:t>AcuPower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Emy</a:t>
                      </a:r>
                      <a:r>
                        <a:rPr lang="en-US" dirty="0"/>
                        <a:t> Cruz</a:t>
                      </a:r>
                    </a:p>
                    <a:p>
                      <a:pPr algn="ctr"/>
                      <a:r>
                        <a:rPr lang="en-US" dirty="0"/>
                        <a:t>Vice President</a:t>
                      </a:r>
                    </a:p>
                    <a:p>
                      <a:pPr algn="ctr"/>
                      <a:r>
                        <a:rPr lang="en-US" dirty="0"/>
                        <a:t>Britec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Rob Wire</a:t>
                      </a:r>
                    </a:p>
                    <a:p>
                      <a:pPr algn="ctr"/>
                      <a:r>
                        <a:rPr lang="en-US" dirty="0"/>
                        <a:t>Sr. VP of IT</a:t>
                      </a:r>
                    </a:p>
                    <a:p>
                      <a:pPr algn="ctr"/>
                      <a:r>
                        <a:rPr lang="en-US" dirty="0"/>
                        <a:t>STS Aviation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3116"/>
                  </a:ext>
                </a:extLst>
              </a:tr>
            </a:tbl>
          </a:graphicData>
        </a:graphic>
      </p:graphicFrame>
      <p:pic>
        <p:nvPicPr>
          <p:cNvPr id="31" name="Picture 30" descr="A picture containing person, person, indoor, wearing&#10;&#10;Description automatically generated">
            <a:extLst>
              <a:ext uri="{FF2B5EF4-FFF2-40B4-BE49-F238E27FC236}">
                <a16:creationId xmlns:a16="http://schemas.microsoft.com/office/drawing/2014/main" id="{CA42EE3A-F0F4-C2D4-0FA6-D84D46C90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84" y="2774948"/>
            <a:ext cx="731520" cy="7315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A3EA01F-F483-2122-DE76-26AE19095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t="12036" r="15441" b="38032"/>
          <a:stretch/>
        </p:blipFill>
        <p:spPr>
          <a:xfrm>
            <a:off x="4259472" y="1004145"/>
            <a:ext cx="733648" cy="7315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D1D24772-C190-B902-3BC7-AF8A581C63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t="5211" r="22049" b="35070"/>
          <a:stretch/>
        </p:blipFill>
        <p:spPr>
          <a:xfrm>
            <a:off x="1469678" y="2754024"/>
            <a:ext cx="643759" cy="7315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picture containing person, clothing, posing&#10;&#10;Description automatically generated">
            <a:extLst>
              <a:ext uri="{FF2B5EF4-FFF2-40B4-BE49-F238E27FC236}">
                <a16:creationId xmlns:a16="http://schemas.microsoft.com/office/drawing/2014/main" id="{7A3FD2D6-CD9C-B5DF-29D4-F195E4D1A5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2" t="16255" r="21228" b="31118"/>
          <a:stretch/>
        </p:blipFill>
        <p:spPr>
          <a:xfrm>
            <a:off x="4232983" y="2736850"/>
            <a:ext cx="786626" cy="7315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6C90C73-CB67-1140-40D9-0595DFFEC0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7432" b="21452"/>
          <a:stretch/>
        </p:blipFill>
        <p:spPr>
          <a:xfrm>
            <a:off x="1534557" y="1004145"/>
            <a:ext cx="578880" cy="7315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7982941-AAEE-D360-3A2A-1F96C9136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14" y="-7411"/>
            <a:ext cx="747486" cy="7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5BD831-EA94-8AD9-A74A-3934A4A2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" y="17101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8C1894AD-735A-8FF7-CCDC-69B8BF0107E2}"/>
              </a:ext>
            </a:extLst>
          </p:cNvPr>
          <p:cNvSpPr/>
          <p:nvPr/>
        </p:nvSpPr>
        <p:spPr>
          <a:xfrm>
            <a:off x="2784206" y="2213200"/>
            <a:ext cx="616858" cy="717097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778D6804-A470-96F7-AE51-4CF9101F4E3B}"/>
              </a:ext>
            </a:extLst>
          </p:cNvPr>
          <p:cNvSpPr/>
          <p:nvPr/>
        </p:nvSpPr>
        <p:spPr>
          <a:xfrm>
            <a:off x="6183171" y="2295862"/>
            <a:ext cx="616858" cy="551771"/>
          </a:xfrm>
          <a:prstGeom prst="mathEqual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 descr="ChatGPT Heats Things up for Alphabet, Microsoft">
            <a:extLst>
              <a:ext uri="{FF2B5EF4-FFF2-40B4-BE49-F238E27FC236}">
                <a16:creationId xmlns:a16="http://schemas.microsoft.com/office/drawing/2014/main" id="{7C5F9933-BB39-5DBC-7CCE-310E8E91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86" y="1997716"/>
            <a:ext cx="2377892" cy="12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8C35C2E-6BA7-96D6-7C21-38DAD37D4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61" y="1769378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Acu</a:t>
            </a:r>
            <a:r>
              <a:rPr lang="en-US" dirty="0"/>
              <a:t>-AI Customer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09EF-7E93-4DB9-E6B3-8FEB67C96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525" y="933449"/>
            <a:ext cx="6587218" cy="3860223"/>
          </a:xfrm>
        </p:spPr>
        <p:txBody>
          <a:bodyPr/>
          <a:lstStyle/>
          <a:p>
            <a:r>
              <a:rPr lang="en-US" sz="2400" dirty="0"/>
              <a:t>Focus on Customer Service requests</a:t>
            </a:r>
          </a:p>
          <a:p>
            <a:r>
              <a:rPr lang="en-US" sz="2400" dirty="0"/>
              <a:t>Automated Email Response</a:t>
            </a:r>
          </a:p>
          <a:p>
            <a:r>
              <a:rPr lang="en-US" sz="2400" dirty="0"/>
              <a:t>Automated Chat Bot Response</a:t>
            </a:r>
          </a:p>
          <a:p>
            <a:r>
              <a:rPr lang="en-US" sz="2400" dirty="0"/>
              <a:t>Powered by Acumatica, leveraging </a:t>
            </a:r>
            <a:r>
              <a:rPr lang="en-US" sz="2400" dirty="0" err="1"/>
              <a:t>OpenAI</a:t>
            </a:r>
            <a:r>
              <a:rPr lang="en-US" sz="2400" dirty="0"/>
              <a:t> </a:t>
            </a:r>
            <a:r>
              <a:rPr lang="en-US" sz="2400" dirty="0" err="1"/>
              <a:t>ChatGPT</a:t>
            </a: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4E4B2FC-1A62-B149-7F7B-D4B1AE23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3400424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6CB-BA63-3F43-F9CC-A6D3E614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our demonstration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1E257F7-DE68-CCBA-B74C-F84E8303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1" y="1152519"/>
            <a:ext cx="3402239" cy="3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1E78-9E4C-73F5-A952-0F5C4C60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Data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AD50-CFA9-8770-7324-8C16ACD87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524" y="933450"/>
            <a:ext cx="6630761" cy="3805464"/>
          </a:xfrm>
        </p:spPr>
        <p:txBody>
          <a:bodyPr/>
          <a:lstStyle/>
          <a:p>
            <a:r>
              <a:rPr lang="en-US" sz="1800" dirty="0"/>
              <a:t>Acumatica allows for Citizen Developers or Professional Developers to integrate</a:t>
            </a:r>
          </a:p>
          <a:p>
            <a:r>
              <a:rPr lang="en-US" sz="1800" dirty="0"/>
              <a:t>Freeing up Customer Service Reps time for </a:t>
            </a:r>
            <a:r>
              <a:rPr lang="en-US" sz="1800"/>
              <a:t>more productivity</a:t>
            </a:r>
            <a:endParaRPr lang="en-US" sz="1800" dirty="0"/>
          </a:p>
          <a:p>
            <a:r>
              <a:rPr lang="en-US" sz="1800" dirty="0"/>
              <a:t>Providing instantaneous response to many customer service questions</a:t>
            </a:r>
          </a:p>
          <a:p>
            <a:r>
              <a:rPr lang="en-US" sz="1800" dirty="0"/>
              <a:t>Future functionality to evaluate past responses and train </a:t>
            </a:r>
            <a:r>
              <a:rPr lang="en-US" sz="1800" dirty="0" err="1"/>
              <a:t>ChatGPT</a:t>
            </a:r>
            <a:r>
              <a:rPr lang="en-US" sz="1800" dirty="0"/>
              <a:t> on effective answers</a:t>
            </a:r>
          </a:p>
          <a:p>
            <a:r>
              <a:rPr lang="en-US" sz="1800" dirty="0"/>
              <a:t>Future updates could include SMS Text, Secure email validation, Accounts Payable, Inventory, Operational Inquiries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CE3895A-F033-ED40-E635-3599BC0D3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3400424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9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2B6A1F3-5C48-E806-FA61-B354EF22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65511"/>
              </p:ext>
            </p:extLst>
          </p:nvPr>
        </p:nvGraphicFramePr>
        <p:xfrm>
          <a:off x="4738913" y="1729921"/>
          <a:ext cx="4296230" cy="2530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7544">
                  <a:extLst>
                    <a:ext uri="{9D8B030D-6E8A-4147-A177-3AD203B41FA5}">
                      <a16:colId xmlns:a16="http://schemas.microsoft.com/office/drawing/2014/main" val="4180051175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1668584058"/>
                    </a:ext>
                  </a:extLst>
                </a:gridCol>
              </a:tblGrid>
              <a:tr h="4216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Keith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keith@MFGStream.com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23479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Evan Templin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etemplin@crestwood.com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54370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Josh Van </a:t>
                      </a:r>
                      <a:r>
                        <a:rPr lang="en-US" dirty="0" err="1"/>
                        <a:t>Hoesen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jvanhoesen@asillc.com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37362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Yuriy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Zaletskyy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yuriy.zaletskyy@acupower.co.uk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63900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Emy</a:t>
                      </a:r>
                      <a:r>
                        <a:rPr lang="en-US" dirty="0"/>
                        <a:t> 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emy@britec.com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85166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Rob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Rob.wire@stsaviationgroup.com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4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88330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Custom 1">
      <a:dk1>
        <a:srgbClr val="000000"/>
      </a:dk1>
      <a:lt1>
        <a:srgbClr val="FFFFFF"/>
      </a:lt1>
      <a:dk2>
        <a:srgbClr val="000033"/>
      </a:dk2>
      <a:lt2>
        <a:srgbClr val="BFBFBF"/>
      </a:lt2>
      <a:accent1>
        <a:srgbClr val="000033"/>
      </a:accent1>
      <a:accent2>
        <a:srgbClr val="BFBFB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A304B32-4E1B-6549-818C-C5ED99DF5A56}" vid="{0822B46D-907E-B54D-B17F-898D4B4A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7d407-6929-460a-a9af-75b798f196f0">
      <Terms xmlns="http://schemas.microsoft.com/office/infopath/2007/PartnerControls"/>
    </lcf76f155ced4ddcb4097134ff3c332f>
    <TaxCatchAll xmlns="40b66cc4-7953-4707-b230-f25bbd8af4fd" xsi:nil="true"/>
    <SharedWithUsers xmlns="40b66cc4-7953-4707-b230-f25bbd8af4fd">
      <UserInfo>
        <DisplayName>Dana Moffat</DisplayName>
        <AccountId>56</AccountId>
        <AccountType/>
      </UserInfo>
      <UserInfo>
        <DisplayName>David Gutman</DisplayName>
        <AccountId>57</AccountId>
        <AccountType/>
      </UserInfo>
      <UserInfo>
        <DisplayName>Sean Chatterjee</DisplayName>
        <AccountId>40</AccountId>
        <AccountType/>
      </UserInfo>
      <UserInfo>
        <DisplayName>Jessica Pidgeon</DisplayName>
        <AccountId>65</AccountId>
        <AccountType/>
      </UserInfo>
      <UserInfo>
        <DisplayName>Kavi Nath</DisplayName>
        <AccountId>64</AccountId>
        <AccountType/>
      </UserInfo>
      <UserInfo>
        <DisplayName>Donna Tapella</DisplayName>
        <AccountId>61</AccountId>
        <AccountType/>
      </UserInfo>
      <UserInfo>
        <DisplayName>Kelly Wolf</DisplayName>
        <AccountId>12</AccountId>
        <AccountType/>
      </UserInfo>
      <UserInfo>
        <DisplayName>Benjamin Rouger</DisplayName>
        <AccountId>48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A61598FAE8A4889637DB60E475E83" ma:contentTypeVersion="15" ma:contentTypeDescription="Create a new document." ma:contentTypeScope="" ma:versionID="efec3e0ac28488be355ab20ba2735719">
  <xsd:schema xmlns:xsd="http://www.w3.org/2001/XMLSchema" xmlns:xs="http://www.w3.org/2001/XMLSchema" xmlns:p="http://schemas.microsoft.com/office/2006/metadata/properties" xmlns:ns2="35a7d407-6929-460a-a9af-75b798f196f0" xmlns:ns3="40b66cc4-7953-4707-b230-f25bbd8af4fd" targetNamespace="http://schemas.microsoft.com/office/2006/metadata/properties" ma:root="true" ma:fieldsID="5982dc9816e82093959bc841bdcef260" ns2:_="" ns3:_="">
    <xsd:import namespace="35a7d407-6929-460a-a9af-75b798f196f0"/>
    <xsd:import namespace="40b66cc4-7953-4707-b230-f25bbd8af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7d407-6929-460a-a9af-75b798f19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cbccde3-4ea4-4d21-9100-cffbb3888a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66cc4-7953-4707-b230-f25bbd8af4f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37184a3-e612-443c-9673-84244ac4dd89}" ma:internalName="TaxCatchAll" ma:showField="CatchAllData" ma:web="40b66cc4-7953-4707-b230-f25bbd8af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C48E2-2A2E-4448-BE7D-BE18CCB71F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AC0F76-AE9B-4667-A98E-3CCAA0CBE60D}">
  <ds:schemaRefs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9968903-9808-417A-8F20-BE74F5F2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0319_CorporateSlideDeck_Acumatica</Template>
  <TotalTime>0</TotalTime>
  <Words>194</Words>
  <Application>Microsoft Office PowerPoint</Application>
  <PresentationFormat>On-screen Show (16:9)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Acumatica 2016 Theme</vt:lpstr>
      <vt:lpstr>Acu-AI by Team Eta</vt:lpstr>
      <vt:lpstr>PowerPoint Presentation</vt:lpstr>
      <vt:lpstr>PowerPoint Presentation</vt:lpstr>
      <vt:lpstr>Acu-AI Customer Service</vt:lpstr>
      <vt:lpstr>Now for our demonstration</vt:lpstr>
      <vt:lpstr>Summary Data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132</cp:revision>
  <dcterms:created xsi:type="dcterms:W3CDTF">2019-03-06T22:34:43Z</dcterms:created>
  <dcterms:modified xsi:type="dcterms:W3CDTF">2023-01-29T18:25:34Z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0x0101009D7A61598FAE8A4889637DB60E475E83</vt:lpwstr>
  </property>
  <property fmtid="{D5CDD505-2E9C-101B-9397-08002B2CF9AE}" pid="3" name="MediaServiceImageTags">
    <vt:lpwstr/>
  </property>
</Properties>
</file>