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87" r:id="rId7"/>
    <p:sldId id="289" r:id="rId8"/>
    <p:sldId id="286" r:id="rId9"/>
    <p:sldId id="282" r:id="rId10"/>
    <p:sldId id="283" r:id="rId11"/>
    <p:sldId id="285" r:id="rId12"/>
    <p:sldId id="274" r:id="rId13"/>
    <p:sldId id="290" r:id="rId14"/>
  </p:sldIdLst>
  <p:sldSz cx="9144000" cy="5143500" type="screen16x9"/>
  <p:notesSz cx="9144000" cy="6858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33CCFF"/>
    <a:srgbClr val="6A7F90"/>
    <a:srgbClr val="96A7B8"/>
    <a:srgbClr val="8F9EB0"/>
    <a:srgbClr val="8895A8"/>
    <a:srgbClr val="92A6C0"/>
    <a:srgbClr val="8A9EB5"/>
    <a:srgbClr val="7F91A6"/>
    <a:srgbClr val="758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59D7C-D1DD-4967-9B9F-29944CD91A8B}" v="6" dt="2023-01-29T19:00:01.367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7" autoAdjust="0"/>
    <p:restoredTop sz="78036" autoAdjust="0"/>
  </p:normalViewPr>
  <p:slideViewPr>
    <p:cSldViewPr snapToGrid="0">
      <p:cViewPr varScale="1">
        <p:scale>
          <a:sx n="88" d="100"/>
          <a:sy n="88" d="100"/>
        </p:scale>
        <p:origin x="121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69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1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179CF8-E213-48F4-BDFF-ABA13CB23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3F769-D350-4165-81B8-98ED0709FB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96DAC-9A41-4AE2-9F8F-C4A854C502E9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92CF7-03FF-488A-B28A-E2CE408CA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C773F-A6C1-4E68-9C96-763B65BA49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350F3-A12D-47AC-9DDF-CBE31EEA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3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505F-E001-464B-84E9-98212E63654B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1DBF5-6C23-44D5-8E63-337588E69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1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1DBF5-6C23-44D5-8E63-337588E693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3859443-5F0A-0F40-8E32-E47E619D4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58579" y="1595318"/>
            <a:ext cx="4478396" cy="106956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2900" b="1" i="0" dirty="0" smtClean="0">
                <a:solidFill>
                  <a:srgbClr val="0000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defTabSz="457200">
              <a:lnSpc>
                <a:spcPct val="83000"/>
              </a:lnSpc>
              <a:spcAft>
                <a:spcPts val="1200"/>
              </a:spcAft>
            </a:pPr>
            <a:r>
              <a:rPr lang="en-US" dirty="0"/>
              <a:t>Presentation 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C0BABA-82CC-2667-9A8E-CCE1F00D1A5B}"/>
              </a:ext>
            </a:extLst>
          </p:cNvPr>
          <p:cNvCxnSpPr>
            <a:cxnSpLocks/>
          </p:cNvCxnSpPr>
          <p:nvPr userDrawn="1"/>
        </p:nvCxnSpPr>
        <p:spPr>
          <a:xfrm>
            <a:off x="3775950" y="3419317"/>
            <a:ext cx="38195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C545C3CD-23B1-E575-6761-3DDEEA5F07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960" y="2111297"/>
            <a:ext cx="2038520" cy="823147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63627051-ED2D-119E-865F-E538F28F46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5951" y="3461652"/>
            <a:ext cx="4461024" cy="39227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>
              <a:buNone/>
              <a:defRPr lang="en-US" sz="1500" dirty="0" smtClean="0">
                <a:solidFill>
                  <a:srgbClr val="0000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024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E99887D-11FD-534B-8919-7D86B444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FA79F1E-1336-144B-8E71-2B16171E098D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6FE5C7-5491-1D4B-9C73-B7106273B761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95755E-07ED-DC4E-BA69-20AB23CD2FC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66D8729A-F1CB-5D82-D239-5556527086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hree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3F17DDD-101F-F046-8847-831F1CF02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2609353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A95D3C2-1BB4-0E49-A529-52C5053237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36976" y="1020762"/>
            <a:ext cx="2670048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8F59991-4C1A-C04E-B66A-12F62504AC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16751" y="1020762"/>
            <a:ext cx="2730735" cy="3475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95F7023-6C58-BD3D-36DE-3C256F9268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pe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pen Form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94AE86-9609-454F-B9B6-37CAE6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4A1095-5BBF-AE42-86CA-A5DB6D092B7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7DEBE-F910-4A41-95A5-B5067E36073B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DD799D7-1B5D-A6BA-E882-9DFEEA5D5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-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6932F6-5551-034D-ACF9-C97753F774B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C04F79-DE0D-C748-BAD6-3AD30A297790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D35C80C9-D8A6-52E5-D8B4-D2869973E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19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1624" y="2670835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1623" y="291217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80641" y="3307289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E1071-EDDA-E7F7-A7D6-49060C99F872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08567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1A2E0-ED8F-FAE9-0690-383B22A81618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C8987CD-C202-4D06-758D-DAF1137EC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69595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86D8532-2BE1-917E-A0B2-B24248C2EE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224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04D18B2-038F-7BFF-2D77-3346E939E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9224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75386B-86B6-186F-C2CC-7D65CA20F9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58241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9F4C98E-1A2C-6186-1D6B-BEAD6E088B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37771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B34516C-5383-616E-3A9D-E05E521E19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7400" y="2663536"/>
            <a:ext cx="2417007" cy="26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D5C753FF-A3B6-662F-0206-6B9A2825F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7400" y="2948498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FCDED54-93A2-BC03-8C18-D8C3248CC84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26417" y="3283720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337404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AC212C-DB50-3A8E-F523-EB79E6058093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BB65FAA0-A768-1743-0804-928B118259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147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451BC45-A971-56A4-ADCE-0BFE98ED26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776" y="2643163"/>
            <a:ext cx="2417007" cy="2198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67CD783-ED34-B2A9-804F-07BB3205A2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3776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A29098D0-B955-E2C4-2345-C4D3F10D7A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52793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A42A793-CA08-B7D4-5748-2CB4789530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66886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B6477AC8-5F6E-E238-E611-AC44887FFC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6515" y="2643163"/>
            <a:ext cx="2417007" cy="2198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3A8FEA8-67D3-188E-8E1A-CB90D45A18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6515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F7643A83-3153-1A0A-1FDF-3C4068FE37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5532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F2654C29-F31E-E7A4-FF5D-F5210AA5C8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5758" y="109855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7A43C87D-A5DE-C05D-526A-3FCFACE582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5387" y="2643161"/>
            <a:ext cx="2417007" cy="2198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83296C0F-91A2-AF39-8F02-B7C3E0B377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5387" y="2882347"/>
            <a:ext cx="2417007" cy="2198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315AD13B-F0AE-B0B7-5802-B41FBC16634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24404" y="3208438"/>
            <a:ext cx="1129773" cy="849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181600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d by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B0AAEDC-C185-254A-2B2C-11777911B8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875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172114-D7C3-0402-7735-52AB7FD40D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704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43BC5AC-C678-5AFE-4CAF-AAC5023CDF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704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76EC66-8C90-BD90-1A20-15F434CCC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18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48BB9C86-AF4C-4D01-5273-90B49C2BC8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8666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A57017D-5AC7-4583-5D7D-7DC120F731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495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87153B3B-213B-573C-26F9-3DC8C222B2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01495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82332945-CC86-6AB4-6EEF-91090547E2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50378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CDA578D-683D-D017-E0EA-A9818520AC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00924" y="1098549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E430FDE-0113-6FB4-E780-E8912004AA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3753" y="262536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8812AC-2122-4D13-55DD-04FB72B573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3753" y="287112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05549717-EAB6-9C81-A770-2A3B78D3277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72636" y="3248018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918FD41-7819-9194-137D-C50ED239909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0553" y="1099080"/>
            <a:ext cx="1473200" cy="147320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EAC7FE51-E9F4-C7F2-BBE8-C6CD4781A8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3382" y="2625895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E6566387-33A4-7C0E-2F14-746C273F0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33382" y="2871656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536E2AE0-8054-4E41-EA91-1F379EEF70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256864" y="3248549"/>
            <a:ext cx="1129773" cy="688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Company logo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715DE-125A-F350-03D7-DE49A36E9BA7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357296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CB329B-5832-694A-893D-B9865F37D549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BB9D4-5162-CC4A-A120-8F065C94F916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F47205C4-312E-7888-9E22-D32B650F4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F92F4-131F-FC08-2EDB-7087D747796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33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05536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it_section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032D-0A1C-D518-C441-83320A6276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93671" y="2266731"/>
            <a:ext cx="6968438" cy="543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7A28BB-0D9B-C447-BF3A-CD1EDD7C1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760" y="2196200"/>
            <a:ext cx="645223" cy="6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"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4521C2-4E4F-CA49-9B88-FF2A9225017F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2B3082-1701-544A-951B-628B225D65D7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B4A25D6-2782-A788-534E-5C3487EFE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AC60C3-3967-F2DA-D6B5-93B6391BB0F8}"/>
              </a:ext>
            </a:extLst>
          </p:cNvPr>
          <p:cNvSpPr txBox="1"/>
          <p:nvPr userDrawn="1"/>
        </p:nvSpPr>
        <p:spPr>
          <a:xfrm>
            <a:off x="448468" y="1118717"/>
            <a:ext cx="3742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2"/>
                </a:solidFill>
              </a:rPr>
              <a:t>We want your feedback! </a:t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Please complete a survey in the mobile app for an entry to win one of these awesome customer prizes!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33CCFF"/>
                </a:solidFill>
              </a:rPr>
              <a:t>Every survey completed = </a:t>
            </a:r>
            <a:br>
              <a:rPr lang="en-US" sz="2000" b="1" dirty="0">
                <a:solidFill>
                  <a:srgbClr val="33CCFF"/>
                </a:solidFill>
              </a:rPr>
            </a:br>
            <a:r>
              <a:rPr lang="en-US" sz="2000" b="1" dirty="0">
                <a:solidFill>
                  <a:srgbClr val="33CCFF"/>
                </a:solidFill>
              </a:rPr>
              <a:t>an entry to win!</a:t>
            </a:r>
          </a:p>
          <a:p>
            <a:pPr algn="l"/>
            <a:endParaRPr lang="en-US" sz="1400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B1C70-28D0-F5AF-0B31-C8C6B445FC78}"/>
              </a:ext>
            </a:extLst>
          </p:cNvPr>
          <p:cNvSpPr txBox="1"/>
          <p:nvPr userDrawn="1"/>
        </p:nvSpPr>
        <p:spPr>
          <a:xfrm>
            <a:off x="448468" y="338667"/>
            <a:ext cx="203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Q&amp;A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2CEBDC-960C-9D62-930F-06A8322D0DC1}"/>
              </a:ext>
            </a:extLst>
          </p:cNvPr>
          <p:cNvCxnSpPr>
            <a:cxnSpLocks/>
          </p:cNvCxnSpPr>
          <p:nvPr userDrawn="1"/>
        </p:nvCxnSpPr>
        <p:spPr>
          <a:xfrm>
            <a:off x="4478867" y="430345"/>
            <a:ext cx="0" cy="37352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EA99A8-1D24-ABE6-6585-BAD9F335888E}"/>
              </a:ext>
            </a:extLst>
          </p:cNvPr>
          <p:cNvCxnSpPr>
            <a:cxnSpLocks/>
          </p:cNvCxnSpPr>
          <p:nvPr userDrawn="1"/>
        </p:nvCxnSpPr>
        <p:spPr>
          <a:xfrm flipH="1">
            <a:off x="524933" y="4343400"/>
            <a:ext cx="82225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4240BF-FA78-2291-21E6-0DE55C1C26EA}"/>
              </a:ext>
            </a:extLst>
          </p:cNvPr>
          <p:cNvSpPr txBox="1"/>
          <p:nvPr userDrawn="1"/>
        </p:nvSpPr>
        <p:spPr>
          <a:xfrm>
            <a:off x="4775208" y="338667"/>
            <a:ext cx="3174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3CCFF"/>
                </a:solidFill>
              </a:rPr>
              <a:t>Keep in touch!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290562-394A-972E-D00F-4423D2C251FF}"/>
              </a:ext>
            </a:extLst>
          </p:cNvPr>
          <p:cNvSpPr/>
          <p:nvPr userDrawn="1"/>
        </p:nvSpPr>
        <p:spPr>
          <a:xfrm>
            <a:off x="524933" y="4611105"/>
            <a:ext cx="6127750" cy="323165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No Reliance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 This document is subject to change without notice. Acumatica cannot guarantee completion of any future products or program features/enhancements described in this document, and no reliance should be placed on their availability. </a:t>
            </a:r>
          </a:p>
          <a:p>
            <a:r>
              <a:rPr lang="en-US" sz="700" b="1" dirty="0">
                <a:solidFill>
                  <a:srgbClr val="6A7F90"/>
                </a:solidFill>
                <a:latin typeface="Arial"/>
                <a:cs typeface="Arial"/>
              </a:rPr>
              <a:t>Confidentiality: </a:t>
            </a:r>
            <a:r>
              <a:rPr lang="en-US" sz="700" dirty="0">
                <a:solidFill>
                  <a:srgbClr val="6A7F90"/>
                </a:solidFill>
                <a:latin typeface="Arial"/>
                <a:cs typeface="Arial"/>
              </a:rPr>
              <a:t>This document, including any files contained herein, is confidential information of Acumatica and should not be disclosed to third parties.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39AEAE97-3CF7-5278-3707-6B73553945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0701" y="1709821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A613EE9-28CB-156A-AE2E-8C3845419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9168" y="1946160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45376D1-1134-56F0-CF7F-7176630570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3178605"/>
            <a:ext cx="850566" cy="850566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49C8E2D4-84FE-33BC-660A-7A456B24E4A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0" y="3186131"/>
            <a:ext cx="850566" cy="850566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83399E0D-09A3-D22B-EF03-752080F5D00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68" y="3178605"/>
            <a:ext cx="850566" cy="850566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6735FEB8-2F2D-FB53-76C0-CE57CE5DFC0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73" y="3174289"/>
            <a:ext cx="850566" cy="850566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FBD3647-1366-068D-EFEA-E19A820ABA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9168" y="2337302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2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22ADA4-CEF7-513E-6438-9FE91A6D4D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7635" y="2573641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CA799CD8-BA64-6C42-85D6-DD5C9C4319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0205" y="2962603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3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D79B403-AED4-EC79-FE33-D9BF33C2C0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672" y="3198942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C07CFA3E-257E-EA55-DF1B-0DAF3418C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672" y="3590254"/>
            <a:ext cx="4073891" cy="2353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Speaker Name 4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A8CC49-7CBD-3C6A-7C74-07C3B3910F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27139" y="3826593"/>
            <a:ext cx="4073896" cy="2337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50">
                <a:solidFill>
                  <a:srgbClr val="000033"/>
                </a:solidFill>
              </a:defRPr>
            </a:lvl1pPr>
          </a:lstStyle>
          <a:p>
            <a:pPr lvl="0"/>
            <a:r>
              <a:rPr lang="en-US" dirty="0"/>
              <a:t>email/social/phone</a:t>
            </a:r>
          </a:p>
        </p:txBody>
      </p:sp>
    </p:spTree>
    <p:extLst>
      <p:ext uri="{BB962C8B-B14F-4D97-AF65-F5344CB8AC3E}">
        <p14:creationId xmlns:p14="http://schemas.microsoft.com/office/powerpoint/2010/main" val="40500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Agenda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28A10E-55E9-B13E-E199-CACEA4ED1B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5138557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B65072-E34E-8D55-500C-2B2A16785DD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F385FC-FFDD-8DB7-C08F-90A71801BC44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E47A57-CDA5-A19D-1861-9E6C1E5A5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FA71CA-1123-5E5F-0802-58F56F08C9B5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4FEBCC-6B85-D158-2D26-23C2A5EAAF1F}"/>
              </a:ext>
            </a:extLst>
          </p:cNvPr>
          <p:cNvSpPr txBox="1"/>
          <p:nvPr userDrawn="1"/>
        </p:nvSpPr>
        <p:spPr>
          <a:xfrm>
            <a:off x="517525" y="245533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108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item 1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A994A04-A8B4-2BB0-A7A6-8BCE1C24E6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61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bulleted lis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2E11C2-26E6-3840-9157-DF739B81FE57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E29412A-7450-B47E-3501-AE41ED7D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4784682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F35AC2F-68EB-B481-5F7B-87856A0700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525" y="933450"/>
            <a:ext cx="4426833" cy="35448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List </a:t>
            </a:r>
            <a:r>
              <a:rPr lang="en-US"/>
              <a:t>item 1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04078-8FAF-E6EB-C45B-92CE261B30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9120" y="0"/>
            <a:ext cx="3804881" cy="5143500"/>
          </a:xfrm>
          <a:custGeom>
            <a:avLst/>
            <a:gdLst>
              <a:gd name="connsiteX0" fmla="*/ 627663 w 3765903"/>
              <a:gd name="connsiteY0" fmla="*/ 0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627663 w 3765903"/>
              <a:gd name="connsiteY5" fmla="*/ 0 h 5143500"/>
              <a:gd name="connsiteX0" fmla="*/ 1036665 w 3765903"/>
              <a:gd name="connsiteY0" fmla="*/ 7749 h 5143500"/>
              <a:gd name="connsiteX1" fmla="*/ 3765903 w 3765903"/>
              <a:gd name="connsiteY1" fmla="*/ 0 h 5143500"/>
              <a:gd name="connsiteX2" fmla="*/ 3765903 w 3765903"/>
              <a:gd name="connsiteY2" fmla="*/ 5143500 h 5143500"/>
              <a:gd name="connsiteX3" fmla="*/ 0 w 3765903"/>
              <a:gd name="connsiteY3" fmla="*/ 5143500 h 5143500"/>
              <a:gd name="connsiteX4" fmla="*/ 0 w 3765903"/>
              <a:gd name="connsiteY4" fmla="*/ 770714 h 5143500"/>
              <a:gd name="connsiteX5" fmla="*/ 1036665 w 3765903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059817 w 3789055"/>
              <a:gd name="connsiteY0" fmla="*/ 7749 h 5143500"/>
              <a:gd name="connsiteX1" fmla="*/ 3789055 w 3789055"/>
              <a:gd name="connsiteY1" fmla="*/ 0 h 5143500"/>
              <a:gd name="connsiteX2" fmla="*/ 3789055 w 3789055"/>
              <a:gd name="connsiteY2" fmla="*/ 5143500 h 5143500"/>
              <a:gd name="connsiteX3" fmla="*/ 23152 w 3789055"/>
              <a:gd name="connsiteY3" fmla="*/ 5143500 h 5143500"/>
              <a:gd name="connsiteX4" fmla="*/ 0 w 3789055"/>
              <a:gd name="connsiteY4" fmla="*/ 1196918 h 5143500"/>
              <a:gd name="connsiteX5" fmla="*/ 1059817 w 3789055"/>
              <a:gd name="connsiteY5" fmla="*/ 7749 h 5143500"/>
              <a:gd name="connsiteX0" fmla="*/ 1323167 w 3874913"/>
              <a:gd name="connsiteY0" fmla="*/ 0 h 5143500"/>
              <a:gd name="connsiteX1" fmla="*/ 3874913 w 3874913"/>
              <a:gd name="connsiteY1" fmla="*/ 0 h 5143500"/>
              <a:gd name="connsiteX2" fmla="*/ 3874913 w 3874913"/>
              <a:gd name="connsiteY2" fmla="*/ 5143500 h 5143500"/>
              <a:gd name="connsiteX3" fmla="*/ 109010 w 3874913"/>
              <a:gd name="connsiteY3" fmla="*/ 5143500 h 5143500"/>
              <a:gd name="connsiteX4" fmla="*/ 85858 w 3874913"/>
              <a:gd name="connsiteY4" fmla="*/ 1196918 h 5143500"/>
              <a:gd name="connsiteX5" fmla="*/ 1323167 w 3874913"/>
              <a:gd name="connsiteY5" fmla="*/ 0 h 5143500"/>
              <a:gd name="connsiteX0" fmla="*/ 1237355 w 3789101"/>
              <a:gd name="connsiteY0" fmla="*/ 0 h 5143500"/>
              <a:gd name="connsiteX1" fmla="*/ 3789101 w 3789101"/>
              <a:gd name="connsiteY1" fmla="*/ 0 h 5143500"/>
              <a:gd name="connsiteX2" fmla="*/ 3789101 w 3789101"/>
              <a:gd name="connsiteY2" fmla="*/ 5143500 h 5143500"/>
              <a:gd name="connsiteX3" fmla="*/ 23198 w 3789101"/>
              <a:gd name="connsiteY3" fmla="*/ 5143500 h 5143500"/>
              <a:gd name="connsiteX4" fmla="*/ 46 w 3789101"/>
              <a:gd name="connsiteY4" fmla="*/ 1196918 h 5143500"/>
              <a:gd name="connsiteX5" fmla="*/ 1237355 w 3789101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9101" h="5143500">
                <a:moveTo>
                  <a:pt x="1237355" y="0"/>
                </a:moveTo>
                <a:lnTo>
                  <a:pt x="3789101" y="0"/>
                </a:lnTo>
                <a:lnTo>
                  <a:pt x="3789101" y="5143500"/>
                </a:lnTo>
                <a:lnTo>
                  <a:pt x="23198" y="5143500"/>
                </a:lnTo>
                <a:cubicBezTo>
                  <a:pt x="15481" y="3827973"/>
                  <a:pt x="6046" y="2185904"/>
                  <a:pt x="46" y="1196918"/>
                </a:cubicBezTo>
                <a:cubicBezTo>
                  <a:pt x="-5954" y="207932"/>
                  <a:pt x="582026" y="0"/>
                  <a:pt x="1237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9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ED6006-34DF-AE40-B5D3-399A91B3490E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C6709B-4F2F-684C-815E-64A032B54360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DE30CD92-C28E-0D6B-D847-55C2E83308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One 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58B066-597F-AB48-996B-D16C37496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7895" y="1020762"/>
            <a:ext cx="8229600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10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9AD4933-C426-C976-E235-7B942741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rgbClr val="000033"/>
                </a:solidFill>
              </a:defRPr>
            </a:lvl1pPr>
            <a:lvl2pPr>
              <a:defRPr sz="1200">
                <a:solidFill>
                  <a:srgbClr val="000033"/>
                </a:solidFill>
              </a:defRPr>
            </a:lvl2pPr>
            <a:lvl3pPr>
              <a:defRPr sz="1000">
                <a:solidFill>
                  <a:srgbClr val="000033"/>
                </a:solidFill>
              </a:defRPr>
            </a:lvl3pPr>
            <a:lvl4pPr>
              <a:defRPr sz="800">
                <a:solidFill>
                  <a:srgbClr val="000033"/>
                </a:solidFill>
              </a:defRPr>
            </a:lvl4pPr>
            <a:lvl5pPr>
              <a:defRPr sz="800">
                <a:solidFill>
                  <a:srgbClr val="000033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9FA376-BF38-3148-8CB2-B543181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rgbClr val="00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B8B34-4F6A-7242-83D4-E17566DE950C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rgbClr val="A6A6A6"/>
                </a:solidFill>
              </a:rPr>
              <a:pPr algn="r"/>
              <a:t>‹#›</a:t>
            </a:fld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AAE84-FED3-5140-83FE-79C134E7357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E2B321-0D2E-8741-A25C-352F7D7EDFFF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37C483F3-B2C0-6F53-F2EF-1A18AE9075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1088" y="4663311"/>
            <a:ext cx="739243" cy="2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wo Colum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5C4D7-3875-DB4B-B599-46A2B8C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ABB2A2-B2E8-F341-9C76-67D1A5A084C6}"/>
              </a:ext>
            </a:extLst>
          </p:cNvPr>
          <p:cNvSpPr txBox="1">
            <a:spLocks/>
          </p:cNvSpPr>
          <p:nvPr userDrawn="1"/>
        </p:nvSpPr>
        <p:spPr>
          <a:xfrm>
            <a:off x="8507042" y="4697095"/>
            <a:ext cx="240453" cy="24241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lnSpc>
                <a:spcPct val="100000"/>
              </a:lnSpc>
              <a:defRPr sz="900" b="1" kern="1200">
                <a:solidFill>
                  <a:srgbClr val="000033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CC04EB-39C5-4970-B2E7-5C70326DD1C4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FA5457-746B-B247-93CF-3159FD77234D}"/>
              </a:ext>
            </a:extLst>
          </p:cNvPr>
          <p:cNvCxnSpPr>
            <a:cxnSpLocks/>
          </p:cNvCxnSpPr>
          <p:nvPr userDrawn="1"/>
        </p:nvCxnSpPr>
        <p:spPr>
          <a:xfrm>
            <a:off x="8446660" y="4641009"/>
            <a:ext cx="0" cy="3502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BD93B-1517-8D41-A840-54B4AEB3DF9C}"/>
              </a:ext>
            </a:extLst>
          </p:cNvPr>
          <p:cNvCxnSpPr/>
          <p:nvPr userDrawn="1"/>
        </p:nvCxnSpPr>
        <p:spPr>
          <a:xfrm>
            <a:off x="517895" y="701278"/>
            <a:ext cx="1923380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FD6145B-2F22-0B4D-AB2A-9FB9206F9B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7894" y="1020762"/>
            <a:ext cx="3984675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69D2AA27-215A-7347-A426-621AC1FF62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7619" y="1020762"/>
            <a:ext cx="4109861" cy="347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038072-9D42-BB17-508D-C9C8E04C0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276" y="4661452"/>
            <a:ext cx="744056" cy="3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2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4" r:id="rId2"/>
    <p:sldLayoutId id="2147483755" r:id="rId3"/>
    <p:sldLayoutId id="2147483761" r:id="rId4"/>
    <p:sldLayoutId id="2147483762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56" r:id="rId16"/>
    <p:sldLayoutId id="2147483757" r:id="rId17"/>
    <p:sldLayoutId id="2147483759" r:id="rId18"/>
    <p:sldLayoutId id="2147483758" r:id="rId19"/>
    <p:sldLayoutId id="2147483728" r:id="rId20"/>
    <p:sldLayoutId id="2147483760" r:id="rId2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rgbClr val="33CC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SzPct val="90000"/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SzPct val="90000"/>
        <a:buFont typeface="Wingdings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3" pos="5556">
          <p15:clr>
            <a:srgbClr val="F26B43"/>
          </p15:clr>
        </p15:guide>
        <p15:guide id="4" orient="horz" pos="643">
          <p15:clr>
            <a:srgbClr val="F26B43"/>
          </p15:clr>
        </p15:guide>
        <p15:guide id="5" orient="horz" pos="2832">
          <p15:clr>
            <a:srgbClr val="F26B43"/>
          </p15:clr>
        </p15:guide>
        <p15:guide id="6" orient="horz" pos="900">
          <p15:clr>
            <a:srgbClr val="F26B43"/>
          </p15:clr>
        </p15:guide>
        <p15:guide id="7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3F9-45C1-D32E-E7E5-4D91BECAA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AutoMatica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80F6-6B02-6BFD-F404-51FFC5E7ED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8579" y="3461652"/>
            <a:ext cx="4461024" cy="392278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Team Mu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CEB1A4-96B9-EEA5-C85B-E3F9249E94AE}"/>
              </a:ext>
            </a:extLst>
          </p:cNvPr>
          <p:cNvSpPr txBox="1">
            <a:spLocks/>
          </p:cNvSpPr>
          <p:nvPr/>
        </p:nvSpPr>
        <p:spPr>
          <a:xfrm>
            <a:off x="3758579" y="2474852"/>
            <a:ext cx="4461024" cy="39227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lang="en-US" sz="1500" kern="1200" dirty="0" smtClean="0">
                <a:solidFill>
                  <a:srgbClr val="0000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Smarter, Not Harder.</a:t>
            </a:r>
          </a:p>
        </p:txBody>
      </p:sp>
    </p:spTree>
    <p:extLst>
      <p:ext uri="{BB962C8B-B14F-4D97-AF65-F5344CB8AC3E}">
        <p14:creationId xmlns:p14="http://schemas.microsoft.com/office/powerpoint/2010/main" val="373180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7B4559-30F1-8B2D-0C3B-B870DFB1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3"/>
            <a:ext cx="9144000" cy="512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C16FC0-4D1F-7A8E-8D92-13E63551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74" y="3048000"/>
            <a:ext cx="2498426" cy="20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9176-1A1C-046E-E13C-8E93D0D1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AutoMatica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09EF-7E93-4DB9-E6B3-8FEB67C96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743" y="933450"/>
            <a:ext cx="3868057" cy="3544888"/>
          </a:xfrm>
        </p:spPr>
        <p:txBody>
          <a:bodyPr/>
          <a:lstStyle/>
          <a:p>
            <a:r>
              <a:rPr lang="en-US" sz="1600" dirty="0"/>
              <a:t>Automates publishing of Customization packages</a:t>
            </a:r>
          </a:p>
          <a:p>
            <a:r>
              <a:rPr lang="en-US" sz="1600" dirty="0"/>
              <a:t>Schedule you're publishing and work smarter </a:t>
            </a:r>
          </a:p>
          <a:p>
            <a:r>
              <a:rPr lang="en-US" sz="1600" dirty="0"/>
              <a:t>Notify your developers/ISV/Partners/Customer </a:t>
            </a:r>
          </a:p>
          <a:p>
            <a:r>
              <a:rPr lang="en-US" sz="1600" dirty="0"/>
              <a:t>Share logs/trace for troubleshooting with developers </a:t>
            </a:r>
          </a:p>
          <a:p>
            <a:r>
              <a:rPr lang="en-US" sz="1600" dirty="0"/>
              <a:t>Fully integrated for future automations </a:t>
            </a:r>
          </a:p>
        </p:txBody>
      </p: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8A3FCC9A-E3E3-BF60-FFF7-28E2D6F1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41" y="284018"/>
            <a:ext cx="4391891" cy="43918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681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9176-1A1C-046E-E13C-8E93D0D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68" y="2289572"/>
            <a:ext cx="4784682" cy="564356"/>
          </a:xfrm>
        </p:spPr>
        <p:txBody>
          <a:bodyPr>
            <a:normAutofit/>
          </a:bodyPr>
          <a:lstStyle/>
          <a:p>
            <a:r>
              <a:rPr lang="en-US" sz="2000" dirty="0"/>
              <a:t>Key Takeaway </a:t>
            </a:r>
          </a:p>
        </p:txBody>
      </p: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8A3FCC9A-E3E3-BF60-FFF7-28E2D6F1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41" y="284018"/>
            <a:ext cx="4391891" cy="43918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33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9176-1A1C-046E-E13C-8E93D0D1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68" y="2289572"/>
            <a:ext cx="4784682" cy="564356"/>
          </a:xfrm>
        </p:spPr>
        <p:txBody>
          <a:bodyPr>
            <a:normAutofit/>
          </a:bodyPr>
          <a:lstStyle/>
          <a:p>
            <a:r>
              <a:rPr lang="en-US" sz="2000" dirty="0"/>
              <a:t>I am in control of my time</a:t>
            </a:r>
          </a:p>
        </p:txBody>
      </p:sp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8A3FCC9A-E3E3-BF60-FFF7-28E2D6F10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41" y="284018"/>
            <a:ext cx="4391891" cy="43918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6251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E68-302C-A652-91B1-2C01BE8E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Let’s Demo </a:t>
            </a:r>
            <a:r>
              <a:rPr lang="en-US" sz="2800" dirty="0" err="1"/>
              <a:t>AutoMatica</a:t>
            </a:r>
            <a:endParaRPr lang="en-US" sz="2800"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77C14B55-BEA8-34C3-E5AD-8F67A70A1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56" y="701278"/>
            <a:ext cx="3473945" cy="34739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0F9668-C5F0-92B7-EB40-F35227C36679}"/>
              </a:ext>
            </a:extLst>
          </p:cNvPr>
          <p:cNvSpPr txBox="1"/>
          <p:nvPr/>
        </p:nvSpPr>
        <p:spPr>
          <a:xfrm>
            <a:off x="3188524" y="4385275"/>
            <a:ext cx="380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Let’s Demo </a:t>
            </a:r>
          </a:p>
        </p:txBody>
      </p:sp>
    </p:spTree>
    <p:extLst>
      <p:ext uri="{BB962C8B-B14F-4D97-AF65-F5344CB8AC3E}">
        <p14:creationId xmlns:p14="http://schemas.microsoft.com/office/powerpoint/2010/main" val="200067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1FC3-3F92-310E-3974-00FC0BA8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57093"/>
            <a:ext cx="8229600" cy="564356"/>
          </a:xfrm>
        </p:spPr>
        <p:txBody>
          <a:bodyPr>
            <a:normAutofit/>
          </a:bodyPr>
          <a:lstStyle/>
          <a:p>
            <a:r>
              <a:rPr lang="en-US" sz="2800" dirty="0"/>
              <a:t>Problem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E98DB-8AE7-C5D5-A426-8625BD2DE0FE}"/>
              </a:ext>
            </a:extLst>
          </p:cNvPr>
          <p:cNvSpPr txBox="1"/>
          <p:nvPr/>
        </p:nvSpPr>
        <p:spPr>
          <a:xfrm>
            <a:off x="379088" y="1109811"/>
            <a:ext cx="48025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Compatibility issues with custom packages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No control over when custom packages are published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Difficulty communicating with partners/ISVs to fix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527B6-8F08-AE66-9EDA-500AD3FDB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4" t="3411" b="14465"/>
          <a:stretch/>
        </p:blipFill>
        <p:spPr>
          <a:xfrm>
            <a:off x="4929051" y="1109811"/>
            <a:ext cx="4214949" cy="31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4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380EC24-E8A6-01E5-633D-2FF9B73FC7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4214" y="1177517"/>
            <a:ext cx="4906094" cy="3761695"/>
          </a:xfrm>
        </p:spPr>
        <p:txBody>
          <a:bodyPr/>
          <a:lstStyle/>
          <a:p>
            <a:pPr marL="171450" indent="-171450"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Schedule customization manager</a:t>
            </a:r>
          </a:p>
          <a:p>
            <a:pPr marL="171450" indent="-171450"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374151"/>
                </a:solidFill>
                <a:latin typeface="Söhne"/>
              </a:rPr>
              <a:t>Impactful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 communication </a:t>
            </a:r>
            <a:r>
              <a:rPr lang="en-US" sz="1800" b="0" dirty="0">
                <a:solidFill>
                  <a:srgbClr val="374151"/>
                </a:solidFill>
                <a:latin typeface="Söhne"/>
              </a:rPr>
              <a:t>to package stakeholders</a:t>
            </a:r>
          </a:p>
          <a:p>
            <a:pPr marL="171450" indent="-171450"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Efficient </a:t>
            </a:r>
            <a:r>
              <a:rPr lang="en-US" sz="1800" i="0" dirty="0">
                <a:solidFill>
                  <a:srgbClr val="374151"/>
                </a:solidFill>
                <a:effectLst/>
                <a:latin typeface="Söhne"/>
              </a:rPr>
              <a:t>time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management of resources</a:t>
            </a:r>
          </a:p>
          <a:p>
            <a:pPr marL="171450" indent="-171450"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374151"/>
                </a:solidFill>
                <a:latin typeface="Söhne"/>
              </a:rPr>
              <a:t>Reduce roadblock risk in rapid development CI / CD pipeline</a:t>
            </a:r>
          </a:p>
          <a:p>
            <a:pPr marL="171450" indent="-171450" algn="l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Increased </a:t>
            </a:r>
            <a:r>
              <a:rPr lang="en-US" sz="1800" i="0" dirty="0">
                <a:solidFill>
                  <a:srgbClr val="374151"/>
                </a:solidFill>
                <a:effectLst/>
                <a:latin typeface="Söhne"/>
              </a:rPr>
              <a:t>quality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through effective collaboration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0E502F7-93D0-43C1-D09A-FBA5E948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95" y="136922"/>
            <a:ext cx="8229600" cy="564356"/>
          </a:xfrm>
        </p:spPr>
        <p:txBody>
          <a:bodyPr/>
          <a:lstStyle/>
          <a:p>
            <a:r>
              <a:rPr lang="en-US" sz="2800" dirty="0"/>
              <a:t>Benefits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19843-B638-83F5-4498-ED02D4BA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37" y="781529"/>
            <a:ext cx="3669430" cy="3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20C9-6C13-B669-5AE8-CA17AE12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F3B2B-18F3-4E4F-3B96-BAB06A4EF250}"/>
              </a:ext>
            </a:extLst>
          </p:cNvPr>
          <p:cNvSpPr txBox="1"/>
          <p:nvPr/>
        </p:nvSpPr>
        <p:spPr>
          <a:xfrm>
            <a:off x="517895" y="1037771"/>
            <a:ext cx="38218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Push notifications – To alert users of the publication of the packages 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Extend End-point – Remote importing packages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Snapshot automation </a:t>
            </a:r>
          </a:p>
          <a:p>
            <a:pPr algn="l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Advanced Scheduling</a:t>
            </a: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A7342586-7D30-94DE-5E42-24324F12A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88" y="419100"/>
            <a:ext cx="3346507" cy="33465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7F4EF-F8F4-8907-F15E-7673FE0500B1}"/>
              </a:ext>
            </a:extLst>
          </p:cNvPr>
          <p:cNvSpPr txBox="1"/>
          <p:nvPr/>
        </p:nvSpPr>
        <p:spPr>
          <a:xfrm>
            <a:off x="5399312" y="2468933"/>
            <a:ext cx="13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Ver 2.0</a:t>
            </a:r>
          </a:p>
        </p:txBody>
      </p:sp>
    </p:spTree>
    <p:extLst>
      <p:ext uri="{BB962C8B-B14F-4D97-AF65-F5344CB8AC3E}">
        <p14:creationId xmlns:p14="http://schemas.microsoft.com/office/powerpoint/2010/main" val="151470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761F0F1B-7B43-FD18-CCA0-4C2E07467A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620032" y="696516"/>
            <a:ext cx="1473200" cy="14732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ABED2-8D5D-5DCC-6ABE-0C5C4C946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229" y="2249167"/>
            <a:ext cx="1953571" cy="245765"/>
          </a:xfrm>
        </p:spPr>
        <p:txBody>
          <a:bodyPr/>
          <a:lstStyle/>
          <a:p>
            <a:r>
              <a:rPr lang="en-US" dirty="0"/>
              <a:t>Brandon Sproul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17686-FF6D-DAAB-B512-9AE79AB417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065" y="2571219"/>
            <a:ext cx="1953571" cy="281916"/>
          </a:xfrm>
        </p:spPr>
        <p:txBody>
          <a:bodyPr/>
          <a:lstStyle/>
          <a:p>
            <a:r>
              <a:rPr lang="en-US" dirty="0"/>
              <a:t>Developer - </a:t>
            </a:r>
          </a:p>
        </p:txBody>
      </p:sp>
      <p:pic>
        <p:nvPicPr>
          <p:cNvPr id="28" name="Picture Placeholder 2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1AFF2AD-8D3C-5575-2FF0-2CDE5F9127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2733675" y="696915"/>
            <a:ext cx="1473200" cy="1473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93BAD-1984-98D0-69EC-48E8F1A84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8295" y="2207804"/>
            <a:ext cx="1953571" cy="245765"/>
          </a:xfrm>
        </p:spPr>
        <p:txBody>
          <a:bodyPr/>
          <a:lstStyle/>
          <a:p>
            <a:r>
              <a:rPr lang="en-US" dirty="0"/>
              <a:t>Patrick Chen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594DE1-832E-04FC-2CD9-8F2B8D0A97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0111" y="4804998"/>
            <a:ext cx="1953571" cy="281916"/>
          </a:xfrm>
        </p:spPr>
        <p:txBody>
          <a:bodyPr/>
          <a:lstStyle/>
          <a:p>
            <a:r>
              <a:rPr lang="en-US" dirty="0"/>
              <a:t>Engineer  – </a:t>
            </a:r>
            <a:r>
              <a:rPr lang="en-US" dirty="0" err="1"/>
              <a:t>PriceKubecka</a:t>
            </a:r>
            <a:endParaRPr lang="en-US" dirty="0"/>
          </a:p>
        </p:txBody>
      </p:sp>
      <p:pic>
        <p:nvPicPr>
          <p:cNvPr id="24" name="Picture Placeholder 23" descr="A person wearing a suit and tie&#10;&#10;Description automatically generated with low confidence">
            <a:extLst>
              <a:ext uri="{FF2B5EF4-FFF2-40B4-BE49-F238E27FC236}">
                <a16:creationId xmlns:a16="http://schemas.microsoft.com/office/drawing/2014/main" id="{1EB538EC-BBD1-C519-C6D5-6B73E494255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4238"/>
          <a:stretch>
            <a:fillRect/>
          </a:stretch>
        </p:blipFill>
        <p:spPr>
          <a:xfrm rot="5400000">
            <a:off x="6026554" y="2971193"/>
            <a:ext cx="1636245" cy="1715747"/>
          </a:xfrm>
          <a:prstGeom prst="flowChartConnector">
            <a:avLst/>
          </a:prstGeom>
        </p:spPr>
      </p:pic>
      <p:pic>
        <p:nvPicPr>
          <p:cNvPr id="26" name="Picture Placeholder 25" descr="A person and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9FC1E0E2-2737-C154-A3C5-D69CA1A262F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4856163" y="696915"/>
            <a:ext cx="1473200" cy="1473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ED4274-E624-4F34-982C-76251924C5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20553" y="2207804"/>
            <a:ext cx="1953571" cy="245765"/>
          </a:xfrm>
        </p:spPr>
        <p:txBody>
          <a:bodyPr/>
          <a:lstStyle/>
          <a:p>
            <a:r>
              <a:rPr lang="en-US" dirty="0"/>
              <a:t>Shawn Goodwin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DACCC4-C245-F2B7-FBE8-50B1A9CB91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69114" y="2571219"/>
            <a:ext cx="1953571" cy="281916"/>
          </a:xfrm>
        </p:spPr>
        <p:txBody>
          <a:bodyPr/>
          <a:lstStyle/>
          <a:p>
            <a:r>
              <a:rPr lang="en-US" dirty="0"/>
              <a:t>Martin </a:t>
            </a:r>
            <a:r>
              <a:rPr lang="en-US" dirty="0" err="1"/>
              <a:t>Asscoiates</a:t>
            </a:r>
            <a:endParaRPr lang="en-US" dirty="0"/>
          </a:p>
        </p:txBody>
      </p:sp>
      <p:pic>
        <p:nvPicPr>
          <p:cNvPr id="30" name="Picture Placeholder 2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019FB87A-E687-2715-E1E8-925EA836BD1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 rot="5400000">
            <a:off x="6965950" y="696915"/>
            <a:ext cx="1473200" cy="147320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F1597B-55F8-F876-CEA7-6A5AC1DFF3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30182" y="2208335"/>
            <a:ext cx="1953571" cy="245765"/>
          </a:xfrm>
        </p:spPr>
        <p:txBody>
          <a:bodyPr/>
          <a:lstStyle/>
          <a:p>
            <a:r>
              <a:rPr lang="en-US" dirty="0"/>
              <a:t>Chetan Srinivas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4463D2-D630-CB5A-9138-D607CACF5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78743" y="2571750"/>
            <a:ext cx="1953571" cy="281916"/>
          </a:xfrm>
        </p:spPr>
        <p:txBody>
          <a:bodyPr/>
          <a:lstStyle/>
          <a:p>
            <a:r>
              <a:rPr lang="en-US" dirty="0"/>
              <a:t>Product Manager - Kensium</a:t>
            </a:r>
          </a:p>
        </p:txBody>
      </p:sp>
      <p:pic>
        <p:nvPicPr>
          <p:cNvPr id="33" name="Picture Placeholder 23">
            <a:extLst>
              <a:ext uri="{FF2B5EF4-FFF2-40B4-BE49-F238E27FC236}">
                <a16:creationId xmlns:a16="http://schemas.microsoft.com/office/drawing/2014/main" id="{A5D5C5D5-6F99-F989-19B5-54308D911F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4238"/>
          <a:stretch/>
        </p:blipFill>
        <p:spPr>
          <a:xfrm rot="5400000">
            <a:off x="801752" y="2889671"/>
            <a:ext cx="1636245" cy="1715747"/>
          </a:xfrm>
          <a:prstGeom prst="flowChartConnector">
            <a:avLst/>
          </a:prstGeom>
        </p:spPr>
      </p:pic>
      <p:pic>
        <p:nvPicPr>
          <p:cNvPr id="38" name="Picture Placeholder 23">
            <a:extLst>
              <a:ext uri="{FF2B5EF4-FFF2-40B4-BE49-F238E27FC236}">
                <a16:creationId xmlns:a16="http://schemas.microsoft.com/office/drawing/2014/main" id="{DDDA8927-EF90-FE7E-BC33-62DDBA4A5A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14238"/>
          <a:stretch/>
        </p:blipFill>
        <p:spPr>
          <a:xfrm rot="5400000">
            <a:off x="3492193" y="2971193"/>
            <a:ext cx="1636245" cy="1715747"/>
          </a:xfrm>
          <a:prstGeom prst="flowChartConnector">
            <a:avLst/>
          </a:prstGeom>
        </p:spPr>
      </p:pic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0618F4C8-DA6C-78E7-93DB-FE7B2FCD0427}"/>
              </a:ext>
            </a:extLst>
          </p:cNvPr>
          <p:cNvSpPr txBox="1">
            <a:spLocks/>
          </p:cNvSpPr>
          <p:nvPr/>
        </p:nvSpPr>
        <p:spPr>
          <a:xfrm>
            <a:off x="643088" y="4533173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Vidya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63D5EC7-281E-0516-F07C-D290F3AB8501}"/>
              </a:ext>
            </a:extLst>
          </p:cNvPr>
          <p:cNvSpPr txBox="1">
            <a:spLocks/>
          </p:cNvSpPr>
          <p:nvPr/>
        </p:nvSpPr>
        <p:spPr>
          <a:xfrm>
            <a:off x="593285" y="4759604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Acumatica SME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EA8A9905-3995-236A-545B-5D7A78B1B7E5}"/>
              </a:ext>
            </a:extLst>
          </p:cNvPr>
          <p:cNvSpPr txBox="1">
            <a:spLocks/>
          </p:cNvSpPr>
          <p:nvPr/>
        </p:nvSpPr>
        <p:spPr>
          <a:xfrm>
            <a:off x="2637514" y="2568605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Developer – SPS Commerce </a:t>
            </a:r>
            <a:endParaRPr lang="en-US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037F8FE7-9B95-1507-23EC-B5F14254B28F}"/>
              </a:ext>
            </a:extLst>
          </p:cNvPr>
          <p:cNvSpPr txBox="1">
            <a:spLocks/>
          </p:cNvSpPr>
          <p:nvPr/>
        </p:nvSpPr>
        <p:spPr>
          <a:xfrm>
            <a:off x="3210173" y="458983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Paul Gilfoy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2F7C0FB-D1F2-4167-345F-30210747E332}"/>
              </a:ext>
            </a:extLst>
          </p:cNvPr>
          <p:cNvSpPr txBox="1">
            <a:spLocks/>
          </p:cNvSpPr>
          <p:nvPr/>
        </p:nvSpPr>
        <p:spPr>
          <a:xfrm>
            <a:off x="5755837" y="4848608"/>
            <a:ext cx="1953571" cy="281916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InfoSourcing Inc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C4DE7535-763F-7DD2-F22F-A1FDA139D208}"/>
              </a:ext>
            </a:extLst>
          </p:cNvPr>
          <p:cNvSpPr txBox="1">
            <a:spLocks/>
          </p:cNvSpPr>
          <p:nvPr/>
        </p:nvSpPr>
        <p:spPr>
          <a:xfrm>
            <a:off x="5645899" y="4633444"/>
            <a:ext cx="1953571" cy="245765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90000"/>
              <a:buFont typeface="Wingdings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90000"/>
              <a:buFont typeface="Wingdings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Harsha Sarjapur</a:t>
            </a:r>
          </a:p>
        </p:txBody>
      </p:sp>
    </p:spTree>
    <p:extLst>
      <p:ext uri="{BB962C8B-B14F-4D97-AF65-F5344CB8AC3E}">
        <p14:creationId xmlns:p14="http://schemas.microsoft.com/office/powerpoint/2010/main" val="401001555"/>
      </p:ext>
    </p:extLst>
  </p:cSld>
  <p:clrMapOvr>
    <a:masterClrMapping/>
  </p:clrMapOvr>
</p:sld>
</file>

<file path=ppt/theme/theme1.xml><?xml version="1.0" encoding="utf-8"?>
<a:theme xmlns:a="http://schemas.openxmlformats.org/drawingml/2006/main" name="Acumatica 2016 Theme">
  <a:themeElements>
    <a:clrScheme name="Custom 1">
      <a:dk1>
        <a:srgbClr val="000000"/>
      </a:dk1>
      <a:lt1>
        <a:srgbClr val="FFFFFF"/>
      </a:lt1>
      <a:dk2>
        <a:srgbClr val="000033"/>
      </a:dk2>
      <a:lt2>
        <a:srgbClr val="BFBFBF"/>
      </a:lt2>
      <a:accent1>
        <a:srgbClr val="000033"/>
      </a:accent1>
      <a:accent2>
        <a:srgbClr val="BFBFBF"/>
      </a:accent2>
      <a:accent3>
        <a:srgbClr val="33CCFF"/>
      </a:accent3>
      <a:accent4>
        <a:srgbClr val="6666FF"/>
      </a:accent4>
      <a:accent5>
        <a:srgbClr val="D1D1D4"/>
      </a:accent5>
      <a:accent6>
        <a:srgbClr val="DEFFD2"/>
      </a:accent6>
      <a:hlink>
        <a:srgbClr val="000033"/>
      </a:hlink>
      <a:folHlink>
        <a:srgbClr val="0000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2A304B32-4E1B-6549-818C-C5ED99DF5A56}" vid="{0822B46D-907E-B54D-B17F-898D4B4AC2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A61598FAE8A4889637DB60E475E83" ma:contentTypeVersion="15" ma:contentTypeDescription="Create a new document." ma:contentTypeScope="" ma:versionID="efec3e0ac28488be355ab20ba2735719">
  <xsd:schema xmlns:xsd="http://www.w3.org/2001/XMLSchema" xmlns:xs="http://www.w3.org/2001/XMLSchema" xmlns:p="http://schemas.microsoft.com/office/2006/metadata/properties" xmlns:ns2="35a7d407-6929-460a-a9af-75b798f196f0" xmlns:ns3="40b66cc4-7953-4707-b230-f25bbd8af4fd" targetNamespace="http://schemas.microsoft.com/office/2006/metadata/properties" ma:root="true" ma:fieldsID="5982dc9816e82093959bc841bdcef260" ns2:_="" ns3:_="">
    <xsd:import namespace="35a7d407-6929-460a-a9af-75b798f196f0"/>
    <xsd:import namespace="40b66cc4-7953-4707-b230-f25bbd8af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7d407-6929-460a-a9af-75b798f19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cbccde3-4ea4-4d21-9100-cffbb3888a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66cc4-7953-4707-b230-f25bbd8af4f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37184a3-e612-443c-9673-84244ac4dd89}" ma:internalName="TaxCatchAll" ma:showField="CatchAllData" ma:web="40b66cc4-7953-4707-b230-f25bbd8af4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a7d407-6929-460a-a9af-75b798f196f0">
      <Terms xmlns="http://schemas.microsoft.com/office/infopath/2007/PartnerControls"/>
    </lcf76f155ced4ddcb4097134ff3c332f>
    <TaxCatchAll xmlns="40b66cc4-7953-4707-b230-f25bbd8af4fd" xsi:nil="true"/>
    <SharedWithUsers xmlns="40b66cc4-7953-4707-b230-f25bbd8af4fd">
      <UserInfo>
        <DisplayName>Dana Moffat</DisplayName>
        <AccountId>56</AccountId>
        <AccountType/>
      </UserInfo>
      <UserInfo>
        <DisplayName>David Gutman</DisplayName>
        <AccountId>57</AccountId>
        <AccountType/>
      </UserInfo>
      <UserInfo>
        <DisplayName>Sean Chatterjee</DisplayName>
        <AccountId>40</AccountId>
        <AccountType/>
      </UserInfo>
      <UserInfo>
        <DisplayName>Jessica Pidgeon</DisplayName>
        <AccountId>65</AccountId>
        <AccountType/>
      </UserInfo>
      <UserInfo>
        <DisplayName>Kavi Nath</DisplayName>
        <AccountId>64</AccountId>
        <AccountType/>
      </UserInfo>
      <UserInfo>
        <DisplayName>Donna Tapella</DisplayName>
        <AccountId>61</AccountId>
        <AccountType/>
      </UserInfo>
      <UserInfo>
        <DisplayName>Kelly Wolf</DisplayName>
        <AccountId>12</AccountId>
        <AccountType/>
      </UserInfo>
      <UserInfo>
        <DisplayName>Benjamin Rouger</DisplayName>
        <AccountId>48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68903-9808-417A-8F20-BE74F5F2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7d407-6929-460a-a9af-75b798f196f0"/>
    <ds:schemaRef ds:uri="40b66cc4-7953-4707-b230-f25bbd8af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AC0F76-AE9B-4667-A98E-3CCAA0CBE60D}">
  <ds:schemaRefs>
    <ds:schemaRef ds:uri="35a7d407-6929-460a-a9af-75b798f196f0"/>
    <ds:schemaRef ds:uri="40b66cc4-7953-4707-b230-f25bbd8af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B9C48E2-2A2E-4448-BE7D-BE18CCB71F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0319_CorporateSlideDeck_Acumatica</Template>
  <TotalTime>0</TotalTime>
  <Words>174</Words>
  <Application>Microsoft Office PowerPoint</Application>
  <PresentationFormat>On-screen Show (16:9)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Wingdings</vt:lpstr>
      <vt:lpstr>Acumatica 2016 Theme</vt:lpstr>
      <vt:lpstr>AutoMatica</vt:lpstr>
      <vt:lpstr>AutoMatica </vt:lpstr>
      <vt:lpstr>Key Takeaway </vt:lpstr>
      <vt:lpstr>I am in control of my time</vt:lpstr>
      <vt:lpstr>Let’s Demo AutoMatica</vt:lpstr>
      <vt:lpstr>Problem </vt:lpstr>
      <vt:lpstr>Benefits</vt:lpstr>
      <vt:lpstr>Future Enhancements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/>
  <cp:lastModifiedBy/>
  <cp:revision>132</cp:revision>
  <dcterms:created xsi:type="dcterms:W3CDTF">2019-03-06T22:34:43Z</dcterms:created>
  <dcterms:modified xsi:type="dcterms:W3CDTF">2023-01-29T19:04:48Z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0x0101009D7A61598FAE8A4889637DB60E475E83</vt:lpwstr>
  </property>
  <property fmtid="{D5CDD505-2E9C-101B-9397-08002B2CF9AE}" pid="3" name="MediaServiceImageTags">
    <vt:lpwstr/>
  </property>
</Properties>
</file>