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7" r:id="rId5"/>
    <p:sldId id="278" r:id="rId6"/>
    <p:sldId id="282" r:id="rId7"/>
    <p:sldId id="286" r:id="rId8"/>
    <p:sldId id="283" r:id="rId9"/>
    <p:sldId id="285" r:id="rId10"/>
    <p:sldId id="274" r:id="rId11"/>
    <p:sldId id="277" r:id="rId12"/>
  </p:sldIdLst>
  <p:sldSz cx="9144000" cy="5143500" type="screen16x9"/>
  <p:notesSz cx="9144000" cy="6858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33"/>
    <a:srgbClr val="33CCFF"/>
    <a:srgbClr val="6A7F90"/>
    <a:srgbClr val="96A7B8"/>
    <a:srgbClr val="8F9EB0"/>
    <a:srgbClr val="8895A8"/>
    <a:srgbClr val="92A6C0"/>
    <a:srgbClr val="8A9EB5"/>
    <a:srgbClr val="7F91A6"/>
    <a:srgbClr val="758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7" autoAdjust="0"/>
    <p:restoredTop sz="78036" autoAdjust="0"/>
  </p:normalViewPr>
  <p:slideViewPr>
    <p:cSldViewPr snapToGrid="0">
      <p:cViewPr>
        <p:scale>
          <a:sx n="66" d="100"/>
          <a:sy n="66" d="100"/>
        </p:scale>
        <p:origin x="1212" y="9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369"/>
    </p:cViewPr>
  </p:outlineViewPr>
  <p:notesTextViewPr>
    <p:cViewPr>
      <p:scale>
        <a:sx n="165" d="100"/>
        <a:sy n="16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150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179CF8-E213-48F4-BDFF-ABA13CB23D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3F769-D350-4165-81B8-98ED0709FB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96DAC-9A41-4AE2-9F8F-C4A854C502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92CF7-03FF-488A-B28A-E2CE408CAF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C773F-A6C1-4E68-9C96-763B65BA49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350F3-A12D-47AC-9DDF-CBE31EEA5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13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4505F-E001-464B-84E9-98212E63654B}" type="datetimeFigureOut">
              <a:rPr lang="en-US" smtClean="0"/>
              <a:pPr/>
              <a:t>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1DBF5-6C23-44D5-8E63-337588E69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10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1DBF5-6C23-44D5-8E63-337588E693C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21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jp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43859443-5F0A-0F40-8E32-E47E619D4B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58579" y="1595318"/>
            <a:ext cx="4478396" cy="106956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2900" b="1" i="0" dirty="0" smtClean="0">
                <a:solidFill>
                  <a:srgbClr val="0000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defTabSz="457200">
              <a:lnSpc>
                <a:spcPct val="83000"/>
              </a:lnSpc>
              <a:spcAft>
                <a:spcPts val="1200"/>
              </a:spcAft>
            </a:pPr>
            <a:r>
              <a:rPr lang="en-US" dirty="0"/>
              <a:t>Presentation Title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C0BABA-82CC-2667-9A8E-CCE1F00D1A5B}"/>
              </a:ext>
            </a:extLst>
          </p:cNvPr>
          <p:cNvCxnSpPr>
            <a:cxnSpLocks/>
          </p:cNvCxnSpPr>
          <p:nvPr userDrawn="1"/>
        </p:nvCxnSpPr>
        <p:spPr>
          <a:xfrm>
            <a:off x="3775950" y="3419317"/>
            <a:ext cx="38195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C545C3CD-23B1-E575-6761-3DDEEA5F07B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960" y="2111297"/>
            <a:ext cx="2038520" cy="823147"/>
          </a:xfrm>
          <a:prstGeom prst="rect">
            <a:avLst/>
          </a:prstGeom>
        </p:spPr>
      </p:pic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63627051-ED2D-119E-865F-E538F28F46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5951" y="3461652"/>
            <a:ext cx="4461024" cy="392278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lvl1pPr marL="0" indent="0">
              <a:buNone/>
              <a:defRPr lang="en-US" sz="1500" dirty="0" smtClean="0">
                <a:solidFill>
                  <a:srgbClr val="0000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0245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517894" y="1020762"/>
            <a:ext cx="2609353" cy="3475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3236976" y="1020762"/>
            <a:ext cx="2670048" cy="3475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/>
          </p:nvPr>
        </p:nvSpPr>
        <p:spPr>
          <a:xfrm>
            <a:off x="6016751" y="1020762"/>
            <a:ext cx="2730735" cy="3475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E99887D-11FD-534B-8919-7D86B4449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136922"/>
            <a:ext cx="8229600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FA79F1E-1336-144B-8E71-2B16171E098D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6FE5C7-5491-1D4B-9C73-B7106273B761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95755E-07ED-DC4E-BA69-20AB23CD2FC0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66D8729A-F1CB-5D82-D239-5556527086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8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hree Colum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A5C4D7-3875-DB4B-B599-46A2B8C2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136922"/>
            <a:ext cx="8229600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2ABB2A2-B2E8-F341-9C76-67D1A5A084C6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chemeClr val="bg1"/>
                </a:solidFill>
              </a:rPr>
              <a:pPr algn="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FA5457-746B-B247-93CF-3159FD77234D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BD93B-1517-8D41-A840-54B4AEB3DF9C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23F17DDD-101F-F046-8847-831F1CF02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7894" y="1020762"/>
            <a:ext cx="2609353" cy="3475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8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4A95D3C2-1BB4-0E49-A529-52C5053237A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236976" y="1020762"/>
            <a:ext cx="2670048" cy="3475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8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78F59991-4C1A-C04E-B66A-12F62504AC0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16751" y="1020762"/>
            <a:ext cx="2730735" cy="3475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8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95F7023-6C58-BD3D-36DE-3C256F9268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6276" y="4661452"/>
            <a:ext cx="744056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92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Open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94AE86-9609-454F-B9B6-37CAE682A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136922"/>
            <a:ext cx="8229600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2E11C2-26E6-3840-9157-DF739B81FE5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CB329B-5832-694A-893D-B9865F37D549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2BB9D4-5162-CC4A-A120-8F065C94F916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F47205C4-312E-7888-9E22-D32B650F45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5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Open Forma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94AE86-9609-454F-B9B6-37CAE682A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136922"/>
            <a:ext cx="8229600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2E11C2-26E6-3840-9157-DF739B81FE5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A4A1095-5BBF-AE42-86CA-A5DB6D092B76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chemeClr val="bg1"/>
                </a:solidFill>
              </a:rPr>
              <a:pPr algn="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E7DEBE-F910-4A41-95A5-B5067E36073B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FDD799D7-1B5D-A6BA-E882-9DFEEA5D5B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6276" y="4661452"/>
            <a:ext cx="744056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61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igh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F4521C2-4E4F-CA49-9B88-FF2A9225017F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2B3082-1701-544A-951B-628B225D65D7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2B4A25D6-2782-A788-534E-5C3487EFE4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25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ark -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6932F6-5551-034D-ACF9-C97753F774BF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chemeClr val="bg1"/>
                </a:solidFill>
              </a:rPr>
              <a:pPr algn="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C04F79-DE0D-C748-BAD6-3AD30A297790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D35C80C9-D8A6-52E5-D8B4-D2869973EF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6276" y="4661452"/>
            <a:ext cx="744056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78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d by 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2E11C2-26E6-3840-9157-DF739B81FE5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CB329B-5832-694A-893D-B9865F37D549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2BB9D4-5162-CC4A-A120-8F065C94F916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F47205C4-312E-7888-9E22-D32B650F45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B0AAEDC-C185-254A-2B2C-11777911B8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91995" y="1098550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9172114-D7C3-0402-7735-52AB7FD40D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11624" y="2670835"/>
            <a:ext cx="2417007" cy="2198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F43BC5AC-C678-5AFE-4CAF-AAC5023CDF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1623" y="2912178"/>
            <a:ext cx="2417007" cy="2198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rgbClr val="000033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776EC66-8C90-BD90-1A20-15F434CCC5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80641" y="3307289"/>
            <a:ext cx="1129773" cy="8498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CE1071-EDDA-E7F7-A7D6-49060C99F872}"/>
              </a:ext>
            </a:extLst>
          </p:cNvPr>
          <p:cNvSpPr txBox="1"/>
          <p:nvPr userDrawn="1"/>
        </p:nvSpPr>
        <p:spPr>
          <a:xfrm>
            <a:off x="517525" y="245533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33"/>
                </a:solidFill>
              </a:rPr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3508567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d by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2E11C2-26E6-3840-9157-DF739B81FE5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CB329B-5832-694A-893D-B9865F37D549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2BB9D4-5162-CC4A-A120-8F065C94F916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F47205C4-312E-7888-9E22-D32B650F45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91A2E0-ED8F-FAE9-0690-383B22A81618}"/>
              </a:ext>
            </a:extLst>
          </p:cNvPr>
          <p:cNvSpPr txBox="1"/>
          <p:nvPr userDrawn="1"/>
        </p:nvSpPr>
        <p:spPr>
          <a:xfrm>
            <a:off x="517525" y="245533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33"/>
                </a:solidFill>
              </a:rPr>
              <a:t>Presented by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BC8987CD-C202-4D06-758D-DAF1137ECC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69595" y="1098550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086D8532-2BE1-917E-A0B2-B24248C2EED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89224" y="2663536"/>
            <a:ext cx="2417007" cy="2656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704D18B2-038F-7BFF-2D77-3346E939E5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89224" y="2948498"/>
            <a:ext cx="2417007" cy="2198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5175386B-86B6-186F-C2CC-7D65CA20F94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458241" y="3283720"/>
            <a:ext cx="1129773" cy="8498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69F4C98E-1A2C-6186-1D6B-BEAD6E088B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37771" y="1098550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BB34516C-5383-616E-3A9D-E05E521E196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7400" y="2663536"/>
            <a:ext cx="2417007" cy="2656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D5C753FF-A3B6-662F-0206-6B9A2825F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7400" y="2948498"/>
            <a:ext cx="2417007" cy="2198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FCDED54-93A2-BC03-8C18-D8C3248CC84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126417" y="3283720"/>
            <a:ext cx="1129773" cy="8498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</p:spTree>
    <p:extLst>
      <p:ext uri="{BB962C8B-B14F-4D97-AF65-F5344CB8AC3E}">
        <p14:creationId xmlns:p14="http://schemas.microsoft.com/office/powerpoint/2010/main" val="3374049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d by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2E11C2-26E6-3840-9157-DF739B81FE5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CB329B-5832-694A-893D-B9865F37D549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2BB9D4-5162-CC4A-A120-8F065C94F916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F47205C4-312E-7888-9E22-D32B650F45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5AC212C-DB50-3A8E-F523-EB79E6058093}"/>
              </a:ext>
            </a:extLst>
          </p:cNvPr>
          <p:cNvSpPr txBox="1"/>
          <p:nvPr userDrawn="1"/>
        </p:nvSpPr>
        <p:spPr>
          <a:xfrm>
            <a:off x="517525" y="245533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33"/>
                </a:solidFill>
              </a:rPr>
              <a:t>Presented by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BB65FAA0-A768-1743-0804-928B118259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4147" y="1098550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8451BC45-A971-56A4-ADCE-0BFE98ED26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3776" y="2643163"/>
            <a:ext cx="2417007" cy="2198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367CD783-ED34-B2A9-804F-07BB3205A2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3776" y="2882347"/>
            <a:ext cx="2417007" cy="2198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A29098D0-B955-E2C4-2345-C4D3F10D7A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52793" y="3208438"/>
            <a:ext cx="1129773" cy="8498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AA42A793-CA08-B7D4-5748-2CB4789530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66886" y="1098550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B6477AC8-5F6E-E238-E611-AC44887FFC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86515" y="2643163"/>
            <a:ext cx="2417007" cy="2198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3A8FEA8-67D3-188E-8E1A-CB90D45A181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86515" y="2882347"/>
            <a:ext cx="2417007" cy="2198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Picture Placeholder 16">
            <a:extLst>
              <a:ext uri="{FF2B5EF4-FFF2-40B4-BE49-F238E27FC236}">
                <a16:creationId xmlns:a16="http://schemas.microsoft.com/office/drawing/2014/main" id="{F7643A83-3153-1A0A-1FDF-3C4068FE373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55532" y="3208438"/>
            <a:ext cx="1129773" cy="8498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F2654C29-F31E-E7A4-FF5D-F5210AA5C8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635758" y="1098550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7A43C87D-A5DE-C05D-526A-3FCFACE582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5387" y="2643161"/>
            <a:ext cx="2417007" cy="2198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83296C0F-91A2-AF39-8F02-B7C3E0B377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55387" y="2882347"/>
            <a:ext cx="2417007" cy="2198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1" name="Picture Placeholder 16">
            <a:extLst>
              <a:ext uri="{FF2B5EF4-FFF2-40B4-BE49-F238E27FC236}">
                <a16:creationId xmlns:a16="http://schemas.microsoft.com/office/drawing/2014/main" id="{315AD13B-F0AE-B0B7-5802-B41FBC16634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824404" y="3208438"/>
            <a:ext cx="1129773" cy="8498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</p:spTree>
    <p:extLst>
      <p:ext uri="{BB962C8B-B14F-4D97-AF65-F5344CB8AC3E}">
        <p14:creationId xmlns:p14="http://schemas.microsoft.com/office/powerpoint/2010/main" val="1816001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d by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2E11C2-26E6-3840-9157-DF739B81FE5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CB329B-5832-694A-893D-B9865F37D549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2BB9D4-5162-CC4A-A120-8F065C94F916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F47205C4-312E-7888-9E22-D32B650F45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B0AAEDC-C185-254A-2B2C-11777911B8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4875" y="1098549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9172114-D7C3-0402-7735-52AB7FD40D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7704" y="2625364"/>
            <a:ext cx="1953571" cy="2457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F43BC5AC-C678-5AFE-4CAF-AAC5023CDF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7704" y="2871125"/>
            <a:ext cx="1953571" cy="2819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776EC66-8C90-BD90-1A20-15F434CCC5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1186" y="3248018"/>
            <a:ext cx="1129773" cy="6889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48BB9C86-AF4C-4D01-5273-90B49C2BC8A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78666" y="1098549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7A57017D-5AC7-4583-5D7D-7DC120F7314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01495" y="2625364"/>
            <a:ext cx="1953571" cy="2457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87153B3B-213B-573C-26F9-3DC8C222B2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01495" y="2871125"/>
            <a:ext cx="1953571" cy="2819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2" name="Picture Placeholder 16">
            <a:extLst>
              <a:ext uri="{FF2B5EF4-FFF2-40B4-BE49-F238E27FC236}">
                <a16:creationId xmlns:a16="http://schemas.microsoft.com/office/drawing/2014/main" id="{82332945-CC86-6AB4-6EEF-91090547E2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050378" y="3248018"/>
            <a:ext cx="1129773" cy="6889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BCDA578D-683D-D017-E0EA-A9818520AC9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00924" y="1098549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2E430FDE-0113-6FB4-E780-E8912004AA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3753" y="2625364"/>
            <a:ext cx="1953571" cy="2457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8812AC-2122-4D13-55DD-04FB72B573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23753" y="2871125"/>
            <a:ext cx="1953571" cy="2819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05549717-EAB6-9C81-A770-2A3B78D3277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172636" y="3248018"/>
            <a:ext cx="1129773" cy="6889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E918FD41-7819-9194-137D-C50ED239909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0553" y="1099080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EAC7FE51-E9F4-C7F2-BBE8-C6CD4781A85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33382" y="2625895"/>
            <a:ext cx="1953571" cy="2457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E6566387-33A4-7C0E-2F14-746C273F01E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33382" y="2871656"/>
            <a:ext cx="1953571" cy="2819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Picture Placeholder 16">
            <a:extLst>
              <a:ext uri="{FF2B5EF4-FFF2-40B4-BE49-F238E27FC236}">
                <a16:creationId xmlns:a16="http://schemas.microsoft.com/office/drawing/2014/main" id="{536E2AE0-8054-4E41-EA91-1F379EEF70D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256864" y="3248549"/>
            <a:ext cx="1129773" cy="6889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D715DE-125A-F350-03D7-DE49A36E9BA7}"/>
              </a:ext>
            </a:extLst>
          </p:cNvPr>
          <p:cNvSpPr txBox="1"/>
          <p:nvPr userDrawn="1"/>
        </p:nvSpPr>
        <p:spPr>
          <a:xfrm>
            <a:off x="517525" y="245533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33"/>
                </a:solidFill>
              </a:rPr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357296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2E11C2-26E6-3840-9157-DF739B81FE5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CB329B-5832-694A-893D-B9865F37D549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2BB9D4-5162-CC4A-A120-8F065C94F916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F47205C4-312E-7888-9E22-D32B650F45E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728A10E-55E9-B13E-E199-CACEA4ED1B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525" y="933450"/>
            <a:ext cx="5138557" cy="354488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Agenda item 1</a:t>
            </a:r>
          </a:p>
          <a:p>
            <a:pPr lvl="0"/>
            <a:r>
              <a:rPr lang="en-US" dirty="0"/>
              <a:t>Agenda item 2</a:t>
            </a:r>
          </a:p>
          <a:p>
            <a:pPr lvl="0"/>
            <a:r>
              <a:rPr lang="en-US" dirty="0"/>
              <a:t>Agenda item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2F92F4-131F-FC08-2EDB-7087D747796F}"/>
              </a:ext>
            </a:extLst>
          </p:cNvPr>
          <p:cNvSpPr txBox="1"/>
          <p:nvPr userDrawn="1"/>
        </p:nvSpPr>
        <p:spPr>
          <a:xfrm>
            <a:off x="517525" y="245533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33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605536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it_section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9032D-0A1C-D518-C441-83320A6276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93671" y="2266731"/>
            <a:ext cx="6968438" cy="5435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37A28BB-0D9B-C447-BF3A-CD1EDD7C1D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0760" y="2196200"/>
            <a:ext cx="645223" cy="65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71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"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F4521C2-4E4F-CA49-9B88-FF2A9225017F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2B3082-1701-544A-951B-628B225D65D7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2B4A25D6-2782-A788-534E-5C3487EFE4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AC60C3-3967-F2DA-D6B5-93B6391BB0F8}"/>
              </a:ext>
            </a:extLst>
          </p:cNvPr>
          <p:cNvSpPr txBox="1"/>
          <p:nvPr userDrawn="1"/>
        </p:nvSpPr>
        <p:spPr>
          <a:xfrm>
            <a:off x="448468" y="1118717"/>
            <a:ext cx="3742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tx2"/>
                </a:solidFill>
              </a:rPr>
              <a:t>We want your feedback! </a:t>
            </a:r>
            <a:br>
              <a:rPr lang="en-US" sz="1600" b="1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Please complete a survey in the mobile app for an entry to win one of these awesome customer prizes!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33CCFF"/>
                </a:solidFill>
              </a:rPr>
              <a:t>Every survey completed = </a:t>
            </a:r>
            <a:br>
              <a:rPr lang="en-US" sz="2000" b="1" dirty="0">
                <a:solidFill>
                  <a:srgbClr val="33CCFF"/>
                </a:solidFill>
              </a:rPr>
            </a:br>
            <a:r>
              <a:rPr lang="en-US" sz="2000" b="1" dirty="0">
                <a:solidFill>
                  <a:srgbClr val="33CCFF"/>
                </a:solidFill>
              </a:rPr>
              <a:t>an entry to win!</a:t>
            </a:r>
          </a:p>
          <a:p>
            <a:pPr algn="l"/>
            <a:endParaRPr lang="en-US" sz="1400" dirty="0" err="1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B1C70-28D0-F5AF-0B31-C8C6B445FC78}"/>
              </a:ext>
            </a:extLst>
          </p:cNvPr>
          <p:cNvSpPr txBox="1"/>
          <p:nvPr userDrawn="1"/>
        </p:nvSpPr>
        <p:spPr>
          <a:xfrm>
            <a:off x="448468" y="338667"/>
            <a:ext cx="203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3CCFF"/>
                </a:solidFill>
              </a:rPr>
              <a:t>Q&amp;A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2CEBDC-960C-9D62-930F-06A8322D0DC1}"/>
              </a:ext>
            </a:extLst>
          </p:cNvPr>
          <p:cNvCxnSpPr>
            <a:cxnSpLocks/>
          </p:cNvCxnSpPr>
          <p:nvPr userDrawn="1"/>
        </p:nvCxnSpPr>
        <p:spPr>
          <a:xfrm>
            <a:off x="4478867" y="430345"/>
            <a:ext cx="0" cy="37352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EA99A8-1D24-ABE6-6585-BAD9F335888E}"/>
              </a:ext>
            </a:extLst>
          </p:cNvPr>
          <p:cNvCxnSpPr>
            <a:cxnSpLocks/>
          </p:cNvCxnSpPr>
          <p:nvPr userDrawn="1"/>
        </p:nvCxnSpPr>
        <p:spPr>
          <a:xfrm flipH="1">
            <a:off x="524933" y="4343400"/>
            <a:ext cx="822256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24240BF-FA78-2291-21E6-0DE55C1C26EA}"/>
              </a:ext>
            </a:extLst>
          </p:cNvPr>
          <p:cNvSpPr txBox="1"/>
          <p:nvPr userDrawn="1"/>
        </p:nvSpPr>
        <p:spPr>
          <a:xfrm>
            <a:off x="4775208" y="338667"/>
            <a:ext cx="3174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3CCFF"/>
                </a:solidFill>
              </a:rPr>
              <a:t>Keep in touch!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290562-394A-972E-D00F-4423D2C251FF}"/>
              </a:ext>
            </a:extLst>
          </p:cNvPr>
          <p:cNvSpPr/>
          <p:nvPr userDrawn="1"/>
        </p:nvSpPr>
        <p:spPr>
          <a:xfrm>
            <a:off x="524933" y="4611105"/>
            <a:ext cx="6127750" cy="323165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r>
              <a:rPr lang="en-US" sz="700" b="1" dirty="0">
                <a:solidFill>
                  <a:srgbClr val="6A7F90"/>
                </a:solidFill>
                <a:latin typeface="Arial"/>
                <a:cs typeface="Arial"/>
              </a:rPr>
              <a:t>No Reliance</a:t>
            </a:r>
            <a:r>
              <a:rPr lang="en-US" sz="700" dirty="0">
                <a:solidFill>
                  <a:srgbClr val="6A7F90"/>
                </a:solidFill>
                <a:latin typeface="Arial"/>
                <a:cs typeface="Arial"/>
              </a:rPr>
              <a:t> This document is subject to change without notice. Acumatica cannot guarantee completion of any future products or program features/enhancements described in this document, and no reliance should be placed on their availability. </a:t>
            </a:r>
          </a:p>
          <a:p>
            <a:r>
              <a:rPr lang="en-US" sz="700" b="1" dirty="0">
                <a:solidFill>
                  <a:srgbClr val="6A7F90"/>
                </a:solidFill>
                <a:latin typeface="Arial"/>
                <a:cs typeface="Arial"/>
              </a:rPr>
              <a:t>Confidentiality: </a:t>
            </a:r>
            <a:r>
              <a:rPr lang="en-US" sz="700" dirty="0">
                <a:solidFill>
                  <a:srgbClr val="6A7F90"/>
                </a:solidFill>
                <a:latin typeface="Arial"/>
                <a:cs typeface="Arial"/>
              </a:rPr>
              <a:t>This document, including any files contained herein, is confidential information of Acumatica and should not be disclosed to third parties.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39AEAE97-3CF7-5278-3707-6B73553945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0701" y="1709821"/>
            <a:ext cx="4073891" cy="23535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00" b="1">
                <a:solidFill>
                  <a:srgbClr val="000033"/>
                </a:solidFill>
              </a:defRPr>
            </a:lvl1pPr>
          </a:lstStyle>
          <a:p>
            <a:pPr lvl="0"/>
            <a:r>
              <a:rPr lang="en-US" dirty="0"/>
              <a:t>Speaker Name 1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9A613EE9-28CB-156A-AE2E-8C3845419E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9168" y="1946160"/>
            <a:ext cx="4073896" cy="2337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50">
                <a:solidFill>
                  <a:srgbClr val="000033"/>
                </a:solidFill>
              </a:defRPr>
            </a:lvl1pPr>
          </a:lstStyle>
          <a:p>
            <a:pPr lvl="0"/>
            <a:r>
              <a:rPr lang="en-US" dirty="0"/>
              <a:t>email/social/phone</a:t>
            </a:r>
          </a:p>
        </p:txBody>
      </p:sp>
      <p:pic>
        <p:nvPicPr>
          <p:cNvPr id="11" name="Picture 10" descr="Chart&#10;&#10;Description automatically generated with low confidence">
            <a:extLst>
              <a:ext uri="{FF2B5EF4-FFF2-40B4-BE49-F238E27FC236}">
                <a16:creationId xmlns:a16="http://schemas.microsoft.com/office/drawing/2014/main" id="{445376D1-1134-56F0-CF7F-7176630570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3" y="3178605"/>
            <a:ext cx="850566" cy="850566"/>
          </a:xfrm>
          <a:prstGeom prst="rect">
            <a:avLst/>
          </a:prstGeom>
        </p:spPr>
      </p:pic>
      <p:pic>
        <p:nvPicPr>
          <p:cNvPr id="12" name="Picture 11" descr="Chart&#10;&#10;Description automatically generated with low confidence">
            <a:extLst>
              <a:ext uri="{FF2B5EF4-FFF2-40B4-BE49-F238E27FC236}">
                <a16:creationId xmlns:a16="http://schemas.microsoft.com/office/drawing/2014/main" id="{49C8E2D4-84FE-33BC-660A-7A456B24E4A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400" y="3186131"/>
            <a:ext cx="850566" cy="850566"/>
          </a:xfrm>
          <a:prstGeom prst="rect">
            <a:avLst/>
          </a:prstGeom>
        </p:spPr>
      </p:pic>
      <p:pic>
        <p:nvPicPr>
          <p:cNvPr id="14" name="Picture 13" descr="Chart&#10;&#10;Description automatically generated with low confidence">
            <a:extLst>
              <a:ext uri="{FF2B5EF4-FFF2-40B4-BE49-F238E27FC236}">
                <a16:creationId xmlns:a16="http://schemas.microsoft.com/office/drawing/2014/main" id="{83399E0D-09A3-D22B-EF03-752080F5D00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468" y="3178605"/>
            <a:ext cx="850566" cy="850566"/>
          </a:xfrm>
          <a:prstGeom prst="rect">
            <a:avLst/>
          </a:prstGeom>
        </p:spPr>
      </p:pic>
      <p:pic>
        <p:nvPicPr>
          <p:cNvPr id="15" name="Picture 14" descr="Chart&#10;&#10;Description automatically generated with low confidence">
            <a:extLst>
              <a:ext uri="{FF2B5EF4-FFF2-40B4-BE49-F238E27FC236}">
                <a16:creationId xmlns:a16="http://schemas.microsoft.com/office/drawing/2014/main" id="{6735FEB8-2F2D-FB53-76C0-CE57CE5DFC0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973" y="3174289"/>
            <a:ext cx="850566" cy="850566"/>
          </a:xfrm>
          <a:prstGeom prst="rect">
            <a:avLst/>
          </a:prstGeom>
        </p:spPr>
      </p:pic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1FBD3647-1366-068D-EFEA-E19A820ABA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9168" y="2337302"/>
            <a:ext cx="4073891" cy="23535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00" b="1">
                <a:solidFill>
                  <a:srgbClr val="000033"/>
                </a:solidFill>
              </a:defRPr>
            </a:lvl1pPr>
          </a:lstStyle>
          <a:p>
            <a:pPr lvl="0"/>
            <a:r>
              <a:rPr lang="en-US" dirty="0"/>
              <a:t>Speaker Name 2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A322ADA4-CEF7-513E-6438-9FE91A6D4D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07635" y="2573641"/>
            <a:ext cx="4073896" cy="2337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50">
                <a:solidFill>
                  <a:srgbClr val="000033"/>
                </a:solidFill>
              </a:defRPr>
            </a:lvl1pPr>
          </a:lstStyle>
          <a:p>
            <a:pPr lvl="0"/>
            <a:r>
              <a:rPr lang="en-US" dirty="0"/>
              <a:t>email/social/phone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CA799CD8-BA64-6C42-85D6-DD5C9C4319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0205" y="2962603"/>
            <a:ext cx="4073891" cy="23535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00" b="1">
                <a:solidFill>
                  <a:srgbClr val="000033"/>
                </a:solidFill>
              </a:defRPr>
            </a:lvl1pPr>
          </a:lstStyle>
          <a:p>
            <a:pPr lvl="0"/>
            <a:r>
              <a:rPr lang="en-US" dirty="0"/>
              <a:t>Speaker Name 3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0D79B403-AED4-EC79-FE33-D9BF33C2C09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672" y="3198942"/>
            <a:ext cx="4073896" cy="2337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50">
                <a:solidFill>
                  <a:srgbClr val="000033"/>
                </a:solidFill>
              </a:defRPr>
            </a:lvl1pPr>
          </a:lstStyle>
          <a:p>
            <a:pPr lvl="0"/>
            <a:r>
              <a:rPr lang="en-US" dirty="0"/>
              <a:t>email/social/phone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C07CFA3E-257E-EA55-DF1B-0DAF3418C6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672" y="3590254"/>
            <a:ext cx="4073891" cy="23535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00" b="1">
                <a:solidFill>
                  <a:srgbClr val="000033"/>
                </a:solidFill>
              </a:defRPr>
            </a:lvl1pPr>
          </a:lstStyle>
          <a:p>
            <a:pPr lvl="0"/>
            <a:r>
              <a:rPr lang="en-US" dirty="0"/>
              <a:t>Speaker Name 4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2AA8CC49-7CBD-3C6A-7C74-07C3B3910F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27139" y="3826593"/>
            <a:ext cx="4073896" cy="2337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50">
                <a:solidFill>
                  <a:srgbClr val="000033"/>
                </a:solidFill>
              </a:defRPr>
            </a:lvl1pPr>
          </a:lstStyle>
          <a:p>
            <a:pPr lvl="0"/>
            <a:r>
              <a:rPr lang="en-US" dirty="0"/>
              <a:t>email/social/phone</a:t>
            </a:r>
          </a:p>
        </p:txBody>
      </p:sp>
    </p:spTree>
    <p:extLst>
      <p:ext uri="{BB962C8B-B14F-4D97-AF65-F5344CB8AC3E}">
        <p14:creationId xmlns:p14="http://schemas.microsoft.com/office/powerpoint/2010/main" val="405004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Agenda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728A10E-55E9-B13E-E199-CACEA4ED1B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525" y="933450"/>
            <a:ext cx="5138557" cy="354488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Agenda item 1</a:t>
            </a:r>
          </a:p>
          <a:p>
            <a:pPr lvl="0"/>
            <a:r>
              <a:rPr lang="en-US" dirty="0"/>
              <a:t>Agenda item 2</a:t>
            </a:r>
          </a:p>
          <a:p>
            <a:pPr lvl="0"/>
            <a:r>
              <a:rPr lang="en-US" dirty="0"/>
              <a:t>Agenda item 3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BB65072-E34E-8D55-500C-2B2A16785DD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7F385FC-FFDD-8DB7-C08F-90A71801BC44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chemeClr val="bg1"/>
                </a:solidFill>
              </a:rPr>
              <a:pPr algn="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EE47A57-CDA5-A19D-1861-9E6C1E5A54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6276" y="4661452"/>
            <a:ext cx="744056" cy="30044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FA71CA-1123-5E5F-0802-58F56F08C9B5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F4FEBCC-6B85-D158-2D26-23C2A5EAAF1F}"/>
              </a:ext>
            </a:extLst>
          </p:cNvPr>
          <p:cNvSpPr txBox="1"/>
          <p:nvPr userDrawn="1"/>
        </p:nvSpPr>
        <p:spPr>
          <a:xfrm>
            <a:off x="517525" y="245533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7108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2E11C2-26E6-3840-9157-DF739B81FE5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5E29412A-7450-B47E-3501-AE41ED7D1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136922"/>
            <a:ext cx="4784682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rgbClr val="00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F35AC2F-68EB-B481-5F7B-87856A0700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525" y="933450"/>
            <a:ext cx="4426833" cy="354488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List item 1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9A994A04-A8B4-2BB0-A7A6-8BCE1C24E66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39120" y="0"/>
            <a:ext cx="3804881" cy="5143500"/>
          </a:xfrm>
          <a:custGeom>
            <a:avLst/>
            <a:gdLst>
              <a:gd name="connsiteX0" fmla="*/ 627663 w 3765903"/>
              <a:gd name="connsiteY0" fmla="*/ 0 h 5143500"/>
              <a:gd name="connsiteX1" fmla="*/ 3765903 w 3765903"/>
              <a:gd name="connsiteY1" fmla="*/ 0 h 5143500"/>
              <a:gd name="connsiteX2" fmla="*/ 3765903 w 3765903"/>
              <a:gd name="connsiteY2" fmla="*/ 5143500 h 5143500"/>
              <a:gd name="connsiteX3" fmla="*/ 0 w 3765903"/>
              <a:gd name="connsiteY3" fmla="*/ 5143500 h 5143500"/>
              <a:gd name="connsiteX4" fmla="*/ 0 w 3765903"/>
              <a:gd name="connsiteY4" fmla="*/ 770714 h 5143500"/>
              <a:gd name="connsiteX5" fmla="*/ 627663 w 3765903"/>
              <a:gd name="connsiteY5" fmla="*/ 0 h 5143500"/>
              <a:gd name="connsiteX0" fmla="*/ 1036665 w 3765903"/>
              <a:gd name="connsiteY0" fmla="*/ 7749 h 5143500"/>
              <a:gd name="connsiteX1" fmla="*/ 3765903 w 3765903"/>
              <a:gd name="connsiteY1" fmla="*/ 0 h 5143500"/>
              <a:gd name="connsiteX2" fmla="*/ 3765903 w 3765903"/>
              <a:gd name="connsiteY2" fmla="*/ 5143500 h 5143500"/>
              <a:gd name="connsiteX3" fmla="*/ 0 w 3765903"/>
              <a:gd name="connsiteY3" fmla="*/ 5143500 h 5143500"/>
              <a:gd name="connsiteX4" fmla="*/ 0 w 3765903"/>
              <a:gd name="connsiteY4" fmla="*/ 770714 h 5143500"/>
              <a:gd name="connsiteX5" fmla="*/ 1036665 w 3765903"/>
              <a:gd name="connsiteY5" fmla="*/ 7749 h 5143500"/>
              <a:gd name="connsiteX0" fmla="*/ 1059817 w 3789055"/>
              <a:gd name="connsiteY0" fmla="*/ 7749 h 5143500"/>
              <a:gd name="connsiteX1" fmla="*/ 3789055 w 3789055"/>
              <a:gd name="connsiteY1" fmla="*/ 0 h 5143500"/>
              <a:gd name="connsiteX2" fmla="*/ 3789055 w 3789055"/>
              <a:gd name="connsiteY2" fmla="*/ 5143500 h 5143500"/>
              <a:gd name="connsiteX3" fmla="*/ 23152 w 3789055"/>
              <a:gd name="connsiteY3" fmla="*/ 5143500 h 5143500"/>
              <a:gd name="connsiteX4" fmla="*/ 0 w 3789055"/>
              <a:gd name="connsiteY4" fmla="*/ 1196918 h 5143500"/>
              <a:gd name="connsiteX5" fmla="*/ 1059817 w 3789055"/>
              <a:gd name="connsiteY5" fmla="*/ 7749 h 5143500"/>
              <a:gd name="connsiteX0" fmla="*/ 1059817 w 3789055"/>
              <a:gd name="connsiteY0" fmla="*/ 7749 h 5143500"/>
              <a:gd name="connsiteX1" fmla="*/ 3789055 w 3789055"/>
              <a:gd name="connsiteY1" fmla="*/ 0 h 5143500"/>
              <a:gd name="connsiteX2" fmla="*/ 3789055 w 3789055"/>
              <a:gd name="connsiteY2" fmla="*/ 5143500 h 5143500"/>
              <a:gd name="connsiteX3" fmla="*/ 23152 w 3789055"/>
              <a:gd name="connsiteY3" fmla="*/ 5143500 h 5143500"/>
              <a:gd name="connsiteX4" fmla="*/ 0 w 3789055"/>
              <a:gd name="connsiteY4" fmla="*/ 1196918 h 5143500"/>
              <a:gd name="connsiteX5" fmla="*/ 1059817 w 3789055"/>
              <a:gd name="connsiteY5" fmla="*/ 7749 h 5143500"/>
              <a:gd name="connsiteX0" fmla="*/ 1059817 w 3789055"/>
              <a:gd name="connsiteY0" fmla="*/ 7749 h 5143500"/>
              <a:gd name="connsiteX1" fmla="*/ 3789055 w 3789055"/>
              <a:gd name="connsiteY1" fmla="*/ 0 h 5143500"/>
              <a:gd name="connsiteX2" fmla="*/ 3789055 w 3789055"/>
              <a:gd name="connsiteY2" fmla="*/ 5143500 h 5143500"/>
              <a:gd name="connsiteX3" fmla="*/ 23152 w 3789055"/>
              <a:gd name="connsiteY3" fmla="*/ 5143500 h 5143500"/>
              <a:gd name="connsiteX4" fmla="*/ 0 w 3789055"/>
              <a:gd name="connsiteY4" fmla="*/ 1196918 h 5143500"/>
              <a:gd name="connsiteX5" fmla="*/ 1059817 w 3789055"/>
              <a:gd name="connsiteY5" fmla="*/ 7749 h 5143500"/>
              <a:gd name="connsiteX0" fmla="*/ 1323167 w 3874913"/>
              <a:gd name="connsiteY0" fmla="*/ 0 h 5143500"/>
              <a:gd name="connsiteX1" fmla="*/ 3874913 w 3874913"/>
              <a:gd name="connsiteY1" fmla="*/ 0 h 5143500"/>
              <a:gd name="connsiteX2" fmla="*/ 3874913 w 3874913"/>
              <a:gd name="connsiteY2" fmla="*/ 5143500 h 5143500"/>
              <a:gd name="connsiteX3" fmla="*/ 109010 w 3874913"/>
              <a:gd name="connsiteY3" fmla="*/ 5143500 h 5143500"/>
              <a:gd name="connsiteX4" fmla="*/ 85858 w 3874913"/>
              <a:gd name="connsiteY4" fmla="*/ 1196918 h 5143500"/>
              <a:gd name="connsiteX5" fmla="*/ 1323167 w 3874913"/>
              <a:gd name="connsiteY5" fmla="*/ 0 h 5143500"/>
              <a:gd name="connsiteX0" fmla="*/ 1237355 w 3789101"/>
              <a:gd name="connsiteY0" fmla="*/ 0 h 5143500"/>
              <a:gd name="connsiteX1" fmla="*/ 3789101 w 3789101"/>
              <a:gd name="connsiteY1" fmla="*/ 0 h 5143500"/>
              <a:gd name="connsiteX2" fmla="*/ 3789101 w 3789101"/>
              <a:gd name="connsiteY2" fmla="*/ 5143500 h 5143500"/>
              <a:gd name="connsiteX3" fmla="*/ 23198 w 3789101"/>
              <a:gd name="connsiteY3" fmla="*/ 5143500 h 5143500"/>
              <a:gd name="connsiteX4" fmla="*/ 46 w 3789101"/>
              <a:gd name="connsiteY4" fmla="*/ 1196918 h 5143500"/>
              <a:gd name="connsiteX5" fmla="*/ 1237355 w 3789101"/>
              <a:gd name="connsiteY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89101" h="5143500">
                <a:moveTo>
                  <a:pt x="1237355" y="0"/>
                </a:moveTo>
                <a:lnTo>
                  <a:pt x="3789101" y="0"/>
                </a:lnTo>
                <a:lnTo>
                  <a:pt x="3789101" y="5143500"/>
                </a:lnTo>
                <a:lnTo>
                  <a:pt x="23198" y="5143500"/>
                </a:lnTo>
                <a:cubicBezTo>
                  <a:pt x="15481" y="3827973"/>
                  <a:pt x="6046" y="2185904"/>
                  <a:pt x="46" y="1196918"/>
                </a:cubicBezTo>
                <a:cubicBezTo>
                  <a:pt x="-5954" y="207932"/>
                  <a:pt x="582026" y="0"/>
                  <a:pt x="12373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461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bulleted list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2E11C2-26E6-3840-9157-DF739B81FE5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5E29412A-7450-B47E-3501-AE41ED7D1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136922"/>
            <a:ext cx="4784682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F35AC2F-68EB-B481-5F7B-87856A0700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525" y="933450"/>
            <a:ext cx="4426833" cy="354488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List </a:t>
            </a:r>
            <a:r>
              <a:rPr lang="en-US"/>
              <a:t>item 1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04078-8FAF-E6EB-C45B-92CE261B30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39120" y="0"/>
            <a:ext cx="3804881" cy="5143500"/>
          </a:xfrm>
          <a:custGeom>
            <a:avLst/>
            <a:gdLst>
              <a:gd name="connsiteX0" fmla="*/ 627663 w 3765903"/>
              <a:gd name="connsiteY0" fmla="*/ 0 h 5143500"/>
              <a:gd name="connsiteX1" fmla="*/ 3765903 w 3765903"/>
              <a:gd name="connsiteY1" fmla="*/ 0 h 5143500"/>
              <a:gd name="connsiteX2" fmla="*/ 3765903 w 3765903"/>
              <a:gd name="connsiteY2" fmla="*/ 5143500 h 5143500"/>
              <a:gd name="connsiteX3" fmla="*/ 0 w 3765903"/>
              <a:gd name="connsiteY3" fmla="*/ 5143500 h 5143500"/>
              <a:gd name="connsiteX4" fmla="*/ 0 w 3765903"/>
              <a:gd name="connsiteY4" fmla="*/ 770714 h 5143500"/>
              <a:gd name="connsiteX5" fmla="*/ 627663 w 3765903"/>
              <a:gd name="connsiteY5" fmla="*/ 0 h 5143500"/>
              <a:gd name="connsiteX0" fmla="*/ 1036665 w 3765903"/>
              <a:gd name="connsiteY0" fmla="*/ 7749 h 5143500"/>
              <a:gd name="connsiteX1" fmla="*/ 3765903 w 3765903"/>
              <a:gd name="connsiteY1" fmla="*/ 0 h 5143500"/>
              <a:gd name="connsiteX2" fmla="*/ 3765903 w 3765903"/>
              <a:gd name="connsiteY2" fmla="*/ 5143500 h 5143500"/>
              <a:gd name="connsiteX3" fmla="*/ 0 w 3765903"/>
              <a:gd name="connsiteY3" fmla="*/ 5143500 h 5143500"/>
              <a:gd name="connsiteX4" fmla="*/ 0 w 3765903"/>
              <a:gd name="connsiteY4" fmla="*/ 770714 h 5143500"/>
              <a:gd name="connsiteX5" fmla="*/ 1036665 w 3765903"/>
              <a:gd name="connsiteY5" fmla="*/ 7749 h 5143500"/>
              <a:gd name="connsiteX0" fmla="*/ 1059817 w 3789055"/>
              <a:gd name="connsiteY0" fmla="*/ 7749 h 5143500"/>
              <a:gd name="connsiteX1" fmla="*/ 3789055 w 3789055"/>
              <a:gd name="connsiteY1" fmla="*/ 0 h 5143500"/>
              <a:gd name="connsiteX2" fmla="*/ 3789055 w 3789055"/>
              <a:gd name="connsiteY2" fmla="*/ 5143500 h 5143500"/>
              <a:gd name="connsiteX3" fmla="*/ 23152 w 3789055"/>
              <a:gd name="connsiteY3" fmla="*/ 5143500 h 5143500"/>
              <a:gd name="connsiteX4" fmla="*/ 0 w 3789055"/>
              <a:gd name="connsiteY4" fmla="*/ 1196918 h 5143500"/>
              <a:gd name="connsiteX5" fmla="*/ 1059817 w 3789055"/>
              <a:gd name="connsiteY5" fmla="*/ 7749 h 5143500"/>
              <a:gd name="connsiteX0" fmla="*/ 1059817 w 3789055"/>
              <a:gd name="connsiteY0" fmla="*/ 7749 h 5143500"/>
              <a:gd name="connsiteX1" fmla="*/ 3789055 w 3789055"/>
              <a:gd name="connsiteY1" fmla="*/ 0 h 5143500"/>
              <a:gd name="connsiteX2" fmla="*/ 3789055 w 3789055"/>
              <a:gd name="connsiteY2" fmla="*/ 5143500 h 5143500"/>
              <a:gd name="connsiteX3" fmla="*/ 23152 w 3789055"/>
              <a:gd name="connsiteY3" fmla="*/ 5143500 h 5143500"/>
              <a:gd name="connsiteX4" fmla="*/ 0 w 3789055"/>
              <a:gd name="connsiteY4" fmla="*/ 1196918 h 5143500"/>
              <a:gd name="connsiteX5" fmla="*/ 1059817 w 3789055"/>
              <a:gd name="connsiteY5" fmla="*/ 7749 h 5143500"/>
              <a:gd name="connsiteX0" fmla="*/ 1059817 w 3789055"/>
              <a:gd name="connsiteY0" fmla="*/ 7749 h 5143500"/>
              <a:gd name="connsiteX1" fmla="*/ 3789055 w 3789055"/>
              <a:gd name="connsiteY1" fmla="*/ 0 h 5143500"/>
              <a:gd name="connsiteX2" fmla="*/ 3789055 w 3789055"/>
              <a:gd name="connsiteY2" fmla="*/ 5143500 h 5143500"/>
              <a:gd name="connsiteX3" fmla="*/ 23152 w 3789055"/>
              <a:gd name="connsiteY3" fmla="*/ 5143500 h 5143500"/>
              <a:gd name="connsiteX4" fmla="*/ 0 w 3789055"/>
              <a:gd name="connsiteY4" fmla="*/ 1196918 h 5143500"/>
              <a:gd name="connsiteX5" fmla="*/ 1059817 w 3789055"/>
              <a:gd name="connsiteY5" fmla="*/ 7749 h 5143500"/>
              <a:gd name="connsiteX0" fmla="*/ 1323167 w 3874913"/>
              <a:gd name="connsiteY0" fmla="*/ 0 h 5143500"/>
              <a:gd name="connsiteX1" fmla="*/ 3874913 w 3874913"/>
              <a:gd name="connsiteY1" fmla="*/ 0 h 5143500"/>
              <a:gd name="connsiteX2" fmla="*/ 3874913 w 3874913"/>
              <a:gd name="connsiteY2" fmla="*/ 5143500 h 5143500"/>
              <a:gd name="connsiteX3" fmla="*/ 109010 w 3874913"/>
              <a:gd name="connsiteY3" fmla="*/ 5143500 h 5143500"/>
              <a:gd name="connsiteX4" fmla="*/ 85858 w 3874913"/>
              <a:gd name="connsiteY4" fmla="*/ 1196918 h 5143500"/>
              <a:gd name="connsiteX5" fmla="*/ 1323167 w 3874913"/>
              <a:gd name="connsiteY5" fmla="*/ 0 h 5143500"/>
              <a:gd name="connsiteX0" fmla="*/ 1237355 w 3789101"/>
              <a:gd name="connsiteY0" fmla="*/ 0 h 5143500"/>
              <a:gd name="connsiteX1" fmla="*/ 3789101 w 3789101"/>
              <a:gd name="connsiteY1" fmla="*/ 0 h 5143500"/>
              <a:gd name="connsiteX2" fmla="*/ 3789101 w 3789101"/>
              <a:gd name="connsiteY2" fmla="*/ 5143500 h 5143500"/>
              <a:gd name="connsiteX3" fmla="*/ 23198 w 3789101"/>
              <a:gd name="connsiteY3" fmla="*/ 5143500 h 5143500"/>
              <a:gd name="connsiteX4" fmla="*/ 46 w 3789101"/>
              <a:gd name="connsiteY4" fmla="*/ 1196918 h 5143500"/>
              <a:gd name="connsiteX5" fmla="*/ 1237355 w 3789101"/>
              <a:gd name="connsiteY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89101" h="5143500">
                <a:moveTo>
                  <a:pt x="1237355" y="0"/>
                </a:moveTo>
                <a:lnTo>
                  <a:pt x="3789101" y="0"/>
                </a:lnTo>
                <a:lnTo>
                  <a:pt x="3789101" y="5143500"/>
                </a:lnTo>
                <a:lnTo>
                  <a:pt x="23198" y="5143500"/>
                </a:lnTo>
                <a:cubicBezTo>
                  <a:pt x="15481" y="3827973"/>
                  <a:pt x="6046" y="2185904"/>
                  <a:pt x="46" y="1196918"/>
                </a:cubicBezTo>
                <a:cubicBezTo>
                  <a:pt x="-5954" y="207932"/>
                  <a:pt x="582026" y="0"/>
                  <a:pt x="12373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590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95" y="136922"/>
            <a:ext cx="8229600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rgbClr val="00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17895" y="1020762"/>
            <a:ext cx="8229600" cy="3475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33"/>
                </a:solidFill>
              </a:defRPr>
            </a:lvl1pPr>
            <a:lvl2pPr>
              <a:defRPr sz="1200">
                <a:solidFill>
                  <a:srgbClr val="000033"/>
                </a:solidFill>
              </a:defRPr>
            </a:lvl2pPr>
            <a:lvl3pPr>
              <a:defRPr sz="1000">
                <a:solidFill>
                  <a:srgbClr val="000033"/>
                </a:solidFill>
              </a:defRPr>
            </a:lvl3pPr>
            <a:lvl4pPr>
              <a:buNone/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ED6006-34DF-AE40-B5D3-399A91B3490E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C6709B-4F2F-684C-815E-64A032B54360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DE30CD92-C28E-0D6B-D847-55C2E83308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One Colum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A5C4D7-3875-DB4B-B599-46A2B8C2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136922"/>
            <a:ext cx="8229600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958B066-597F-AB48-996B-D16C374961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7895" y="1020762"/>
            <a:ext cx="8229600" cy="3475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 sz="1000">
                <a:solidFill>
                  <a:schemeClr val="bg1">
                    <a:lumMod val="85000"/>
                  </a:schemeClr>
                </a:solidFill>
              </a:defRPr>
            </a:lvl3pPr>
            <a:lvl4pPr>
              <a:buNone/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2ABB2A2-B2E8-F341-9C76-67D1A5A084C6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chemeClr val="bg1"/>
                </a:solidFill>
              </a:rPr>
              <a:pPr algn="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FA5457-746B-B247-93CF-3159FD77234D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BD93B-1517-8D41-A840-54B4AEB3DF9C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49AD4933-C426-C976-E235-7B942741C1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6276" y="4661452"/>
            <a:ext cx="744056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6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517894" y="1020762"/>
            <a:ext cx="3984675" cy="3475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rgbClr val="000033"/>
                </a:solidFill>
              </a:defRPr>
            </a:lvl1pPr>
            <a:lvl2pPr>
              <a:defRPr sz="1200">
                <a:solidFill>
                  <a:srgbClr val="000033"/>
                </a:solidFill>
              </a:defRPr>
            </a:lvl2pPr>
            <a:lvl3pPr>
              <a:defRPr sz="1000">
                <a:solidFill>
                  <a:srgbClr val="000033"/>
                </a:solidFill>
              </a:defRPr>
            </a:lvl3pPr>
            <a:lvl4pPr>
              <a:defRPr sz="800">
                <a:solidFill>
                  <a:srgbClr val="000033"/>
                </a:solidFill>
              </a:defRPr>
            </a:lvl4pPr>
            <a:lvl5pPr>
              <a:defRPr sz="800">
                <a:solidFill>
                  <a:srgbClr val="00003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37619" y="1020762"/>
            <a:ext cx="4109861" cy="3475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9FA376-BF38-3148-8CB2-B5431817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136922"/>
            <a:ext cx="8229600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91B8B34-4F6A-7242-83D4-E17566DE950C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CAAE84-FED3-5140-83FE-79C134E7357D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E2B321-0D2E-8741-A25C-352F7D7EDFFF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37C483F3-B2C0-6F53-F2EF-1A18AE9075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1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wo Colum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A5C4D7-3875-DB4B-B599-46A2B8C2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136922"/>
            <a:ext cx="8229600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2ABB2A2-B2E8-F341-9C76-67D1A5A084C6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chemeClr val="bg1"/>
                </a:solidFill>
              </a:rPr>
              <a:pPr algn="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FA5457-746B-B247-93CF-3159FD77234D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BD93B-1517-8D41-A840-54B4AEB3DF9C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FD6145B-2F22-0B4D-AB2A-9FB9206F9B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7894" y="1020762"/>
            <a:ext cx="3984675" cy="3475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8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69D2AA27-215A-7347-A426-621AC1FF62D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37619" y="1020762"/>
            <a:ext cx="4109861" cy="3475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8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8038072-9D42-BB17-508D-C9C8E04C05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6276" y="4661452"/>
            <a:ext cx="744056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0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23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54" r:id="rId2"/>
    <p:sldLayoutId id="2147483755" r:id="rId3"/>
    <p:sldLayoutId id="2147483761" r:id="rId4"/>
    <p:sldLayoutId id="2147483762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56" r:id="rId16"/>
    <p:sldLayoutId id="2147483757" r:id="rId17"/>
    <p:sldLayoutId id="2147483759" r:id="rId18"/>
    <p:sldLayoutId id="2147483758" r:id="rId19"/>
    <p:sldLayoutId id="2147483728" r:id="rId20"/>
    <p:sldLayoutId id="2147483760" r:id="rId21"/>
  </p:sldLayoutIdLst>
  <p:hf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400" b="0" kern="1200">
          <a:solidFill>
            <a:srgbClr val="33CC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SzPct val="90000"/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defTabSz="6858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SzPct val="90000"/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6858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SzPct val="90000"/>
        <a:buFont typeface="Wingdings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SzPct val="90000"/>
        <a:buFont typeface="Wingdings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SzPct val="90000"/>
        <a:buFont typeface="Wingdings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8">
          <p15:clr>
            <a:srgbClr val="F26B43"/>
          </p15:clr>
        </p15:guide>
        <p15:guide id="3" pos="5556">
          <p15:clr>
            <a:srgbClr val="F26B43"/>
          </p15:clr>
        </p15:guide>
        <p15:guide id="4" orient="horz" pos="643">
          <p15:clr>
            <a:srgbClr val="F26B43"/>
          </p15:clr>
        </p15:guide>
        <p15:guide id="5" orient="horz" pos="2832">
          <p15:clr>
            <a:srgbClr val="F26B43"/>
          </p15:clr>
        </p15:guide>
        <p15:guide id="6" orient="horz" pos="900">
          <p15:clr>
            <a:srgbClr val="F26B43"/>
          </p15:clr>
        </p15:guide>
        <p15:guide id="7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03F9-45C1-D32E-E7E5-4D91BECAA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err="1"/>
              <a:t>AutoMatica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F80F6-6B02-6BFD-F404-51FFC5E7ED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8579" y="3461652"/>
            <a:ext cx="4461024" cy="392278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Team Mu 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FCEB1A4-96B9-EEA5-C85B-E3F9249E94AE}"/>
              </a:ext>
            </a:extLst>
          </p:cNvPr>
          <p:cNvSpPr txBox="1">
            <a:spLocks/>
          </p:cNvSpPr>
          <p:nvPr/>
        </p:nvSpPr>
        <p:spPr>
          <a:xfrm>
            <a:off x="3758579" y="2474852"/>
            <a:ext cx="4461024" cy="392278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ct val="90000"/>
              <a:buFont typeface="Wingdings" charset="2"/>
              <a:buNone/>
              <a:defRPr lang="en-US" sz="1500" kern="1200" dirty="0" smtClean="0">
                <a:solidFill>
                  <a:srgbClr val="0000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71500" indent="-2286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Build Smarter, Not Harder.</a:t>
            </a:r>
          </a:p>
        </p:txBody>
      </p:sp>
    </p:spTree>
    <p:extLst>
      <p:ext uri="{BB962C8B-B14F-4D97-AF65-F5344CB8AC3E}">
        <p14:creationId xmlns:p14="http://schemas.microsoft.com/office/powerpoint/2010/main" val="373180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9176-1A1C-046E-E13C-8E93D0D1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AutoMatica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709EF-7E93-4DB9-E6B3-8FEB67C96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743" y="933450"/>
            <a:ext cx="3868057" cy="3544888"/>
          </a:xfrm>
        </p:spPr>
        <p:txBody>
          <a:bodyPr/>
          <a:lstStyle/>
          <a:p>
            <a:r>
              <a:rPr lang="en-US" sz="1600" dirty="0"/>
              <a:t>Automates publishing of Customization packages</a:t>
            </a:r>
          </a:p>
          <a:p>
            <a:r>
              <a:rPr lang="en-US" sz="1600" dirty="0"/>
              <a:t>Schedule you're publishing and work smarter </a:t>
            </a:r>
          </a:p>
          <a:p>
            <a:r>
              <a:rPr lang="en-US" sz="1600" dirty="0"/>
              <a:t>Notify your developers/ISV/Partners/Customer </a:t>
            </a:r>
          </a:p>
          <a:p>
            <a:r>
              <a:rPr lang="en-US" sz="1600" dirty="0"/>
              <a:t>Share logs/trace for troubleshooting with developers </a:t>
            </a:r>
          </a:p>
          <a:p>
            <a:r>
              <a:rPr lang="en-US" sz="1600" dirty="0"/>
              <a:t>Fully integrated for future automations </a:t>
            </a:r>
          </a:p>
        </p:txBody>
      </p:sp>
      <p:pic>
        <p:nvPicPr>
          <p:cNvPr id="9" name="Picture 8" descr="Logo&#10;&#10;Description automatically generated with low confidence">
            <a:extLst>
              <a:ext uri="{FF2B5EF4-FFF2-40B4-BE49-F238E27FC236}">
                <a16:creationId xmlns:a16="http://schemas.microsoft.com/office/drawing/2014/main" id="{8A3FCC9A-E3E3-BF60-FFF7-28E2D6F10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741" y="284018"/>
            <a:ext cx="4391891" cy="43918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1681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1FC3-3F92-310E-3974-00FC0BA81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57093"/>
            <a:ext cx="8229600" cy="564356"/>
          </a:xfrm>
        </p:spPr>
        <p:txBody>
          <a:bodyPr>
            <a:normAutofit/>
          </a:bodyPr>
          <a:lstStyle/>
          <a:p>
            <a:r>
              <a:rPr lang="en-US" sz="2800" dirty="0"/>
              <a:t>Problem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3E98DB-8AE7-C5D5-A426-8625BD2DE0FE}"/>
              </a:ext>
            </a:extLst>
          </p:cNvPr>
          <p:cNvSpPr txBox="1"/>
          <p:nvPr/>
        </p:nvSpPr>
        <p:spPr>
          <a:xfrm>
            <a:off x="396505" y="621449"/>
            <a:ext cx="543098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Compatibility issues with custom packages and newer versions of Acumatica.</a:t>
            </a:r>
          </a:p>
          <a:p>
            <a:pPr algn="l">
              <a:buFont typeface="+mj-lt"/>
              <a:buAutoNum type="arabicPeriod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Limited ability to publish packages on-demand in production environment.</a:t>
            </a:r>
          </a:p>
          <a:p>
            <a:pPr algn="l">
              <a:buFont typeface="+mj-lt"/>
              <a:buAutoNum type="arabicPeriod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Difficulty communicating and working with partners/ISVs to fix errors.</a:t>
            </a:r>
          </a:p>
          <a:p>
            <a:pPr algn="l">
              <a:buFont typeface="+mj-lt"/>
              <a:buAutoNum type="arabicPeriod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Difficulty remembering to publish packages during non-office hours.</a:t>
            </a:r>
          </a:p>
          <a:p>
            <a:pPr algn="l">
              <a:buFont typeface="+mj-lt"/>
              <a:buAutoNum type="arabicPeriod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Frustration caused by the challenges of customizing Acumatica.</a:t>
            </a:r>
          </a:p>
          <a:p>
            <a:pPr algn="l">
              <a:buFont typeface="+mj-lt"/>
              <a:buAutoNum type="arabicPeriod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Difficulty reaching out to other side of the development world to find a fix.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F527B6-8F08-AE66-9EDA-500AD3FDB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218" y="1336719"/>
            <a:ext cx="3496468" cy="302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44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AE68-302C-A652-91B1-2C01BE8EE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Let’s Demo </a:t>
            </a:r>
            <a:r>
              <a:rPr lang="en-US" sz="2800" dirty="0" err="1"/>
              <a:t>AutoMatica</a:t>
            </a:r>
            <a:endParaRPr lang="en-US" sz="2800" dirty="0"/>
          </a:p>
        </p:txBody>
      </p:sp>
      <p:pic>
        <p:nvPicPr>
          <p:cNvPr id="3" name="Picture 2" descr="Logo&#10;&#10;Description automatically generated with low confidence">
            <a:extLst>
              <a:ext uri="{FF2B5EF4-FFF2-40B4-BE49-F238E27FC236}">
                <a16:creationId xmlns:a16="http://schemas.microsoft.com/office/drawing/2014/main" id="{77C14B55-BEA8-34C3-E5AD-8F67A70A1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656" y="701278"/>
            <a:ext cx="3473945" cy="34739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0F9668-C5F0-92B7-EB40-F35227C36679}"/>
              </a:ext>
            </a:extLst>
          </p:cNvPr>
          <p:cNvSpPr txBox="1"/>
          <p:nvPr/>
        </p:nvSpPr>
        <p:spPr>
          <a:xfrm>
            <a:off x="3188524" y="4385275"/>
            <a:ext cx="380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Let’s Demo </a:t>
            </a:r>
          </a:p>
        </p:txBody>
      </p:sp>
    </p:spTree>
    <p:extLst>
      <p:ext uri="{BB962C8B-B14F-4D97-AF65-F5344CB8AC3E}">
        <p14:creationId xmlns:p14="http://schemas.microsoft.com/office/powerpoint/2010/main" val="200067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6380EC24-E8A6-01E5-633D-2FF9B73FC7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2923" y="1020762"/>
            <a:ext cx="5222506" cy="3761695"/>
          </a:xfrm>
        </p:spPr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Automation of Acumatica's Customization Manager, allowing for scheduling of upgrades and notifications during non-office hours.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Ability to setup a Customization Profile, specifying package owner information and contact details.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Notification of issues to package owner's technical teams via email, with trace details included.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Increased efficiency and organization in managing custom packages.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Reduced frustration and improved communication with package owners.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Better tracking and monitoring of package publishing process.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00E502F7-93D0-43C1-D09A-FBA5E9484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136922"/>
            <a:ext cx="8229600" cy="564356"/>
          </a:xfrm>
        </p:spPr>
        <p:txBody>
          <a:bodyPr/>
          <a:lstStyle/>
          <a:p>
            <a:r>
              <a:rPr lang="en-US" sz="2800" dirty="0"/>
              <a:t>Benefits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119843-B638-83F5-4498-ED02D4BAC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429" y="958624"/>
            <a:ext cx="3474938" cy="316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6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20C9-6C13-B669-5AE8-CA17AE12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7F3B2B-18F3-4E4F-3B96-BAB06A4EF250}"/>
              </a:ext>
            </a:extLst>
          </p:cNvPr>
          <p:cNvSpPr txBox="1"/>
          <p:nvPr/>
        </p:nvSpPr>
        <p:spPr>
          <a:xfrm>
            <a:off x="517895" y="1037771"/>
            <a:ext cx="38218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Push notifications – To alert users of the publication of the packages 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Extend End-point – Remote capabilities of importing packages 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Support Cases – Future integration 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Snapshot automation </a:t>
            </a:r>
          </a:p>
        </p:txBody>
      </p:sp>
      <p:pic>
        <p:nvPicPr>
          <p:cNvPr id="4" name="Picture 3" descr="Logo&#10;&#10;Description automatically generated with low confidence">
            <a:extLst>
              <a:ext uri="{FF2B5EF4-FFF2-40B4-BE49-F238E27FC236}">
                <a16:creationId xmlns:a16="http://schemas.microsoft.com/office/drawing/2014/main" id="{A7342586-7D30-94DE-5E42-24324F12A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088" y="419100"/>
            <a:ext cx="3346507" cy="33465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67F4EF-F8F4-8907-F15E-7673FE0500B1}"/>
              </a:ext>
            </a:extLst>
          </p:cNvPr>
          <p:cNvSpPr txBox="1"/>
          <p:nvPr/>
        </p:nvSpPr>
        <p:spPr>
          <a:xfrm>
            <a:off x="5399312" y="2468933"/>
            <a:ext cx="1320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Ver 2.0</a:t>
            </a:r>
          </a:p>
        </p:txBody>
      </p:sp>
    </p:spTree>
    <p:extLst>
      <p:ext uri="{BB962C8B-B14F-4D97-AF65-F5344CB8AC3E}">
        <p14:creationId xmlns:p14="http://schemas.microsoft.com/office/powerpoint/2010/main" val="151470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761F0F1B-7B43-FD18-CCA0-4C2E07467A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>
          <a:xfrm rot="5400000">
            <a:off x="620032" y="696516"/>
            <a:ext cx="1473200" cy="14732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ABED2-8D5D-5DCC-6ABE-0C5C4C9462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1229" y="2249167"/>
            <a:ext cx="1953571" cy="245765"/>
          </a:xfrm>
        </p:spPr>
        <p:txBody>
          <a:bodyPr/>
          <a:lstStyle/>
          <a:p>
            <a:r>
              <a:rPr lang="en-US" dirty="0"/>
              <a:t>Brandon Sproul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17686-FF6D-DAAB-B512-9AE79AB417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3065" y="2571219"/>
            <a:ext cx="1953571" cy="281916"/>
          </a:xfrm>
        </p:spPr>
        <p:txBody>
          <a:bodyPr/>
          <a:lstStyle/>
          <a:p>
            <a:r>
              <a:rPr lang="en-US" dirty="0"/>
              <a:t>Developer - </a:t>
            </a:r>
          </a:p>
        </p:txBody>
      </p:sp>
      <p:pic>
        <p:nvPicPr>
          <p:cNvPr id="28" name="Picture Placeholder 27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F1AFF2AD-8D3C-5575-2FF0-2CDE5F9127A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>
          <a:xfrm rot="5400000">
            <a:off x="2733675" y="696915"/>
            <a:ext cx="1473200" cy="14732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893BAD-1984-98D0-69EC-48E8F1A84B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98295" y="2207804"/>
            <a:ext cx="1953571" cy="245765"/>
          </a:xfrm>
        </p:spPr>
        <p:txBody>
          <a:bodyPr/>
          <a:lstStyle/>
          <a:p>
            <a:r>
              <a:rPr lang="en-US" dirty="0"/>
              <a:t>Patrick Chen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594DE1-832E-04FC-2CD9-8F2B8D0A97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20111" y="4804998"/>
            <a:ext cx="1953571" cy="281916"/>
          </a:xfrm>
        </p:spPr>
        <p:txBody>
          <a:bodyPr/>
          <a:lstStyle/>
          <a:p>
            <a:r>
              <a:rPr lang="en-US" dirty="0"/>
              <a:t>Engineer  – </a:t>
            </a:r>
            <a:r>
              <a:rPr lang="en-US" dirty="0" err="1"/>
              <a:t>PriceKubecka</a:t>
            </a:r>
            <a:endParaRPr lang="en-US" dirty="0"/>
          </a:p>
        </p:txBody>
      </p:sp>
      <p:pic>
        <p:nvPicPr>
          <p:cNvPr id="24" name="Picture Placeholder 23" descr="A person wearing a suit and tie&#10;&#10;Description automatically generated with low confidence">
            <a:extLst>
              <a:ext uri="{FF2B5EF4-FFF2-40B4-BE49-F238E27FC236}">
                <a16:creationId xmlns:a16="http://schemas.microsoft.com/office/drawing/2014/main" id="{1EB538EC-BBD1-C519-C6D5-6B73E494255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8" r="14238"/>
          <a:stretch>
            <a:fillRect/>
          </a:stretch>
        </p:blipFill>
        <p:spPr>
          <a:xfrm rot="5400000">
            <a:off x="6026554" y="2971193"/>
            <a:ext cx="1636245" cy="1715747"/>
          </a:xfrm>
          <a:prstGeom prst="flowChartConnector">
            <a:avLst/>
          </a:prstGeom>
        </p:spPr>
      </p:pic>
      <p:pic>
        <p:nvPicPr>
          <p:cNvPr id="26" name="Picture Placeholder 25" descr="A person and person posing for a picture&#10;&#10;Description automatically generated with medium confidence">
            <a:extLst>
              <a:ext uri="{FF2B5EF4-FFF2-40B4-BE49-F238E27FC236}">
                <a16:creationId xmlns:a16="http://schemas.microsoft.com/office/drawing/2014/main" id="{9FC1E0E2-2737-C154-A3C5-D69CA1A262FE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>
          <a:xfrm rot="5400000">
            <a:off x="4856163" y="696915"/>
            <a:ext cx="1473200" cy="147320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ED4274-E624-4F34-982C-76251924C54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20553" y="2207804"/>
            <a:ext cx="1953571" cy="245765"/>
          </a:xfrm>
        </p:spPr>
        <p:txBody>
          <a:bodyPr/>
          <a:lstStyle/>
          <a:p>
            <a:r>
              <a:rPr lang="en-US" dirty="0"/>
              <a:t>Shawn Goodwin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7DACCC4-C245-F2B7-FBE8-50B1A9CB91F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69114" y="2571219"/>
            <a:ext cx="1953571" cy="281916"/>
          </a:xfrm>
        </p:spPr>
        <p:txBody>
          <a:bodyPr/>
          <a:lstStyle/>
          <a:p>
            <a:r>
              <a:rPr lang="en-US" dirty="0"/>
              <a:t>Martin </a:t>
            </a:r>
            <a:r>
              <a:rPr lang="en-US" dirty="0" err="1"/>
              <a:t>Asscoiates</a:t>
            </a:r>
            <a:endParaRPr lang="en-US" dirty="0"/>
          </a:p>
        </p:txBody>
      </p:sp>
      <p:pic>
        <p:nvPicPr>
          <p:cNvPr id="30" name="Picture Placeholder 29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019FB87A-E687-2715-E1E8-925EA836BD1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>
          <a:xfrm rot="5400000">
            <a:off x="6965950" y="696915"/>
            <a:ext cx="1473200" cy="1473200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FF1597B-55F8-F876-CEA7-6A5AC1DFF3F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30182" y="2208335"/>
            <a:ext cx="1953571" cy="245765"/>
          </a:xfrm>
        </p:spPr>
        <p:txBody>
          <a:bodyPr/>
          <a:lstStyle/>
          <a:p>
            <a:r>
              <a:rPr lang="en-US" dirty="0"/>
              <a:t>Chetan Srinivas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A4463D2-D630-CB5A-9138-D607CACF5F5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778743" y="2571750"/>
            <a:ext cx="1953571" cy="281916"/>
          </a:xfrm>
        </p:spPr>
        <p:txBody>
          <a:bodyPr/>
          <a:lstStyle/>
          <a:p>
            <a:r>
              <a:rPr lang="en-US" dirty="0"/>
              <a:t>Product Manager - Kensium</a:t>
            </a:r>
          </a:p>
        </p:txBody>
      </p:sp>
      <p:pic>
        <p:nvPicPr>
          <p:cNvPr id="33" name="Picture Placeholder 23">
            <a:extLst>
              <a:ext uri="{FF2B5EF4-FFF2-40B4-BE49-F238E27FC236}">
                <a16:creationId xmlns:a16="http://schemas.microsoft.com/office/drawing/2014/main" id="{A5D5C5D5-6F99-F989-19B5-54308D911F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8" r="14238"/>
          <a:stretch/>
        </p:blipFill>
        <p:spPr>
          <a:xfrm rot="5400000">
            <a:off x="801752" y="2889671"/>
            <a:ext cx="1636245" cy="1715747"/>
          </a:xfrm>
          <a:prstGeom prst="flowChartConnector">
            <a:avLst/>
          </a:prstGeom>
        </p:spPr>
      </p:pic>
      <p:pic>
        <p:nvPicPr>
          <p:cNvPr id="38" name="Picture Placeholder 23">
            <a:extLst>
              <a:ext uri="{FF2B5EF4-FFF2-40B4-BE49-F238E27FC236}">
                <a16:creationId xmlns:a16="http://schemas.microsoft.com/office/drawing/2014/main" id="{DDDA8927-EF90-FE7E-BC33-62DDBA4A5AD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8" r="14238"/>
          <a:stretch/>
        </p:blipFill>
        <p:spPr>
          <a:xfrm rot="5400000">
            <a:off x="3492193" y="2971193"/>
            <a:ext cx="1636245" cy="1715747"/>
          </a:xfrm>
          <a:prstGeom prst="flowChartConnector">
            <a:avLst/>
          </a:prstGeom>
        </p:spPr>
      </p:pic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0618F4C8-DA6C-78E7-93DB-FE7B2FCD0427}"/>
              </a:ext>
            </a:extLst>
          </p:cNvPr>
          <p:cNvSpPr txBox="1">
            <a:spLocks/>
          </p:cNvSpPr>
          <p:nvPr/>
        </p:nvSpPr>
        <p:spPr>
          <a:xfrm>
            <a:off x="643088" y="4533173"/>
            <a:ext cx="1953571" cy="245765"/>
          </a:xfrm>
          <a:prstGeom prst="rect">
            <a:avLst/>
          </a:prstGeom>
        </p:spPr>
        <p:txBody>
          <a:bodyPr/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ct val="90000"/>
              <a:buFont typeface="Wingdings" charset="2"/>
              <a:buNone/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Vidya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463D5EC7-281E-0516-F07C-D290F3AB8501}"/>
              </a:ext>
            </a:extLst>
          </p:cNvPr>
          <p:cNvSpPr txBox="1">
            <a:spLocks/>
          </p:cNvSpPr>
          <p:nvPr/>
        </p:nvSpPr>
        <p:spPr>
          <a:xfrm>
            <a:off x="593285" y="4759604"/>
            <a:ext cx="1953571" cy="281916"/>
          </a:xfrm>
          <a:prstGeom prst="rect">
            <a:avLst/>
          </a:prstGeom>
        </p:spPr>
        <p:txBody>
          <a:bodyPr/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ct val="90000"/>
              <a:buFont typeface="Wingdings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Acumatica SME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EA8A9905-3995-236A-545B-5D7A78B1B7E5}"/>
              </a:ext>
            </a:extLst>
          </p:cNvPr>
          <p:cNvSpPr txBox="1">
            <a:spLocks/>
          </p:cNvSpPr>
          <p:nvPr/>
        </p:nvSpPr>
        <p:spPr>
          <a:xfrm>
            <a:off x="2637514" y="2568605"/>
            <a:ext cx="1953571" cy="281916"/>
          </a:xfrm>
          <a:prstGeom prst="rect">
            <a:avLst/>
          </a:prstGeom>
        </p:spPr>
        <p:txBody>
          <a:bodyPr/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ct val="90000"/>
              <a:buFont typeface="Wingdings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Developer – SPS Commerce </a:t>
            </a:r>
            <a:endParaRPr lang="en-US" dirty="0"/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037F8FE7-9B95-1507-23EC-B5F14254B28F}"/>
              </a:ext>
            </a:extLst>
          </p:cNvPr>
          <p:cNvSpPr txBox="1">
            <a:spLocks/>
          </p:cNvSpPr>
          <p:nvPr/>
        </p:nvSpPr>
        <p:spPr>
          <a:xfrm>
            <a:off x="3210173" y="4589834"/>
            <a:ext cx="1953571" cy="245765"/>
          </a:xfrm>
          <a:prstGeom prst="rect">
            <a:avLst/>
          </a:prstGeom>
        </p:spPr>
        <p:txBody>
          <a:bodyPr/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ct val="90000"/>
              <a:buFont typeface="Wingdings" charset="2"/>
              <a:buNone/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Paul Gilfoy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92F7C0FB-D1F2-4167-345F-30210747E332}"/>
              </a:ext>
            </a:extLst>
          </p:cNvPr>
          <p:cNvSpPr txBox="1">
            <a:spLocks/>
          </p:cNvSpPr>
          <p:nvPr/>
        </p:nvSpPr>
        <p:spPr>
          <a:xfrm>
            <a:off x="5755837" y="4848608"/>
            <a:ext cx="1953571" cy="281916"/>
          </a:xfrm>
          <a:prstGeom prst="rect">
            <a:avLst/>
          </a:prstGeom>
        </p:spPr>
        <p:txBody>
          <a:bodyPr/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ct val="90000"/>
              <a:buFont typeface="Wingdings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InfoSourcing Inc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C4DE7535-763F-7DD2-F22F-A1FDA139D208}"/>
              </a:ext>
            </a:extLst>
          </p:cNvPr>
          <p:cNvSpPr txBox="1">
            <a:spLocks/>
          </p:cNvSpPr>
          <p:nvPr/>
        </p:nvSpPr>
        <p:spPr>
          <a:xfrm>
            <a:off x="5645899" y="4633444"/>
            <a:ext cx="1953571" cy="245765"/>
          </a:xfrm>
          <a:prstGeom prst="rect">
            <a:avLst/>
          </a:prstGeom>
        </p:spPr>
        <p:txBody>
          <a:bodyPr/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ct val="90000"/>
              <a:buFont typeface="Wingdings" charset="2"/>
              <a:buNone/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Harsha Sarjapur</a:t>
            </a:r>
          </a:p>
        </p:txBody>
      </p:sp>
    </p:spTree>
    <p:extLst>
      <p:ext uri="{BB962C8B-B14F-4D97-AF65-F5344CB8AC3E}">
        <p14:creationId xmlns:p14="http://schemas.microsoft.com/office/powerpoint/2010/main" val="40100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79FFAE-5AAB-0C7D-FB8C-E034899FA0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9FC28-0AF3-DB36-2216-99701288B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B4CFB-83CD-CA47-C8A0-57A36D535C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EF5DB-7F34-A862-0DF2-5F99D9E3DD1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2379CF-1CBA-9C38-1AB1-FBCB033D02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5D75A0-72FB-2CF1-D6B1-D3A43C22F99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392988-A97F-1D9C-ADF0-40DF6640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67FD603-87F5-6906-A63A-A072F78CEC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88330"/>
      </p:ext>
    </p:extLst>
  </p:cSld>
  <p:clrMapOvr>
    <a:masterClrMapping/>
  </p:clrMapOvr>
</p:sld>
</file>

<file path=ppt/theme/theme1.xml><?xml version="1.0" encoding="utf-8"?>
<a:theme xmlns:a="http://schemas.openxmlformats.org/drawingml/2006/main" name="Acumatica 2016 Theme">
  <a:themeElements>
    <a:clrScheme name="Custom 1">
      <a:dk1>
        <a:srgbClr val="000000"/>
      </a:dk1>
      <a:lt1>
        <a:srgbClr val="FFFFFF"/>
      </a:lt1>
      <a:dk2>
        <a:srgbClr val="000033"/>
      </a:dk2>
      <a:lt2>
        <a:srgbClr val="BFBFBF"/>
      </a:lt2>
      <a:accent1>
        <a:srgbClr val="000033"/>
      </a:accent1>
      <a:accent2>
        <a:srgbClr val="BFBFBF"/>
      </a:accent2>
      <a:accent3>
        <a:srgbClr val="33CCFF"/>
      </a:accent3>
      <a:accent4>
        <a:srgbClr val="6666FF"/>
      </a:accent4>
      <a:accent5>
        <a:srgbClr val="D1D1D4"/>
      </a:accent5>
      <a:accent6>
        <a:srgbClr val="DEFFD2"/>
      </a:accent6>
      <a:hlink>
        <a:srgbClr val="000033"/>
      </a:hlink>
      <a:folHlink>
        <a:srgbClr val="0000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2A304B32-4E1B-6549-818C-C5ED99DF5A56}" vid="{0822B46D-907E-B54D-B17F-898D4B4AC2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5a7d407-6929-460a-a9af-75b798f196f0">
      <Terms xmlns="http://schemas.microsoft.com/office/infopath/2007/PartnerControls"/>
    </lcf76f155ced4ddcb4097134ff3c332f>
    <TaxCatchAll xmlns="40b66cc4-7953-4707-b230-f25bbd8af4fd" xsi:nil="true"/>
    <SharedWithUsers xmlns="40b66cc4-7953-4707-b230-f25bbd8af4fd">
      <UserInfo>
        <DisplayName>Dana Moffat</DisplayName>
        <AccountId>56</AccountId>
        <AccountType/>
      </UserInfo>
      <UserInfo>
        <DisplayName>David Gutman</DisplayName>
        <AccountId>57</AccountId>
        <AccountType/>
      </UserInfo>
      <UserInfo>
        <DisplayName>Sean Chatterjee</DisplayName>
        <AccountId>40</AccountId>
        <AccountType/>
      </UserInfo>
      <UserInfo>
        <DisplayName>Jessica Pidgeon</DisplayName>
        <AccountId>65</AccountId>
        <AccountType/>
      </UserInfo>
      <UserInfo>
        <DisplayName>Kavi Nath</DisplayName>
        <AccountId>64</AccountId>
        <AccountType/>
      </UserInfo>
      <UserInfo>
        <DisplayName>Donna Tapella</DisplayName>
        <AccountId>61</AccountId>
        <AccountType/>
      </UserInfo>
      <UserInfo>
        <DisplayName>Kelly Wolf</DisplayName>
        <AccountId>12</AccountId>
        <AccountType/>
      </UserInfo>
      <UserInfo>
        <DisplayName>Benjamin Rouger</DisplayName>
        <AccountId>48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7A61598FAE8A4889637DB60E475E83" ma:contentTypeVersion="15" ma:contentTypeDescription="Create a new document." ma:contentTypeScope="" ma:versionID="efec3e0ac28488be355ab20ba2735719">
  <xsd:schema xmlns:xsd="http://www.w3.org/2001/XMLSchema" xmlns:xs="http://www.w3.org/2001/XMLSchema" xmlns:p="http://schemas.microsoft.com/office/2006/metadata/properties" xmlns:ns2="35a7d407-6929-460a-a9af-75b798f196f0" xmlns:ns3="40b66cc4-7953-4707-b230-f25bbd8af4fd" targetNamespace="http://schemas.microsoft.com/office/2006/metadata/properties" ma:root="true" ma:fieldsID="5982dc9816e82093959bc841bdcef260" ns2:_="" ns3:_="">
    <xsd:import namespace="35a7d407-6929-460a-a9af-75b798f196f0"/>
    <xsd:import namespace="40b66cc4-7953-4707-b230-f25bbd8af4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a7d407-6929-460a-a9af-75b798f196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5cbccde3-4ea4-4d21-9100-cffbb3888aa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b66cc4-7953-4707-b230-f25bbd8af4fd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737184a3-e612-443c-9673-84244ac4dd89}" ma:internalName="TaxCatchAll" ma:showField="CatchAllData" ma:web="40b66cc4-7953-4707-b230-f25bbd8af4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AC0F76-AE9B-4667-A98E-3CCAA0CBE60D}">
  <ds:schemaRefs>
    <ds:schemaRef ds:uri="35a7d407-6929-460a-a9af-75b798f196f0"/>
    <ds:schemaRef ds:uri="40b66cc4-7953-4707-b230-f25bbd8af4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9968903-9808-417A-8F20-BE74F5F284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a7d407-6929-460a-a9af-75b798f196f0"/>
    <ds:schemaRef ds:uri="40b66cc4-7953-4707-b230-f25bbd8af4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9C48E2-2A2E-4448-BE7D-BE18CCB71F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0319_CorporateSlideDeck_Acumatica</Template>
  <TotalTime>0</TotalTime>
  <Words>258</Words>
  <Application>Microsoft Office PowerPoint</Application>
  <PresentationFormat>On-screen Show (16:9)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Söhne</vt:lpstr>
      <vt:lpstr>Wingdings</vt:lpstr>
      <vt:lpstr>Acumatica 2016 Theme</vt:lpstr>
      <vt:lpstr>AutoMatica</vt:lpstr>
      <vt:lpstr>AutoMatica </vt:lpstr>
      <vt:lpstr>Problem </vt:lpstr>
      <vt:lpstr>Let’s Demo AutoMatica</vt:lpstr>
      <vt:lpstr>Benefits</vt:lpstr>
      <vt:lpstr>Future Enhancements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/>
  <cp:lastModifiedBy/>
  <cp:revision>132</cp:revision>
  <dcterms:created xsi:type="dcterms:W3CDTF">2019-03-06T22:34:43Z</dcterms:created>
  <dcterms:modified xsi:type="dcterms:W3CDTF">2023-01-29T18:19:21Z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0x0101009D7A61598FAE8A4889637DB60E475E83</vt:lpwstr>
  </property>
  <property fmtid="{D5CDD505-2E9C-101B-9397-08002B2CF9AE}" pid="3" name="MediaServiceImageTags">
    <vt:lpwstr/>
  </property>
</Properties>
</file>