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58" r:id="rId5"/>
    <p:sldId id="266" r:id="rId6"/>
    <p:sldId id="264" r:id="rId7"/>
    <p:sldId id="265" r:id="rId8"/>
    <p:sldId id="260" r:id="rId9"/>
    <p:sldId id="259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169B12-C612-4051-B250-035B72F66CB2}" v="1" dt="2023-01-29T05:49:36.727"/>
    <p1510:client id="{11AA8370-E681-4F8A-9178-23BB13CE7AA5}" v="4" dt="2023-01-29T19:00:49.017"/>
    <p1510:client id="{6B7915AE-4840-9B6F-AE41-D04F3DBB5FF1}" v="49" dt="2023-01-29T17:24:41.123"/>
    <p1510:client id="{7BE09837-1CFC-24ED-CF83-F302D65C46B0}" v="55" dt="2023-01-29T18:56:50.653"/>
    <p1510:client id="{BBC4DCFC-E21F-4991-8AC2-B85D89DFA5DC}" v="18" dt="2023-01-29T14:50:42.6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-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Iwanowski" userId="95323f59-da8e-432e-8d88-7c04eecd0517" providerId="ADAL" clId="{11AA8370-E681-4F8A-9178-23BB13CE7AA5}"/>
    <pc:docChg chg="modSld sldOrd">
      <pc:chgData name="Steve Iwanowski" userId="95323f59-da8e-432e-8d88-7c04eecd0517" providerId="ADAL" clId="{11AA8370-E681-4F8A-9178-23BB13CE7AA5}" dt="2023-01-29T20:20:19.448" v="10"/>
      <pc:docMkLst>
        <pc:docMk/>
      </pc:docMkLst>
      <pc:sldChg chg="mod ord modShow">
        <pc:chgData name="Steve Iwanowski" userId="95323f59-da8e-432e-8d88-7c04eecd0517" providerId="ADAL" clId="{11AA8370-E681-4F8A-9178-23BB13CE7AA5}" dt="2023-01-29T20:20:19.448" v="10"/>
        <pc:sldMkLst>
          <pc:docMk/>
          <pc:sldMk cId="2883588758" sldId="260"/>
        </pc:sldMkLst>
      </pc:sldChg>
      <pc:sldChg chg="modSp mod">
        <pc:chgData name="Steve Iwanowski" userId="95323f59-da8e-432e-8d88-7c04eecd0517" providerId="ADAL" clId="{11AA8370-E681-4F8A-9178-23BB13CE7AA5}" dt="2023-01-29T19:00:49.017" v="3" actId="6549"/>
        <pc:sldMkLst>
          <pc:docMk/>
          <pc:sldMk cId="1896119011" sldId="263"/>
        </pc:sldMkLst>
        <pc:spChg chg="mod">
          <ac:chgData name="Steve Iwanowski" userId="95323f59-da8e-432e-8d88-7c04eecd0517" providerId="ADAL" clId="{11AA8370-E681-4F8A-9178-23BB13CE7AA5}" dt="2023-01-29T19:00:49.017" v="3" actId="6549"/>
          <ac:spMkLst>
            <pc:docMk/>
            <pc:sldMk cId="1896119011" sldId="263"/>
            <ac:spMk id="3" creationId="{E606B56E-1619-B9C3-19B9-11C0FACDF042}"/>
          </ac:spMkLst>
        </pc:spChg>
      </pc:sldChg>
      <pc:sldChg chg="ord">
        <pc:chgData name="Steve Iwanowski" userId="95323f59-da8e-432e-8d88-7c04eecd0517" providerId="ADAL" clId="{11AA8370-E681-4F8A-9178-23BB13CE7AA5}" dt="2023-01-29T19:08:27.447" v="7"/>
        <pc:sldMkLst>
          <pc:docMk/>
          <pc:sldMk cId="3543624427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17A4F-154E-4417-B187-07C1F14D794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65854-179E-4829-8819-F30075DEE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5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7BE2-CF5C-8FA7-2E5E-855161984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21860-B90E-53A9-3A90-102A73B7A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51E30-B634-8F68-9F54-65DFC697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C519-63BD-4122-A016-4DDAA9807D30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D60EB-67AC-EFA9-46D4-C7EA70A1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F541C-F839-6C62-DEB7-539E1F6A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6498-DEFD-4103-B158-198460813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2011-C4E4-8C6C-C821-918D5E72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42AE7-FDFA-D434-823F-1A8AB7CE4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88F4E-B005-B0AD-A221-9CDAEA80E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5E73-82E6-4A03-B9CD-CC0DE1D8A020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C98BF-BC9D-EAA8-7449-B8C69A56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EE229-0B6D-13F1-2A9D-B744A735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6498-DEFD-4103-B158-198460813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87A70-5317-767A-D910-79DE9577C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09EFB-0D46-9D63-02D8-F8C1BB4FE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41EF2-24FE-CDE6-3DB9-F7B456C53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F89B-CF9D-465A-A561-1215EBA8FDE1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238EE-8D2B-34F1-A15A-313AFEA3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91904-35F8-6B59-7ED5-DA551219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6498-DEFD-4103-B158-198460813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0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33A9-B79C-8C9F-D177-6D92E48E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D3690-6543-D9AD-02A1-440DB3CAA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8D983-5B6D-D72D-837B-B1122B20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88B0-B207-438C-80DD-9A2B1268F80C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F9094-31E7-DCF2-ECB7-78066676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B7988-04F9-5EF9-DBC6-F98EDE4C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6498-DEFD-4103-B158-198460813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7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DEE5-E7F3-4C54-DDC7-95E45B5C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B825C-7635-7271-F1E8-D68ABB13A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AEBCF-98CA-ED7D-F980-4B3FB271C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AE9C-B7C3-4855-896E-DA26E603D7AD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A9A3D-D20C-1CD8-0E4E-99455F2E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F9B0C-FA0C-C0EE-D3FC-EC952BF7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6498-DEFD-4103-B158-198460813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1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98E9-871D-21FC-4E8C-CC607BA8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BA878-997C-FA87-C027-F4A71F923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2177A-EA26-C9CC-DD9F-DC4E72AB0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179DD-0F63-B65D-4392-45DCFB49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CCD5A-8008-47D6-9C90-862A1E451335}" type="datetime1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EE716-4C72-B466-E6DF-050622DBB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F9EEF-2A06-CA7A-E86F-3543945D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6498-DEFD-4103-B158-198460813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6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2A21-D6FD-77EA-76DB-694E7F93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08053-DAE8-051A-29EB-3503A493C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94DA9-6BB4-D030-A962-47EF63B9F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E0031-BED6-E776-F7E9-FDE74B7A3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DBE1AF-A3C0-9F4D-6602-4D9A2E5F1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DE349-9075-41C0-41B3-0ED2E56E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F4AF-ED58-461C-A2BA-56066CFEED9A}" type="datetime1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44ECD1-2AAA-8437-DEF5-4A9A27FA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E84DE1-7F1F-E776-C6DE-E2BF4927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6498-DEFD-4103-B158-198460813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DCA1-F6A9-F6E6-65ED-D57930BF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AFCB2-5170-0890-9C98-83AEB8FC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9C84-D224-4894-9E54-8BB5A3DB138E}" type="datetime1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0D03D-CF94-8223-8E0E-2CAE8C4F9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36823-6DF0-473E-AEDA-1A99157E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6498-DEFD-4103-B158-198460813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3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5DA64-1F93-7DEE-5424-4DEEA292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D5AD-4404-4615-90B0-2DEFBAB9986B}" type="datetime1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19BBC4-634D-3FBC-F5D0-9CB394BA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58553-ED31-580F-642D-F09962B8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6498-DEFD-4103-B158-198460813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9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349C-AD10-5ED8-C4C5-A17461F3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FF7AE-B958-2251-0E92-6B8F2FF1B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E76E2-6C5D-8225-2F2D-1362E562E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6905D-638F-53F9-0D46-DC255F31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291A-40E7-42B7-B446-A17E7A690E82}" type="datetime1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6A995-E77B-2F19-1A67-0C66EE4C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3D0A8-58D6-5C03-6E0C-A7585D76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6498-DEFD-4103-B158-198460813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3722-69A9-183A-3393-307BC807A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40EE1-B17F-29E5-3286-B508E18E1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72F5F-B6AE-C87C-9C00-D8AA59C01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A0CE6-08AE-133F-764F-8B6EF331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5E0E-ABAE-467F-8935-EEBE7D7419F2}" type="datetime1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13565-1216-354B-E219-0E544844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B6E64-F5CA-F042-8109-A13D49D5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6498-DEFD-4103-B158-198460813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0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53DB50-D15B-CA66-4D18-7B35F22E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C826C-1D98-D2D6-8698-0520D5D84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F5EB5-9318-CA45-40A3-511A01D6C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CBE7E-4DBA-4858-A0C4-E8A53C5833CE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00C91-0EA5-C1A6-C2F1-E6EEA7472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938AD-60AA-C59C-AC87-5BF810921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A6498-DEFD-4103-B158-198460813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8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bc.acumatica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2BD5-9C09-5E05-1DBF-8C531D0D5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HMS </a:t>
            </a:r>
            <a:r>
              <a:rPr lang="en-US" dirty="0" err="1"/>
              <a:t>VARBoard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AEF1E-248C-FD5D-307C-E0DBA3FC8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90852"/>
          </a:xfrm>
        </p:spPr>
        <p:txBody>
          <a:bodyPr>
            <a:normAutofit/>
          </a:bodyPr>
          <a:lstStyle/>
          <a:p>
            <a:r>
              <a:rPr lang="en-US" b="1" dirty="0"/>
              <a:t>Team Zeta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2401F1-A18A-3FB2-08E3-512666AF8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604692"/>
              </p:ext>
            </p:extLst>
          </p:nvPr>
        </p:nvGraphicFramePr>
        <p:xfrm>
          <a:off x="2190620" y="4209315"/>
          <a:ext cx="8128000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370052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78718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Clint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Jennifer Douglas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0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Rahul Gedupudi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Steve Iwanowski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01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Tony Lanzer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Troy Vars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920146"/>
                  </a:ext>
                </a:extLst>
              </a:tr>
            </a:tbl>
          </a:graphicData>
        </a:graphic>
      </p:graphicFrame>
      <p:pic>
        <p:nvPicPr>
          <p:cNvPr id="6" name="Picture 5" descr="A plane with a picture of a person on the side&#10;&#10;Description automatically generated with low confidence">
            <a:extLst>
              <a:ext uri="{FF2B5EF4-FFF2-40B4-BE49-F238E27FC236}">
                <a16:creationId xmlns:a16="http://schemas.microsoft.com/office/drawing/2014/main" id="{675CFB96-DF44-F885-B088-258541098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trans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770" y="0"/>
            <a:ext cx="2518230" cy="2165120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4056090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C447-B6DB-9D96-4DA2-206F7CB0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09AF314-707B-E607-5C7B-C7FA5CAA3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configuration screen by which customer instance will be registered with the solution.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342900">
              <a:spcBef>
                <a:spcPts val="0"/>
              </a:spcBef>
            </a:pPr>
            <a:r>
              <a:rPr lang="en-IN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Screen Inputs:</a:t>
            </a:r>
            <a:endParaRPr lang="en-US" sz="2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IN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Name</a:t>
            </a:r>
            <a:endParaRPr lang="en-US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IN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</a:t>
            </a:r>
            <a:endParaRPr lang="en-US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IN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Endpoint Extension URL</a:t>
            </a:r>
            <a:endParaRPr lang="en-US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IN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 Name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-IN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Password</a:t>
            </a:r>
          </a:p>
          <a:p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FCDA0F3-511D-2506-3F14-D00034386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617441"/>
              </p:ext>
            </p:extLst>
          </p:nvPr>
        </p:nvGraphicFramePr>
        <p:xfrm>
          <a:off x="838200" y="4372471"/>
          <a:ext cx="10647948" cy="735775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164771">
                  <a:extLst>
                    <a:ext uri="{9D8B030D-6E8A-4147-A177-3AD203B41FA5}">
                      <a16:colId xmlns:a16="http://schemas.microsoft.com/office/drawing/2014/main" val="2435671589"/>
                    </a:ext>
                  </a:extLst>
                </a:gridCol>
                <a:gridCol w="2647406">
                  <a:extLst>
                    <a:ext uri="{9D8B030D-6E8A-4147-A177-3AD203B41FA5}">
                      <a16:colId xmlns:a16="http://schemas.microsoft.com/office/drawing/2014/main" val="1223933673"/>
                    </a:ext>
                  </a:extLst>
                </a:gridCol>
                <a:gridCol w="2653162">
                  <a:extLst>
                    <a:ext uri="{9D8B030D-6E8A-4147-A177-3AD203B41FA5}">
                      <a16:colId xmlns:a16="http://schemas.microsoft.com/office/drawing/2014/main" val="1408250735"/>
                    </a:ext>
                  </a:extLst>
                </a:gridCol>
                <a:gridCol w="954116">
                  <a:extLst>
                    <a:ext uri="{9D8B030D-6E8A-4147-A177-3AD203B41FA5}">
                      <a16:colId xmlns:a16="http://schemas.microsoft.com/office/drawing/2014/main" val="1714824173"/>
                    </a:ext>
                  </a:extLst>
                </a:gridCol>
                <a:gridCol w="1513362">
                  <a:extLst>
                    <a:ext uri="{9D8B030D-6E8A-4147-A177-3AD203B41FA5}">
                      <a16:colId xmlns:a16="http://schemas.microsoft.com/office/drawing/2014/main" val="2349796071"/>
                    </a:ext>
                  </a:extLst>
                </a:gridCol>
                <a:gridCol w="618309">
                  <a:extLst>
                    <a:ext uri="{9D8B030D-6E8A-4147-A177-3AD203B41FA5}">
                      <a16:colId xmlns:a16="http://schemas.microsoft.com/office/drawing/2014/main" val="3061430831"/>
                    </a:ext>
                  </a:extLst>
                </a:gridCol>
                <a:gridCol w="1096822">
                  <a:extLst>
                    <a:ext uri="{9D8B030D-6E8A-4147-A177-3AD203B41FA5}">
                      <a16:colId xmlns:a16="http://schemas.microsoft.com/office/drawing/2014/main" val="3624265577"/>
                    </a:ext>
                  </a:extLst>
                </a:gridCol>
              </a:tblGrid>
              <a:tr h="3275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URL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Endpoint Extension URL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Login Name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Login PSW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Action 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862642"/>
                  </a:ext>
                </a:extLst>
              </a:tr>
              <a:tr h="1768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ABC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2"/>
                        </a:rPr>
                        <a:t>https://abc.acumatica.com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xxxxxxxxxxxxxx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xxxxx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xxxxxxxxx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View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Refresh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06553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BE05AA-CB9D-BBDF-1387-A4455B72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6498-DEFD-4103-B158-198460813AA8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74B028F5-9DA4-2227-CA6C-E7FEF57D5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635" y="6398577"/>
            <a:ext cx="1285878" cy="322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9E163E-A838-A7C3-AB11-6EABECF4F8CD}"/>
              </a:ext>
            </a:extLst>
          </p:cNvPr>
          <p:cNvCxnSpPr>
            <a:cxnSpLocks/>
          </p:cNvCxnSpPr>
          <p:nvPr/>
        </p:nvCxnSpPr>
        <p:spPr>
          <a:xfrm>
            <a:off x="11056776" y="6356350"/>
            <a:ext cx="0" cy="365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24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C447-B6DB-9D96-4DA2-206F7CB0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09AF314-707B-E607-5C7B-C7FA5CAA3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Packages Screen</a:t>
            </a:r>
          </a:p>
          <a:p>
            <a:pPr marL="0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 Period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277F87-A8A0-45F6-E5C4-BDC87D197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821021"/>
              </p:ext>
            </p:extLst>
          </p:nvPr>
        </p:nvGraphicFramePr>
        <p:xfrm>
          <a:off x="962526" y="2338857"/>
          <a:ext cx="10391274" cy="123418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597193">
                  <a:extLst>
                    <a:ext uri="{9D8B030D-6E8A-4147-A177-3AD203B41FA5}">
                      <a16:colId xmlns:a16="http://schemas.microsoft.com/office/drawing/2014/main" val="2193064107"/>
                    </a:ext>
                  </a:extLst>
                </a:gridCol>
                <a:gridCol w="2598027">
                  <a:extLst>
                    <a:ext uri="{9D8B030D-6E8A-4147-A177-3AD203B41FA5}">
                      <a16:colId xmlns:a16="http://schemas.microsoft.com/office/drawing/2014/main" val="1204251083"/>
                    </a:ext>
                  </a:extLst>
                </a:gridCol>
                <a:gridCol w="2598027">
                  <a:extLst>
                    <a:ext uri="{9D8B030D-6E8A-4147-A177-3AD203B41FA5}">
                      <a16:colId xmlns:a16="http://schemas.microsoft.com/office/drawing/2014/main" val="3075283670"/>
                    </a:ext>
                  </a:extLst>
                </a:gridCol>
                <a:gridCol w="2598027">
                  <a:extLst>
                    <a:ext uri="{9D8B030D-6E8A-4147-A177-3AD203B41FA5}">
                      <a16:colId xmlns:a16="http://schemas.microsoft.com/office/drawing/2014/main" val="17013684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Status </a:t>
                      </a:r>
                      <a:endParaRPr lang="en-US" sz="20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Name </a:t>
                      </a:r>
                      <a:endParaRPr lang="en-US" sz="20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Published Date </a:t>
                      </a:r>
                      <a:endParaRPr lang="en-US" sz="20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Published By </a:t>
                      </a:r>
                      <a:endParaRPr lang="en-US" sz="20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8046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Active</a:t>
                      </a:r>
                      <a:endParaRPr lang="en-US" sz="2000" b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XXXXXXX</a:t>
                      </a:r>
                      <a:endParaRPr lang="en-US" sz="20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XXXXXXX</a:t>
                      </a:r>
                      <a:endParaRPr lang="en-US" sz="2000" b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XXXXXXX</a:t>
                      </a:r>
                      <a:endParaRPr lang="en-US" sz="20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8566840"/>
                  </a:ext>
                </a:extLst>
              </a:tr>
              <a:tr h="761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Active</a:t>
                      </a:r>
                      <a:endParaRPr lang="en-US" sz="2000" b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XXXXXXX</a:t>
                      </a:r>
                      <a:endParaRPr lang="en-US" sz="2000" b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XXXXXXX</a:t>
                      </a:r>
                      <a:endParaRPr lang="en-US" sz="2000" b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XXXXXXX</a:t>
                      </a:r>
                      <a:endParaRPr lang="en-US" sz="20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8647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IN Active</a:t>
                      </a:r>
                      <a:endParaRPr lang="en-US" sz="20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XXXXXXX</a:t>
                      </a:r>
                      <a:endParaRPr lang="en-US" sz="2000" b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XXXXXXX</a:t>
                      </a:r>
                      <a:endParaRPr lang="en-US" sz="2000" b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XXXXXXX</a:t>
                      </a:r>
                      <a:endParaRPr lang="en-US" sz="20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88802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1B920FC-7D4A-DD52-FCF8-E2E3A93E1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05659"/>
              </p:ext>
            </p:extLst>
          </p:nvPr>
        </p:nvGraphicFramePr>
        <p:xfrm>
          <a:off x="962526" y="4408978"/>
          <a:ext cx="10391274" cy="123418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3462916">
                  <a:extLst>
                    <a:ext uri="{9D8B030D-6E8A-4147-A177-3AD203B41FA5}">
                      <a16:colId xmlns:a16="http://schemas.microsoft.com/office/drawing/2014/main" val="3718339027"/>
                    </a:ext>
                  </a:extLst>
                </a:gridCol>
                <a:gridCol w="3464179">
                  <a:extLst>
                    <a:ext uri="{9D8B030D-6E8A-4147-A177-3AD203B41FA5}">
                      <a16:colId xmlns:a16="http://schemas.microsoft.com/office/drawing/2014/main" val="49198368"/>
                    </a:ext>
                  </a:extLst>
                </a:gridCol>
                <a:gridCol w="3464179">
                  <a:extLst>
                    <a:ext uri="{9D8B030D-6E8A-4147-A177-3AD203B41FA5}">
                      <a16:colId xmlns:a16="http://schemas.microsoft.com/office/drawing/2014/main" val="3813251596"/>
                    </a:ext>
                  </a:extLst>
                </a:gridCol>
              </a:tblGrid>
              <a:tr h="20828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</a:rPr>
                        <a:t>Tenant 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</a:rPr>
                        <a:t>Current Finance Period  </a:t>
                      </a:r>
                      <a:endParaRPr lang="en-US" sz="2000" b="1" kern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</a:rPr>
                        <a:t>Closed Finance Period  </a:t>
                      </a:r>
                      <a:endParaRPr lang="en-US" sz="2000" b="1" kern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7773078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</a:rPr>
                        <a:t>Focus Global</a:t>
                      </a:r>
                      <a:endParaRPr lang="en-US" sz="2000" b="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</a:rPr>
                        <a:t>XXXXXXX</a:t>
                      </a:r>
                      <a:endParaRPr lang="en-US" sz="2000" b="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effectLst/>
                        </a:rPr>
                        <a:t>XXXXXXX</a:t>
                      </a:r>
                      <a:endParaRPr lang="en-US" sz="2000" b="0" kern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502610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effectLst/>
                        </a:rPr>
                        <a:t>Trident </a:t>
                      </a:r>
                      <a:endParaRPr lang="en-US" sz="2000" b="0" kern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</a:rPr>
                        <a:t>XXXXXXX</a:t>
                      </a:r>
                      <a:endParaRPr lang="en-US" sz="2000" b="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effectLst/>
                        </a:rPr>
                        <a:t>XXXXXXX</a:t>
                      </a:r>
                      <a:endParaRPr lang="en-US" sz="2000" b="0" kern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465967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effectLst/>
                        </a:rPr>
                        <a:t>Test</a:t>
                      </a:r>
                      <a:endParaRPr lang="en-US" sz="2000" b="0" kern="12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</a:rPr>
                        <a:t>XXXXXXX</a:t>
                      </a:r>
                      <a:endParaRPr lang="en-US" sz="2000" b="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</a:rPr>
                        <a:t>XXXXXXX</a:t>
                      </a:r>
                      <a:endParaRPr lang="en-US" sz="2000" b="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717249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DDC00C-52E4-342A-0E5B-7344AAF9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6498-DEFD-4103-B158-198460813AA8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A7663884-C7A2-2ECE-A39A-6636135EF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635" y="6398577"/>
            <a:ext cx="1285878" cy="322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14E5E0-47D0-A7C7-C6EB-345FC017BCD9}"/>
              </a:ext>
            </a:extLst>
          </p:cNvPr>
          <p:cNvCxnSpPr>
            <a:cxnSpLocks/>
          </p:cNvCxnSpPr>
          <p:nvPr/>
        </p:nvCxnSpPr>
        <p:spPr>
          <a:xfrm>
            <a:off x="11056776" y="6356350"/>
            <a:ext cx="0" cy="365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00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C447-B6DB-9D96-4DA2-206F7CB0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Mo’ Customers Mo’ Problems for VARs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6B56E-1619-B9C3-19B9-11C0FACDF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Did you upgrade your customers this year?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ahoma" panose="020B060403050404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Are all of your Customization Packages published and working?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ahoma" panose="020B060403050404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Are all of your customers properly licensed? Are they getting close to a limit?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ahoma" panose="020B060403050404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Do your customers </a:t>
            </a:r>
            <a:r>
              <a:rPr lang="en-US" sz="2400" dirty="0">
                <a:latin typeface="Tahoma" panose="020B0604030504040204" pitchFamily="34" charset="0"/>
                <a:ea typeface="Calibri" panose="020F0502020204030204" pitchFamily="34" charset="0"/>
              </a:rPr>
              <a:t>actually close their modules and periods so they don’t enter data into the wrong period?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ahoma" panose="020B0604030504040204" pitchFamily="34" charset="0"/>
              <a:ea typeface="Calibri" panose="020F0502020204030204" pitchFamily="34" charset="0"/>
            </a:endParaRPr>
          </a:p>
          <a:p>
            <a:r>
              <a:rPr lang="en-US" b="1" dirty="0"/>
              <a:t>Do you want the ability to be proactive and easily identify and circumvent potential problems?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76E0B-1689-0C5E-082A-BD96D160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6498-DEFD-4103-B158-198460813AA8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D71E7A97-DC0A-ECC5-F96A-9A3F2640B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635" y="6398577"/>
            <a:ext cx="1285878" cy="322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551EA8-1E0E-DFF8-4E2F-77FA1E307CA4}"/>
              </a:ext>
            </a:extLst>
          </p:cNvPr>
          <p:cNvCxnSpPr>
            <a:cxnSpLocks/>
          </p:cNvCxnSpPr>
          <p:nvPr/>
        </p:nvCxnSpPr>
        <p:spPr>
          <a:xfrm>
            <a:off x="11056776" y="6356350"/>
            <a:ext cx="0" cy="365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25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C447-B6DB-9D96-4DA2-206F7CB0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 Client Dashboard for VARS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6B56E-1619-B9C3-19B9-11C0FACDF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latin typeface="Tahoma" panose="020B0604030504040204" pitchFamily="34" charset="0"/>
                <a:ea typeface="Calibri" panose="020F0502020204030204" pitchFamily="34" charset="0"/>
              </a:rPr>
              <a:t>Demo will show internal d</a:t>
            </a:r>
            <a:r>
              <a:rPr lang="en-US" sz="24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ashboard option for showing client health.  </a:t>
            </a:r>
            <a:br>
              <a:rPr lang="en-US" sz="20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00" lvl="1" indent="-342900">
              <a:spcBef>
                <a:spcPts val="0"/>
              </a:spcBef>
            </a:pPr>
            <a:r>
              <a:rPr lang="en-US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Acumatica versions and builds for each of the configured customers. Show retired versions in red color.</a:t>
            </a:r>
            <a:br>
              <a:rPr lang="en-US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</a:b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571500" lvl="1" indent="-342900">
              <a:spcBef>
                <a:spcPts val="0"/>
              </a:spcBef>
            </a:pPr>
            <a:r>
              <a:rPr lang="en-US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Customization counts for each customer. Deployed/Published</a:t>
            </a:r>
            <a:br>
              <a:rPr lang="en-US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</a:br>
            <a:endParaRPr 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571500" lvl="1" indent="-342900">
              <a:spcBef>
                <a:spcPts val="0"/>
              </a:spcBef>
            </a:pPr>
            <a:r>
              <a:rPr lang="en-US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License Usage (Data from licensing console in a single place for all customers). Show customers exceeding license limits in red color.</a:t>
            </a:r>
            <a:br>
              <a:rPr lang="en-US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</a:br>
            <a:endParaRPr 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571500" lvl="1" indent="-342900">
              <a:spcBef>
                <a:spcPts val="0"/>
              </a:spcBef>
            </a:pPr>
            <a:r>
              <a:rPr lang="en-US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Month/Year when the books were last closed (for each customer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</a:rPr>
              <a:t>)</a:t>
            </a:r>
            <a:br>
              <a:rPr lang="en-US" dirty="0">
                <a:latin typeface="Tahoma" panose="020B0604030504040204" pitchFamily="34" charset="0"/>
                <a:ea typeface="Times New Roman" panose="02020603050405020304" pitchFamily="18" charset="0"/>
              </a:rPr>
            </a:br>
            <a:endParaRPr lang="en-US" dirty="0">
              <a:latin typeface="Tahoma" panose="020B0604030504040204" pitchFamily="34" charset="0"/>
              <a:ea typeface="Times New Roman" panose="02020603050405020304" pitchFamily="18" charset="0"/>
            </a:endParaRPr>
          </a:p>
          <a:p>
            <a:pPr marL="114300" indent="-342900">
              <a:spcBef>
                <a:spcPts val="0"/>
              </a:spcBef>
            </a:pPr>
            <a:r>
              <a:rPr lang="en-US" sz="22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If external access is preferred, framework supports alternative </a:t>
            </a:r>
            <a:r>
              <a:rPr lang="en-US" sz="2200" dirty="0">
                <a:latin typeface="Tahoma" panose="020B0604030504040204" pitchFamily="34" charset="0"/>
                <a:ea typeface="Calibri" panose="020F0502020204030204" pitchFamily="34" charset="0"/>
              </a:rPr>
              <a:t>options </a:t>
            </a:r>
            <a:r>
              <a:rPr lang="en-US" sz="22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for data using </a:t>
            </a:r>
            <a:r>
              <a:rPr lang="en-US" sz="2200" dirty="0">
                <a:latin typeface="Tahoma" panose="020B0604030504040204" pitchFamily="34" charset="0"/>
                <a:ea typeface="Calibri" panose="020F0502020204030204" pitchFamily="34" charset="0"/>
              </a:rPr>
              <a:t>oD</a:t>
            </a:r>
            <a:r>
              <a:rPr lang="en-US" sz="22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ata or endpoints, and display such as </a:t>
            </a:r>
            <a:r>
              <a:rPr lang="en-US" sz="22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PowerBI</a:t>
            </a:r>
            <a:r>
              <a:rPr lang="en-US" sz="2200" dirty="0">
                <a:latin typeface="Tahoma" panose="020B0604030504040204" pitchFamily="34" charset="0"/>
                <a:ea typeface="Calibri" panose="020F0502020204030204" pitchFamily="34" charset="0"/>
              </a:rPr>
              <a:t>.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BCA45-3819-5BE3-C4EF-E551216F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6498-DEFD-4103-B158-198460813AA8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4CF8822-BF9E-AB1A-CE8E-088EEF9F6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635" y="6398577"/>
            <a:ext cx="1285878" cy="322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7C11C6-0D6E-24C2-1DC1-BE7813D5402E}"/>
              </a:ext>
            </a:extLst>
          </p:cNvPr>
          <p:cNvCxnSpPr>
            <a:cxnSpLocks/>
          </p:cNvCxnSpPr>
          <p:nvPr/>
        </p:nvCxnSpPr>
        <p:spPr>
          <a:xfrm>
            <a:off x="11056776" y="6356350"/>
            <a:ext cx="0" cy="365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11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C447-B6DB-9D96-4DA2-206F7CB0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6B56E-1619-B9C3-19B9-11C0FACDF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latin typeface="Tahoma"/>
                <a:ea typeface="Tahoma"/>
                <a:cs typeface="Tahoma"/>
              </a:rPr>
              <a:t>An endpoint was created to expose relevant </a:t>
            </a:r>
            <a:r>
              <a:rPr lang="en-US" sz="2400" dirty="0">
                <a:effectLst/>
                <a:latin typeface="Tahoma"/>
                <a:ea typeface="Tahoma"/>
                <a:cs typeface="Tahoma"/>
              </a:rPr>
              <a:t>data securely. This end point will be deployed as a customization package for each of the customers on the VARs support plan.</a:t>
            </a:r>
            <a:br>
              <a:rPr lang="en-US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4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effectLst/>
                <a:latin typeface="Tahoma"/>
                <a:ea typeface="Tahoma"/>
                <a:cs typeface="Tahoma"/>
              </a:rPr>
              <a:t>In the VARs Acumatica instance, we will have:</a:t>
            </a:r>
            <a:br>
              <a:rPr lang="en-US" dirty="0">
                <a:latin typeface="Tahoma"/>
                <a:ea typeface="Tahoma"/>
                <a:cs typeface="Tahoma"/>
              </a:rPr>
            </a:b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effectLst/>
                <a:latin typeface="Tahoma"/>
                <a:ea typeface="Tahoma"/>
                <a:cs typeface="Tahoma"/>
              </a:rPr>
              <a:t>Processing screen that calls each of the </a:t>
            </a:r>
            <a:r>
              <a:rPr lang="en-US" dirty="0">
                <a:latin typeface="Tahoma"/>
                <a:ea typeface="Tahoma"/>
                <a:cs typeface="Tahoma"/>
              </a:rPr>
              <a:t>active </a:t>
            </a:r>
            <a:r>
              <a:rPr lang="en-US" dirty="0">
                <a:effectLst/>
                <a:latin typeface="Tahoma"/>
                <a:ea typeface="Tahoma"/>
                <a:cs typeface="Tahoma"/>
              </a:rPr>
              <a:t>customer’s </a:t>
            </a:r>
            <a:r>
              <a:rPr lang="en-US" dirty="0">
                <a:latin typeface="Tahoma"/>
                <a:ea typeface="Tahoma"/>
                <a:cs typeface="Tahoma"/>
              </a:rPr>
              <a:t>endpoint to pull the data and store on the VAR DB instance either manually or by</a:t>
            </a:r>
            <a:r>
              <a:rPr lang="en-US" dirty="0">
                <a:effectLst/>
                <a:latin typeface="Tahoma"/>
                <a:ea typeface="Tahoma"/>
                <a:cs typeface="Tahoma"/>
              </a:rPr>
              <a:t> automated schedule.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latin typeface="Tahoma"/>
                <a:ea typeface="Tahoma"/>
                <a:cs typeface="Tahoma"/>
              </a:rPr>
              <a:t>Ability to see the data for each individual customer.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>
              <a:ea typeface="+mn-lt"/>
              <a:cs typeface="+mn-lt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latin typeface="Tahoma"/>
                <a:ea typeface="Tahoma"/>
                <a:cs typeface="Tahoma"/>
              </a:rPr>
              <a:t>Grid that shows all the customer instances. </a:t>
            </a:r>
          </a:p>
          <a:p>
            <a:pPr>
              <a:spcBef>
                <a:spcPts val="0"/>
              </a:spcBef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latin typeface="Tahoma"/>
                <a:ea typeface="Tahoma"/>
                <a:cs typeface="Tahoma"/>
              </a:rPr>
              <a:t>Ability to add new customers: 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>
              <a:ea typeface="+mn-lt"/>
              <a:cs typeface="+mn-lt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latin typeface="Tahoma"/>
                <a:ea typeface="Tahoma"/>
                <a:cs typeface="Tahoma"/>
              </a:rPr>
              <a:t>For each customer (Acumatica URL / endpoint, connection credentials, Active/Inactive)</a:t>
            </a:r>
            <a:b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latin typeface="Tahoma"/>
                <a:ea typeface="Tahoma"/>
                <a:cs typeface="Tahoma"/>
              </a:rPr>
              <a:t>D</a:t>
            </a:r>
            <a:r>
              <a:rPr lang="en-US" dirty="0">
                <a:effectLst/>
                <a:latin typeface="Tahoma"/>
                <a:ea typeface="Tahoma"/>
                <a:cs typeface="Tahoma"/>
              </a:rPr>
              <a:t>ashboard that displays data from custom tables.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5A27A-C000-C913-34DB-C08DF20C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6498-DEFD-4103-B158-198460813AA8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D99F5AF-D0B9-DFCA-55D7-06392E70B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635" y="6398577"/>
            <a:ext cx="1285878" cy="322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47861C-4B0F-FC93-C77D-A890669F60B3}"/>
              </a:ext>
            </a:extLst>
          </p:cNvPr>
          <p:cNvCxnSpPr>
            <a:cxnSpLocks/>
          </p:cNvCxnSpPr>
          <p:nvPr/>
        </p:nvCxnSpPr>
        <p:spPr>
          <a:xfrm>
            <a:off x="11056776" y="6356350"/>
            <a:ext cx="0" cy="365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57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C447-B6DB-9D96-4DA2-206F7CB0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HMS </a:t>
            </a:r>
            <a:r>
              <a:rPr lang="en-US" dirty="0" err="1"/>
              <a:t>VARBoard</a:t>
            </a:r>
            <a:r>
              <a:rPr lang="en-US" dirty="0"/>
              <a:t>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34E5EC-91E0-6D9E-170E-E1A41936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6498-DEFD-4103-B158-198460813AA8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B488293-9DC7-8724-F218-03EFCB901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635" y="6398577"/>
            <a:ext cx="1285878" cy="322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453C71-EF8D-F93E-2FDF-D6128010C1B7}"/>
              </a:ext>
            </a:extLst>
          </p:cNvPr>
          <p:cNvCxnSpPr>
            <a:cxnSpLocks/>
          </p:cNvCxnSpPr>
          <p:nvPr/>
        </p:nvCxnSpPr>
        <p:spPr>
          <a:xfrm>
            <a:off x="11056776" y="6356350"/>
            <a:ext cx="0" cy="365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 descr="Diagram&#10;&#10;Description automatically generated">
            <a:extLst>
              <a:ext uri="{FF2B5EF4-FFF2-40B4-BE49-F238E27FC236}">
                <a16:creationId xmlns:a16="http://schemas.microsoft.com/office/drawing/2014/main" id="{7CBB8B40-54F2-0ABE-C68E-1CEAE1910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924" y="1350628"/>
            <a:ext cx="7700491" cy="4925748"/>
          </a:xfrm>
        </p:spPr>
      </p:pic>
    </p:spTree>
    <p:extLst>
      <p:ext uri="{BB962C8B-B14F-4D97-AF65-F5344CB8AC3E}">
        <p14:creationId xmlns:p14="http://schemas.microsoft.com/office/powerpoint/2010/main" val="354362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C447-B6DB-9D96-4DA2-206F7CB0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1875"/>
          </a:xfrm>
        </p:spPr>
        <p:txBody>
          <a:bodyPr/>
          <a:lstStyle/>
          <a:p>
            <a:pPr algn="ctr"/>
            <a:r>
              <a:rPr lang="en-US" sz="5400" b="1" dirty="0"/>
              <a:t>Demo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93F62-37C7-00EE-98D1-5DB3B25E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6498-DEFD-4103-B158-198460813AA8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FC6B7B45-46C1-D777-60EB-AEEC3F150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635" y="6398577"/>
            <a:ext cx="1285878" cy="322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5A6C16-E586-DE03-7538-03DAA45795C9}"/>
              </a:ext>
            </a:extLst>
          </p:cNvPr>
          <p:cNvCxnSpPr>
            <a:cxnSpLocks/>
          </p:cNvCxnSpPr>
          <p:nvPr/>
        </p:nvCxnSpPr>
        <p:spPr>
          <a:xfrm>
            <a:off x="11056776" y="6356350"/>
            <a:ext cx="0" cy="365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182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C447-B6DB-9D96-4DA2-206F7CB0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1875"/>
          </a:xfrm>
        </p:spPr>
        <p:txBody>
          <a:bodyPr/>
          <a:lstStyle/>
          <a:p>
            <a:pPr algn="ctr"/>
            <a:r>
              <a:rPr lang="en-US" sz="5400" b="1" dirty="0"/>
              <a:t>HMS </a:t>
            </a:r>
            <a:r>
              <a:rPr lang="en-US" sz="5400" b="1" dirty="0" err="1"/>
              <a:t>VARBoard</a:t>
            </a:r>
            <a:r>
              <a:rPr lang="en-US" sz="5400" b="1" dirty="0"/>
              <a:t> </a:t>
            </a:r>
            <a:br>
              <a:rPr lang="en-US" sz="5400" b="1" dirty="0"/>
            </a:br>
            <a:r>
              <a:rPr lang="en-US" sz="3600" b="1" dirty="0"/>
              <a:t>Any 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7994B4-68B5-C3E1-04C3-0DD16644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6498-DEFD-4103-B158-198460813AA8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19A7B2F1-46C5-3C13-3AD2-3201728C0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635" y="6398577"/>
            <a:ext cx="1285878" cy="322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D25969-2146-9D9C-8360-8D0262B91C7A}"/>
              </a:ext>
            </a:extLst>
          </p:cNvPr>
          <p:cNvCxnSpPr>
            <a:cxnSpLocks/>
          </p:cNvCxnSpPr>
          <p:nvPr/>
        </p:nvCxnSpPr>
        <p:spPr>
          <a:xfrm>
            <a:off x="11056776" y="6356350"/>
            <a:ext cx="0" cy="365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45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C447-B6DB-9D96-4DA2-206F7CB0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 Details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D0F04-E07B-3015-087B-6F9332E40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0AA77-9E17-275B-49B7-DDB5E6F4D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37" y="1669399"/>
            <a:ext cx="11036397" cy="41088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7BD2CB-413F-EBFA-2282-800951EF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6498-DEFD-4103-B158-198460813AA8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C32D539-6AD3-A681-056C-B822975D8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635" y="6398577"/>
            <a:ext cx="1285878" cy="322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3BB1CF-0CB2-3452-8ADF-DA5EABE2CCA3}"/>
              </a:ext>
            </a:extLst>
          </p:cNvPr>
          <p:cNvCxnSpPr>
            <a:cxnSpLocks/>
          </p:cNvCxnSpPr>
          <p:nvPr/>
        </p:nvCxnSpPr>
        <p:spPr>
          <a:xfrm>
            <a:off x="11056776" y="6356350"/>
            <a:ext cx="0" cy="365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588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C447-B6DB-9D96-4DA2-206F7CB0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6B56E-1619-B9C3-19B9-11C0FACDF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538"/>
            <a:ext cx="10515600" cy="482942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Package Name:</a:t>
            </a:r>
            <a:br>
              <a:rPr lang="en-US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4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 DATA EXCHANGE</a:t>
            </a:r>
          </a:p>
          <a:p>
            <a:pPr lvl="2">
              <a:spcBef>
                <a:spcPts val="0"/>
              </a:spcBef>
            </a:pPr>
            <a:r>
              <a:rPr lang="en-IN" sz="16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On publishing of this package, we should have a custom end point created on the instance. This end point will be used to retrieve the data.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Package Endpoint: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VAREXCHANGE</a:t>
            </a:r>
          </a:p>
          <a:p>
            <a:pPr lvl="1">
              <a:spcBef>
                <a:spcPts val="0"/>
              </a:spcBef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53D82E-53A8-6376-CDD7-20C9A01B2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927928"/>
              </p:ext>
            </p:extLst>
          </p:nvPr>
        </p:nvGraphicFramePr>
        <p:xfrm>
          <a:off x="943476" y="3430270"/>
          <a:ext cx="10515600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5605984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79710206"/>
                    </a:ext>
                  </a:extLst>
                </a:gridCol>
              </a:tblGrid>
              <a:tr h="299500">
                <a:tc>
                  <a:txBody>
                    <a:bodyPr/>
                    <a:lstStyle/>
                    <a:p>
                      <a:r>
                        <a:rPr lang="en-US" dirty="0"/>
                        <a:t>Service Method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 Method Ref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384003"/>
                  </a:ext>
                </a:extLst>
              </a:tr>
              <a:tr h="516945">
                <a:tc>
                  <a:txBody>
                    <a:bodyPr/>
                    <a:lstStyle/>
                    <a:p>
                      <a:r>
                        <a:rPr lang="en-US" dirty="0" err="1"/>
                        <a:t>GetPackageList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 Render All Packages List with Status </a:t>
                      </a:r>
                      <a:br>
                        <a:rPr lang="en-US" dirty="0"/>
                      </a:br>
                      <a:r>
                        <a:rPr lang="en-US" dirty="0" err="1"/>
                        <a:t>ScreenID</a:t>
                      </a:r>
                      <a:r>
                        <a:rPr lang="en-US" dirty="0"/>
                        <a:t>: SM203530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70706"/>
                  </a:ext>
                </a:extLst>
              </a:tr>
              <a:tr h="516945">
                <a:tc>
                  <a:txBody>
                    <a:bodyPr/>
                    <a:lstStyle/>
                    <a:p>
                      <a:r>
                        <a:rPr lang="en-US" dirty="0" err="1"/>
                        <a:t>GetTenantList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Will Render All the Tenets in the Instance.</a:t>
                      </a: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ScreenID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: SM203530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822971"/>
                  </a:ext>
                </a:extLst>
              </a:tr>
              <a:tr h="516945">
                <a:tc>
                  <a:txBody>
                    <a:bodyPr/>
                    <a:lstStyle/>
                    <a:p>
                      <a:r>
                        <a:rPr lang="en-US" dirty="0" err="1"/>
                        <a:t>GetLicenseData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Will Render All the Licensing Info Specific to Instance.</a:t>
                      </a: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ScreenID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: SM604000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492560"/>
                  </a:ext>
                </a:extLst>
              </a:tr>
              <a:tr h="516945">
                <a:tc>
                  <a:txBody>
                    <a:bodyPr/>
                    <a:lstStyle/>
                    <a:p>
                      <a:r>
                        <a:rPr lang="en-US" dirty="0" err="1"/>
                        <a:t>FinancialPeriod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Custom Enquiry screen Will Return List of Financial Periods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56729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46B37-842E-E6F1-276D-99C15303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6498-DEFD-4103-B158-198460813AA8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085AE23-CC93-1A4D-E464-032CC4C9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635" y="6398577"/>
            <a:ext cx="1285878" cy="322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45E48C-FEA9-2EEE-5F27-46CE083834D4}"/>
              </a:ext>
            </a:extLst>
          </p:cNvPr>
          <p:cNvCxnSpPr>
            <a:cxnSpLocks/>
          </p:cNvCxnSpPr>
          <p:nvPr/>
        </p:nvCxnSpPr>
        <p:spPr>
          <a:xfrm>
            <a:off x="11056776" y="6356350"/>
            <a:ext cx="0" cy="365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467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540</Words>
  <Application>Microsoft Office PowerPoint</Application>
  <PresentationFormat>Widescreen</PresentationFormat>
  <Paragraphs>127</Paragraphs>
  <Slides>11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Office Theme</vt:lpstr>
      <vt:lpstr>HMS VARBoard</vt:lpstr>
      <vt:lpstr>Mo’ Customers Mo’ Problems for VARs </vt:lpstr>
      <vt:lpstr>SaaS Client Dashboard for VARS </vt:lpstr>
      <vt:lpstr>Design</vt:lpstr>
      <vt:lpstr>HMS VARBoard Design</vt:lpstr>
      <vt:lpstr>Demo</vt:lpstr>
      <vt:lpstr>HMS VARBoard  Any Questions?</vt:lpstr>
      <vt:lpstr>Endpoint Details</vt:lpstr>
      <vt:lpstr>Details</vt:lpstr>
      <vt:lpstr>Details</vt:lpstr>
      <vt:lpstr>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HMS VARBoard</dc:title>
  <dc:creator>Jennifer Douglas</dc:creator>
  <cp:lastModifiedBy>Steve Iwanowski</cp:lastModifiedBy>
  <cp:revision>67</cp:revision>
  <dcterms:created xsi:type="dcterms:W3CDTF">2023-01-28T21:03:59Z</dcterms:created>
  <dcterms:modified xsi:type="dcterms:W3CDTF">2023-01-29T20:20:25Z</dcterms:modified>
</cp:coreProperties>
</file>