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71" r:id="rId3"/>
    <p:sldId id="264" r:id="rId4"/>
    <p:sldId id="257" r:id="rId5"/>
    <p:sldId id="258" r:id="rId6"/>
    <p:sldId id="260" r:id="rId7"/>
    <p:sldId id="262" r:id="rId8"/>
    <p:sldId id="259" r:id="rId9"/>
    <p:sldId id="269" r:id="rId10"/>
    <p:sldId id="268" r:id="rId11"/>
    <p:sldId id="266" r:id="rId12"/>
    <p:sldId id="267" r:id="rId1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62" d="100"/>
          <a:sy n="62" d="100"/>
        </p:scale>
        <p:origin x="-13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wmf"/><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Times New Roman" panose="020206030504050203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Times New Roman" panose="0202060305040502030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a:latin typeface="Times New Roman" panose="02020603050405020304" charset="0"/>
              </a:rPr>
              <a:t>‹#›</a:t>
            </a:fld>
            <a:endParaRPr lang="en-US" altLang="zh-CN">
              <a:latin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2.bin"/><Relationship Id="rId10" Type="http://schemas.openxmlformats.org/officeDocument/2006/relationships/image" Target="../media/image5.png"/><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6.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xfrm>
            <a:off x="611188" y="333375"/>
            <a:ext cx="7772400" cy="1905000"/>
          </a:xfrm>
        </p:spPr>
        <p:txBody>
          <a:bodyPr vert="horz" wrap="square" lIns="91440" tIns="45720" rIns="91440" bIns="45720" anchor="b"/>
          <a:lstStyle/>
          <a:p>
            <a:pPr eaLnBrk="1" hangingPunct="1"/>
            <a:r>
              <a:rPr kumimoji="1" lang="zh-CN" altLang="en-US" sz="4800" b="1" kern="1200" dirty="0" smtClean="0">
                <a:latin typeface="+mj-lt"/>
                <a:ea typeface="+mj-ea"/>
                <a:cs typeface="+mj-cs"/>
              </a:rPr>
              <a:t>实验八  </a:t>
            </a:r>
            <a:r>
              <a:rPr kumimoji="1" lang="zh-CN" altLang="en-US" sz="4800" b="1" kern="1200" dirty="0">
                <a:latin typeface="+mj-lt"/>
                <a:ea typeface="+mj-ea"/>
                <a:cs typeface="+mj-cs"/>
              </a:rPr>
              <a:t>标记免疫分析试验</a:t>
            </a:r>
          </a:p>
        </p:txBody>
      </p:sp>
      <p:sp>
        <p:nvSpPr>
          <p:cNvPr id="4099" name="Rectangle 3"/>
          <p:cNvSpPr>
            <a:spLocks noGrp="1"/>
          </p:cNvSpPr>
          <p:nvPr>
            <p:ph type="subTitle" idx="1"/>
          </p:nvPr>
        </p:nvSpPr>
        <p:spPr>
          <a:xfrm>
            <a:off x="250825" y="2492375"/>
            <a:ext cx="8588375" cy="4032250"/>
          </a:xfrm>
        </p:spPr>
        <p:txBody>
          <a:bodyPr vert="horz" wrap="square" lIns="91440" tIns="45720" rIns="91440" bIns="45720" anchor="t"/>
          <a:lstStyle/>
          <a:p>
            <a:pPr algn="l" eaLnBrk="1" hangingPunct="1">
              <a:lnSpc>
                <a:spcPct val="150000"/>
              </a:lnSpc>
            </a:pPr>
            <a:r>
              <a:rPr kumimoji="1" lang="zh-CN" altLang="en-US" sz="3200" b="1" kern="1200" dirty="0">
                <a:latin typeface="+mn-lt"/>
                <a:ea typeface="+mn-ea"/>
                <a:cs typeface="+mn-cs"/>
              </a:rPr>
              <a:t>一、实验目的</a:t>
            </a:r>
          </a:p>
          <a:p>
            <a:pPr algn="l" eaLnBrk="1" hangingPunct="1">
              <a:lnSpc>
                <a:spcPct val="150000"/>
              </a:lnSpc>
            </a:pPr>
            <a:r>
              <a:rPr kumimoji="1" lang="en-US" altLang="zh-CN" sz="2800" b="1" kern="1200">
                <a:latin typeface="+mn-lt"/>
                <a:ea typeface="+mn-ea"/>
                <a:cs typeface="+mn-cs"/>
              </a:rPr>
              <a:t>1. </a:t>
            </a:r>
            <a:r>
              <a:rPr kumimoji="1" lang="zh-CN" altLang="en-US" sz="2800" b="1" kern="1200" dirty="0">
                <a:latin typeface="+mn-lt"/>
                <a:ea typeface="+mn-ea"/>
                <a:cs typeface="+mn-cs"/>
              </a:rPr>
              <a:t>了解放射免疫分析技术的基本原理和操作</a:t>
            </a:r>
          </a:p>
          <a:p>
            <a:pPr algn="l" eaLnBrk="1" hangingPunct="1">
              <a:lnSpc>
                <a:spcPct val="150000"/>
              </a:lnSpc>
            </a:pPr>
            <a:r>
              <a:rPr kumimoji="1" lang="en-US" altLang="zh-CN" sz="2800" b="1" kern="1200">
                <a:latin typeface="+mn-lt"/>
                <a:ea typeface="+mn-ea"/>
                <a:cs typeface="+mn-cs"/>
              </a:rPr>
              <a:t>2. </a:t>
            </a:r>
            <a:r>
              <a:rPr kumimoji="1" lang="zh-CN" altLang="en-US" sz="2800" b="1" kern="1200" dirty="0">
                <a:latin typeface="+mn-lt"/>
                <a:ea typeface="+mn-ea"/>
                <a:cs typeface="+mn-cs"/>
              </a:rPr>
              <a:t>掌握酶联免疫吸附（</a:t>
            </a:r>
            <a:r>
              <a:rPr kumimoji="1" lang="en-US" altLang="zh-CN" sz="2800" b="1" kern="1200">
                <a:latin typeface="+mn-lt"/>
                <a:ea typeface="+mn-ea"/>
                <a:cs typeface="+mn-cs"/>
              </a:rPr>
              <a:t>ELISA</a:t>
            </a:r>
            <a:r>
              <a:rPr kumimoji="1" lang="zh-CN" altLang="en-US" sz="2800" b="1" kern="1200" dirty="0">
                <a:latin typeface="+mn-lt"/>
                <a:ea typeface="+mn-ea"/>
                <a:cs typeface="+mn-cs"/>
              </a:rPr>
              <a:t>）法的基本原理和操作</a:t>
            </a:r>
          </a:p>
          <a:p>
            <a:pPr algn="l" eaLnBrk="1" hangingPunct="1">
              <a:lnSpc>
                <a:spcPct val="150000"/>
              </a:lnSpc>
            </a:pPr>
            <a:r>
              <a:rPr kumimoji="1" lang="en-US" altLang="zh-CN" sz="2800" b="1" kern="1200">
                <a:latin typeface="+mn-lt"/>
                <a:ea typeface="+mn-ea"/>
                <a:cs typeface="+mn-cs"/>
              </a:rPr>
              <a:t>3. </a:t>
            </a:r>
            <a:r>
              <a:rPr kumimoji="1" lang="zh-CN" altLang="en-US" sz="2800" b="1" kern="1200" dirty="0">
                <a:latin typeface="+mn-lt"/>
                <a:ea typeface="+mn-ea"/>
                <a:cs typeface="+mn-cs"/>
              </a:rPr>
              <a:t>了解金标法的基本原理和操作</a:t>
            </a:r>
          </a:p>
          <a:p>
            <a:pPr algn="l" eaLnBrk="1" hangingPunct="1">
              <a:lnSpc>
                <a:spcPct val="150000"/>
              </a:lnSpc>
            </a:pPr>
            <a:endParaRPr kumimoji="1" lang="en-US" altLang="zh-CN" sz="2800" b="1" kern="120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p:nvPr/>
        </p:nvSpPr>
        <p:spPr>
          <a:xfrm>
            <a:off x="228600" y="296863"/>
            <a:ext cx="8686800" cy="2222500"/>
          </a:xfrm>
          <a:prstGeom prst="rect">
            <a:avLst/>
          </a:prstGeom>
          <a:noFill/>
          <a:ln w="9525">
            <a:noFill/>
          </a:ln>
        </p:spPr>
        <p:txBody>
          <a:bodyPr>
            <a:spAutoFit/>
          </a:bodyPr>
          <a:lstStyle/>
          <a:p>
            <a:pPr>
              <a:spcBef>
                <a:spcPct val="50000"/>
              </a:spcBef>
            </a:pPr>
            <a:r>
              <a:rPr lang="zh-CN" altLang="en-US" sz="3200" dirty="0">
                <a:latin typeface="Times New Roman" panose="02020603050405020304" charset="0"/>
              </a:rPr>
              <a:t>四、胶体金标法检测</a:t>
            </a:r>
            <a:r>
              <a:rPr lang="en-US" altLang="zh-CN" sz="3200">
                <a:latin typeface="Times New Roman" panose="02020603050405020304" charset="0"/>
              </a:rPr>
              <a:t>HCG</a:t>
            </a:r>
            <a:r>
              <a:rPr lang="zh-CN" altLang="en-US" sz="3200" dirty="0">
                <a:latin typeface="Times New Roman" panose="02020603050405020304" charset="0"/>
              </a:rPr>
              <a:t>（示教）</a:t>
            </a:r>
          </a:p>
          <a:p>
            <a:pPr>
              <a:spcBef>
                <a:spcPct val="50000"/>
              </a:spcBef>
            </a:pPr>
            <a:r>
              <a:rPr lang="zh-CN" altLang="en-US" dirty="0">
                <a:latin typeface="Times New Roman" panose="02020603050405020304" charset="0"/>
              </a:rPr>
              <a:t>原理：胶体金颗粒呈桔红色，利于观察颜色。蛋白质包被胶体金方法简便，速度快，重复性好。本实验将胶体金标记物包被在硝酸纤维膜，通过膜的毛细管作用进行反应，省去加洗涤液、底物液、标记液，操作更为简便。反应过程如图所示：</a:t>
            </a:r>
          </a:p>
        </p:txBody>
      </p:sp>
      <p:sp>
        <p:nvSpPr>
          <p:cNvPr id="11267" name="Text Box 25"/>
          <p:cNvSpPr txBox="1"/>
          <p:nvPr/>
        </p:nvSpPr>
        <p:spPr>
          <a:xfrm>
            <a:off x="5334000" y="5486400"/>
            <a:ext cx="184150" cy="457200"/>
          </a:xfrm>
          <a:prstGeom prst="rect">
            <a:avLst/>
          </a:prstGeom>
          <a:noFill/>
          <a:ln w="9525">
            <a:noFill/>
          </a:ln>
        </p:spPr>
        <p:txBody>
          <a:bodyPr wrap="none">
            <a:spAutoFit/>
          </a:bodyPr>
          <a:lstStyle/>
          <a:p>
            <a:endParaRPr lang="zh-CN" altLang="zh-CN" dirty="0">
              <a:latin typeface="Times New Roman" panose="02020603050405020304" charset="0"/>
            </a:endParaRPr>
          </a:p>
        </p:txBody>
      </p:sp>
      <p:grpSp>
        <p:nvGrpSpPr>
          <p:cNvPr id="11268" name="Group 29"/>
          <p:cNvGrpSpPr/>
          <p:nvPr/>
        </p:nvGrpSpPr>
        <p:grpSpPr>
          <a:xfrm>
            <a:off x="684213" y="3068638"/>
            <a:ext cx="6248400" cy="2881312"/>
            <a:chOff x="432" y="1920"/>
            <a:chExt cx="3936" cy="1815"/>
          </a:xfrm>
        </p:grpSpPr>
        <p:sp>
          <p:nvSpPr>
            <p:cNvPr id="11269" name="Rectangle 7" descr="深色下对角线"/>
            <p:cNvSpPr/>
            <p:nvPr/>
          </p:nvSpPr>
          <p:spPr>
            <a:xfrm>
              <a:off x="768" y="2592"/>
              <a:ext cx="672" cy="816"/>
            </a:xfrm>
            <a:prstGeom prst="rect">
              <a:avLst/>
            </a:prstGeom>
            <a:pattFill prst="dkDnDiag">
              <a:fgClr>
                <a:schemeClr val="tx2"/>
              </a:fgClr>
              <a:bgClr>
                <a:srgbClr val="FFFFFF"/>
              </a:bgClr>
            </a:patt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charset="0"/>
              </a:endParaRPr>
            </a:p>
          </p:txBody>
        </p:sp>
        <p:sp>
          <p:nvSpPr>
            <p:cNvPr id="11270" name="Rectangle 9"/>
            <p:cNvSpPr/>
            <p:nvPr/>
          </p:nvSpPr>
          <p:spPr>
            <a:xfrm>
              <a:off x="1440" y="2592"/>
              <a:ext cx="1920" cy="81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charset="0"/>
              </a:endParaRPr>
            </a:p>
          </p:txBody>
        </p:sp>
        <p:sp>
          <p:nvSpPr>
            <p:cNvPr id="11271" name="Rectangle 10"/>
            <p:cNvSpPr/>
            <p:nvPr/>
          </p:nvSpPr>
          <p:spPr>
            <a:xfrm>
              <a:off x="3360" y="2592"/>
              <a:ext cx="96" cy="81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charset="0"/>
              </a:endParaRPr>
            </a:p>
          </p:txBody>
        </p:sp>
        <p:sp>
          <p:nvSpPr>
            <p:cNvPr id="11272" name="Rectangle 11"/>
            <p:cNvSpPr/>
            <p:nvPr/>
          </p:nvSpPr>
          <p:spPr>
            <a:xfrm>
              <a:off x="2304" y="2592"/>
              <a:ext cx="96" cy="81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charset="0"/>
              </a:endParaRPr>
            </a:p>
          </p:txBody>
        </p:sp>
        <p:sp>
          <p:nvSpPr>
            <p:cNvPr id="11273" name="Text Box 12"/>
            <p:cNvSpPr txBox="1"/>
            <p:nvPr/>
          </p:nvSpPr>
          <p:spPr>
            <a:xfrm>
              <a:off x="576" y="2064"/>
              <a:ext cx="816" cy="423"/>
            </a:xfrm>
            <a:prstGeom prst="rect">
              <a:avLst/>
            </a:prstGeom>
            <a:noFill/>
            <a:ln w="9525">
              <a:noFill/>
            </a:ln>
          </p:spPr>
          <p:txBody>
            <a:bodyPr>
              <a:spAutoFit/>
            </a:bodyPr>
            <a:lstStyle/>
            <a:p>
              <a:r>
                <a:rPr lang="en-US" altLang="zh-CN" sz="2000">
                  <a:latin typeface="Times New Roman" panose="02020603050405020304" charset="0"/>
                </a:rPr>
                <a:t>     </a:t>
              </a:r>
              <a:r>
                <a:rPr lang="en-US" altLang="zh-CN" sz="1800">
                  <a:latin typeface="Times New Roman" panose="02020603050405020304" charset="0"/>
                </a:rPr>
                <a:t>A</a:t>
              </a:r>
              <a:r>
                <a:rPr lang="zh-CN" altLang="en-US" sz="1800" dirty="0">
                  <a:latin typeface="Times New Roman" panose="02020603050405020304" charset="0"/>
                </a:rPr>
                <a:t>端</a:t>
              </a:r>
            </a:p>
            <a:p>
              <a:r>
                <a:rPr lang="en-US" altLang="zh-CN" sz="1800">
                  <a:latin typeface="Times New Roman" panose="02020603050405020304" charset="0"/>
                </a:rPr>
                <a:t>(</a:t>
              </a:r>
              <a:r>
                <a:rPr lang="zh-CN" altLang="en-US" sz="1800" dirty="0">
                  <a:latin typeface="Times New Roman" panose="02020603050405020304" charset="0"/>
                </a:rPr>
                <a:t>加标本处</a:t>
              </a:r>
              <a:r>
                <a:rPr lang="en-US" altLang="zh-CN" sz="1800">
                  <a:latin typeface="Times New Roman" panose="02020603050405020304" charset="0"/>
                </a:rPr>
                <a:t>)</a:t>
              </a:r>
            </a:p>
          </p:txBody>
        </p:sp>
        <p:sp>
          <p:nvSpPr>
            <p:cNvPr id="11274" name="Line 14"/>
            <p:cNvSpPr/>
            <p:nvPr/>
          </p:nvSpPr>
          <p:spPr>
            <a:xfrm>
              <a:off x="1488" y="2496"/>
              <a:ext cx="720" cy="0"/>
            </a:xfrm>
            <a:prstGeom prst="line">
              <a:avLst/>
            </a:prstGeom>
            <a:ln w="9525" cap="flat" cmpd="sng">
              <a:solidFill>
                <a:schemeClr val="tx1"/>
              </a:solidFill>
              <a:prstDash val="solid"/>
              <a:headEnd type="none" w="med" len="med"/>
              <a:tailEnd type="triangle" w="med" len="med"/>
            </a:ln>
          </p:spPr>
        </p:sp>
        <p:sp>
          <p:nvSpPr>
            <p:cNvPr id="11275" name="Line 15"/>
            <p:cNvSpPr/>
            <p:nvPr/>
          </p:nvSpPr>
          <p:spPr>
            <a:xfrm>
              <a:off x="2736" y="2496"/>
              <a:ext cx="528" cy="0"/>
            </a:xfrm>
            <a:prstGeom prst="line">
              <a:avLst/>
            </a:prstGeom>
            <a:ln w="9525" cap="flat" cmpd="sng">
              <a:solidFill>
                <a:schemeClr val="tx1"/>
              </a:solidFill>
              <a:prstDash val="solid"/>
              <a:headEnd type="none" w="med" len="med"/>
              <a:tailEnd type="triangle" w="med" len="med"/>
            </a:ln>
          </p:spPr>
        </p:sp>
        <p:sp>
          <p:nvSpPr>
            <p:cNvPr id="11276" name="Text Box 16"/>
            <p:cNvSpPr txBox="1"/>
            <p:nvPr/>
          </p:nvSpPr>
          <p:spPr>
            <a:xfrm>
              <a:off x="1392" y="2158"/>
              <a:ext cx="768" cy="231"/>
            </a:xfrm>
            <a:prstGeom prst="rect">
              <a:avLst/>
            </a:prstGeom>
            <a:noFill/>
            <a:ln w="9525">
              <a:noFill/>
            </a:ln>
          </p:spPr>
          <p:txBody>
            <a:bodyPr>
              <a:spAutoFit/>
            </a:bodyPr>
            <a:lstStyle/>
            <a:p>
              <a:r>
                <a:rPr lang="zh-CN" altLang="en-US" sz="1800" dirty="0">
                  <a:latin typeface="Times New Roman" panose="02020603050405020304" charset="0"/>
                </a:rPr>
                <a:t>尿液移动</a:t>
              </a:r>
            </a:p>
          </p:txBody>
        </p:sp>
        <p:sp>
          <p:nvSpPr>
            <p:cNvPr id="11277" name="Text Box 17"/>
            <p:cNvSpPr txBox="1"/>
            <p:nvPr/>
          </p:nvSpPr>
          <p:spPr>
            <a:xfrm>
              <a:off x="2150" y="1920"/>
              <a:ext cx="586" cy="577"/>
            </a:xfrm>
            <a:prstGeom prst="rect">
              <a:avLst/>
            </a:prstGeom>
            <a:noFill/>
            <a:ln w="9525">
              <a:noFill/>
            </a:ln>
          </p:spPr>
          <p:txBody>
            <a:bodyPr>
              <a:spAutoFit/>
            </a:bodyPr>
            <a:lstStyle/>
            <a:p>
              <a:r>
                <a:rPr lang="en-US" altLang="zh-CN" sz="1800">
                  <a:latin typeface="Times New Roman" panose="02020603050405020304" charset="0"/>
                </a:rPr>
                <a:t>B</a:t>
              </a:r>
              <a:r>
                <a:rPr lang="zh-CN" altLang="en-US" sz="1800" dirty="0">
                  <a:latin typeface="Times New Roman" panose="02020603050405020304" charset="0"/>
                </a:rPr>
                <a:t>点</a:t>
              </a:r>
            </a:p>
            <a:p>
              <a:r>
                <a:rPr lang="en-US" altLang="zh-CN" sz="1800">
                  <a:latin typeface="Times New Roman" panose="02020603050405020304" charset="0"/>
                </a:rPr>
                <a:t>(</a:t>
              </a:r>
              <a:r>
                <a:rPr lang="zh-CN" altLang="en-US" sz="1800" dirty="0">
                  <a:latin typeface="Times New Roman" panose="02020603050405020304" charset="0"/>
                </a:rPr>
                <a:t>结果显示区</a:t>
              </a:r>
              <a:r>
                <a:rPr lang="en-US" altLang="zh-CN" sz="1800">
                  <a:latin typeface="Times New Roman" panose="02020603050405020304" charset="0"/>
                </a:rPr>
                <a:t>)</a:t>
              </a:r>
            </a:p>
          </p:txBody>
        </p:sp>
        <p:sp>
          <p:nvSpPr>
            <p:cNvPr id="11278" name="Text Box 18"/>
            <p:cNvSpPr txBox="1"/>
            <p:nvPr/>
          </p:nvSpPr>
          <p:spPr>
            <a:xfrm>
              <a:off x="2736" y="2174"/>
              <a:ext cx="720" cy="231"/>
            </a:xfrm>
            <a:prstGeom prst="rect">
              <a:avLst/>
            </a:prstGeom>
            <a:noFill/>
            <a:ln w="9525">
              <a:noFill/>
            </a:ln>
          </p:spPr>
          <p:txBody>
            <a:bodyPr>
              <a:spAutoFit/>
            </a:bodyPr>
            <a:lstStyle/>
            <a:p>
              <a:r>
                <a:rPr lang="zh-CN" altLang="en-US" sz="1800" dirty="0">
                  <a:latin typeface="Times New Roman" panose="02020603050405020304" charset="0"/>
                </a:rPr>
                <a:t>尿液移动</a:t>
              </a:r>
            </a:p>
          </p:txBody>
        </p:sp>
        <p:sp>
          <p:nvSpPr>
            <p:cNvPr id="11279" name="Text Box 19"/>
            <p:cNvSpPr txBox="1"/>
            <p:nvPr/>
          </p:nvSpPr>
          <p:spPr>
            <a:xfrm>
              <a:off x="3446" y="2208"/>
              <a:ext cx="922" cy="231"/>
            </a:xfrm>
            <a:prstGeom prst="rect">
              <a:avLst/>
            </a:prstGeom>
            <a:noFill/>
            <a:ln w="9525">
              <a:noFill/>
            </a:ln>
          </p:spPr>
          <p:txBody>
            <a:bodyPr>
              <a:spAutoFit/>
            </a:bodyPr>
            <a:lstStyle/>
            <a:p>
              <a:r>
                <a:rPr lang="en-US" altLang="zh-CN" sz="1800">
                  <a:latin typeface="Times New Roman" panose="02020603050405020304" charset="0"/>
                </a:rPr>
                <a:t>(</a:t>
              </a:r>
              <a:r>
                <a:rPr lang="zh-CN" altLang="en-US" sz="1800" dirty="0">
                  <a:latin typeface="Times New Roman" panose="02020603050405020304" charset="0"/>
                </a:rPr>
                <a:t>反应终止区</a:t>
              </a:r>
              <a:r>
                <a:rPr lang="en-US" altLang="zh-CN" sz="1800">
                  <a:latin typeface="Times New Roman" panose="02020603050405020304" charset="0"/>
                </a:rPr>
                <a:t>)</a:t>
              </a:r>
            </a:p>
          </p:txBody>
        </p:sp>
        <p:sp>
          <p:nvSpPr>
            <p:cNvPr id="11280" name="Text Box 21"/>
            <p:cNvSpPr txBox="1"/>
            <p:nvPr/>
          </p:nvSpPr>
          <p:spPr>
            <a:xfrm>
              <a:off x="432" y="3456"/>
              <a:ext cx="1296" cy="231"/>
            </a:xfrm>
            <a:prstGeom prst="rect">
              <a:avLst/>
            </a:prstGeom>
            <a:noFill/>
            <a:ln w="9525">
              <a:noFill/>
            </a:ln>
          </p:spPr>
          <p:txBody>
            <a:bodyPr>
              <a:spAutoFit/>
            </a:bodyPr>
            <a:lstStyle/>
            <a:p>
              <a:r>
                <a:rPr lang="zh-CN" altLang="en-US" sz="1800" dirty="0">
                  <a:latin typeface="Times New Roman" panose="02020603050405020304" charset="0"/>
                </a:rPr>
                <a:t>金标记抗</a:t>
              </a:r>
              <a:r>
                <a:rPr lang="el-GR" altLang="zh-CN" sz="1800" dirty="0">
                  <a:latin typeface="宋体" panose="02010600030101010101" pitchFamily="2" charset="-122"/>
                </a:rPr>
                <a:t>β</a:t>
              </a:r>
              <a:r>
                <a:rPr lang="zh-CN" altLang="en-US" sz="1800" dirty="0">
                  <a:latin typeface="Times New Roman" panose="02020603050405020304" charset="0"/>
                </a:rPr>
                <a:t>－</a:t>
              </a:r>
              <a:r>
                <a:rPr lang="en-US" altLang="zh-CN" sz="1800">
                  <a:latin typeface="Times New Roman" panose="02020603050405020304" charset="0"/>
                </a:rPr>
                <a:t>HCG</a:t>
              </a:r>
            </a:p>
          </p:txBody>
        </p:sp>
        <p:sp>
          <p:nvSpPr>
            <p:cNvPr id="11281" name="Text Box 23"/>
            <p:cNvSpPr txBox="1"/>
            <p:nvPr/>
          </p:nvSpPr>
          <p:spPr>
            <a:xfrm>
              <a:off x="2160" y="3504"/>
              <a:ext cx="816" cy="231"/>
            </a:xfrm>
            <a:prstGeom prst="rect">
              <a:avLst/>
            </a:prstGeom>
            <a:noFill/>
            <a:ln w="9525">
              <a:noFill/>
            </a:ln>
          </p:spPr>
          <p:txBody>
            <a:bodyPr>
              <a:spAutoFit/>
            </a:bodyPr>
            <a:lstStyle/>
            <a:p>
              <a:r>
                <a:rPr lang="zh-CN" altLang="en-US" sz="1800" dirty="0">
                  <a:latin typeface="Times New Roman" panose="02020603050405020304" charset="0"/>
                </a:rPr>
                <a:t>抗</a:t>
              </a:r>
              <a:r>
                <a:rPr lang="el-GR" altLang="zh-CN" sz="1800" dirty="0">
                  <a:latin typeface="Times New Roman" panose="02020603050405020304" charset="0"/>
                </a:rPr>
                <a:t>α</a:t>
              </a:r>
              <a:r>
                <a:rPr lang="en-US" altLang="zh-CN" sz="1800">
                  <a:latin typeface="Times New Roman" panose="02020603050405020304" charset="0"/>
                </a:rPr>
                <a:t>-HCG</a:t>
              </a:r>
            </a:p>
          </p:txBody>
        </p:sp>
        <p:sp>
          <p:nvSpPr>
            <p:cNvPr id="11282" name="Text Box 24"/>
            <p:cNvSpPr txBox="1"/>
            <p:nvPr/>
          </p:nvSpPr>
          <p:spPr>
            <a:xfrm>
              <a:off x="3264" y="3504"/>
              <a:ext cx="768" cy="231"/>
            </a:xfrm>
            <a:prstGeom prst="rect">
              <a:avLst/>
            </a:prstGeom>
            <a:noFill/>
            <a:ln w="9525">
              <a:noFill/>
            </a:ln>
          </p:spPr>
          <p:txBody>
            <a:bodyPr>
              <a:spAutoFit/>
            </a:bodyPr>
            <a:lstStyle/>
            <a:p>
              <a:r>
                <a:rPr lang="zh-CN" altLang="en-US" sz="1800" dirty="0">
                  <a:latin typeface="Times New Roman" panose="02020603050405020304" charset="0"/>
                </a:rPr>
                <a:t>抗鼠</a:t>
              </a:r>
              <a:r>
                <a:rPr lang="en-US" altLang="zh-CN" sz="1800" err="1">
                  <a:latin typeface="Times New Roman" panose="02020603050405020304" charset="0"/>
                </a:rPr>
                <a:t>IgG</a:t>
              </a:r>
              <a:endParaRPr lang="en-US" altLang="zh-CN" sz="1800">
                <a:latin typeface="Times New Roman" panose="02020603050405020304" charset="0"/>
              </a:endParaRPr>
            </a:p>
          </p:txBody>
        </p:sp>
        <p:sp>
          <p:nvSpPr>
            <p:cNvPr id="11283" name="Rectangle 26"/>
            <p:cNvSpPr/>
            <p:nvPr/>
          </p:nvSpPr>
          <p:spPr>
            <a:xfrm>
              <a:off x="3456" y="2592"/>
              <a:ext cx="672" cy="81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p:nvPr/>
        </p:nvSpPr>
        <p:spPr>
          <a:xfrm>
            <a:off x="971550" y="1125538"/>
            <a:ext cx="7345363" cy="1722437"/>
          </a:xfrm>
          <a:prstGeom prst="rect">
            <a:avLst/>
          </a:prstGeom>
          <a:noFill/>
          <a:ln w="9525">
            <a:noFill/>
          </a:ln>
        </p:spPr>
        <p:txBody>
          <a:bodyPr>
            <a:spAutoFit/>
          </a:bodyPr>
          <a:lstStyle/>
          <a:p>
            <a:pPr>
              <a:spcBef>
                <a:spcPct val="50000"/>
              </a:spcBef>
            </a:pPr>
            <a:r>
              <a:rPr lang="zh-CN" altLang="en-US" sz="3600" b="1" dirty="0">
                <a:latin typeface="Times New Roman" panose="02020603050405020304" charset="0"/>
              </a:rPr>
              <a:t>思考题</a:t>
            </a:r>
            <a:endParaRPr lang="en-US" altLang="zh-CN" sz="3600" b="1">
              <a:latin typeface="Times New Roman" panose="02020603050405020304" charset="0"/>
            </a:endParaRPr>
          </a:p>
          <a:p>
            <a:pPr>
              <a:spcBef>
                <a:spcPct val="50000"/>
              </a:spcBef>
            </a:pPr>
            <a:r>
              <a:rPr lang="en-US" altLang="zh-CN" sz="2800" b="1">
                <a:latin typeface="Times New Roman" panose="02020603050405020304" charset="0"/>
              </a:rPr>
              <a:t>         </a:t>
            </a:r>
            <a:r>
              <a:rPr lang="zh-CN" altLang="en-US" sz="2800" b="1" dirty="0">
                <a:latin typeface="Times New Roman" panose="02020603050405020304" charset="0"/>
              </a:rPr>
              <a:t>试比较免疫荧光法、放射免疫法、酶联免疫法和化学发光法各自的优缺点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179388" y="381000"/>
            <a:ext cx="8785225" cy="5939155"/>
          </a:xfrm>
          <a:prstGeom prst="rect">
            <a:avLst/>
          </a:prstGeom>
          <a:noFill/>
          <a:ln w="9525">
            <a:noFill/>
          </a:ln>
        </p:spPr>
        <p:txBody>
          <a:bodyPr>
            <a:spAutoFit/>
          </a:bodyPr>
          <a:lstStyle/>
          <a:p>
            <a:pPr algn="ctr"/>
            <a:r>
              <a:rPr lang="zh-CN" altLang="en-US" sz="4000" dirty="0">
                <a:latin typeface="Times New Roman" panose="02020603050405020304" charset="0"/>
              </a:rPr>
              <a:t>实验报告要求（格式）</a:t>
            </a:r>
          </a:p>
          <a:p>
            <a:pPr algn="ctr"/>
            <a:r>
              <a:rPr lang="zh-CN" altLang="en-US" sz="2800" dirty="0">
                <a:latin typeface="Times New Roman" panose="02020603050405020304" charset="0"/>
              </a:rPr>
              <a:t>实验名称</a:t>
            </a:r>
          </a:p>
          <a:p>
            <a:r>
              <a:rPr lang="zh-CN" altLang="en-US" sz="2800" dirty="0">
                <a:latin typeface="Times New Roman" panose="02020603050405020304" charset="0"/>
              </a:rPr>
              <a:t>一、实验目的：</a:t>
            </a:r>
          </a:p>
          <a:p>
            <a:r>
              <a:rPr lang="zh-CN" altLang="en-US" sz="2800" dirty="0">
                <a:latin typeface="Times New Roman" panose="02020603050405020304" charset="0"/>
              </a:rPr>
              <a:t>二、实验原理：</a:t>
            </a:r>
          </a:p>
          <a:p>
            <a:r>
              <a:rPr lang="zh-CN" altLang="en-US" sz="2800" dirty="0">
                <a:latin typeface="Times New Roman" panose="02020603050405020304" charset="0"/>
              </a:rPr>
              <a:t>三、实验步骤：</a:t>
            </a:r>
            <a:r>
              <a:rPr lang="zh-CN" altLang="en-US" dirty="0">
                <a:latin typeface="Times New Roman" panose="02020603050405020304" charset="0"/>
              </a:rPr>
              <a:t>（示教的不需要）</a:t>
            </a:r>
          </a:p>
          <a:p>
            <a:r>
              <a:rPr lang="zh-CN" altLang="en-US" sz="2800" dirty="0">
                <a:latin typeface="Times New Roman" panose="02020603050405020304" charset="0"/>
              </a:rPr>
              <a:t>             </a:t>
            </a:r>
            <a:r>
              <a:rPr lang="en-US" altLang="zh-CN" sz="2800" dirty="0">
                <a:latin typeface="Times New Roman" panose="02020603050405020304" charset="0"/>
              </a:rPr>
              <a:t>1.</a:t>
            </a:r>
          </a:p>
          <a:p>
            <a:r>
              <a:rPr lang="en-US" altLang="zh-CN" sz="2800" dirty="0">
                <a:latin typeface="Times New Roman" panose="02020603050405020304" charset="0"/>
              </a:rPr>
              <a:t>             2.</a:t>
            </a:r>
          </a:p>
          <a:p>
            <a:r>
              <a:rPr lang="en-US" altLang="zh-CN" sz="2800" dirty="0">
                <a:latin typeface="Times New Roman" panose="02020603050405020304" charset="0"/>
              </a:rPr>
              <a:t>             3.</a:t>
            </a:r>
          </a:p>
          <a:p>
            <a:r>
              <a:rPr lang="zh-CN" altLang="en-US" sz="2800" dirty="0">
                <a:latin typeface="Times New Roman" panose="02020603050405020304" charset="0"/>
              </a:rPr>
              <a:t>四、实验结果：</a:t>
            </a:r>
          </a:p>
          <a:p>
            <a:r>
              <a:rPr lang="zh-CN" altLang="en-US" sz="2800" dirty="0">
                <a:latin typeface="Times New Roman" panose="02020603050405020304" charset="0"/>
              </a:rPr>
              <a:t>五、讨论：</a:t>
            </a:r>
          </a:p>
          <a:p>
            <a:r>
              <a:rPr lang="en-US" altLang="zh-CN" sz="2800" dirty="0">
                <a:latin typeface="Times New Roman" panose="02020603050405020304" charset="0"/>
              </a:rPr>
              <a:t>1. </a:t>
            </a:r>
            <a:r>
              <a:rPr lang="zh-CN" altLang="en-US" sz="2800" dirty="0">
                <a:latin typeface="Times New Roman" panose="02020603050405020304" charset="0"/>
              </a:rPr>
              <a:t>对实验结果讨论</a:t>
            </a:r>
          </a:p>
          <a:p>
            <a:r>
              <a:rPr lang="en-US" altLang="zh-CN" sz="2800" dirty="0">
                <a:latin typeface="Times New Roman" panose="02020603050405020304" charset="0"/>
              </a:rPr>
              <a:t>2. </a:t>
            </a:r>
            <a:r>
              <a:rPr lang="zh-CN" altLang="en-US" sz="2800" dirty="0">
                <a:latin typeface="Times New Roman" panose="02020603050405020304" charset="0"/>
              </a:rPr>
              <a:t>谈实验中的体会和经验教训等</a:t>
            </a:r>
          </a:p>
          <a:p>
            <a:r>
              <a:rPr lang="zh-CN" altLang="en-US" sz="3200" b="1" dirty="0">
                <a:latin typeface="黑体" panose="02010609060101010101" pitchFamily="2" charset="-122"/>
                <a:ea typeface="黑体" panose="02010609060101010101" pitchFamily="2" charset="-122"/>
              </a:rPr>
              <a:t>注：实验</a:t>
            </a:r>
            <a:r>
              <a:rPr lang="zh-CN" altLang="en-US" sz="3200" b="1">
                <a:latin typeface="黑体" panose="02010609060101010101" pitchFamily="2" charset="-122"/>
                <a:ea typeface="黑体" panose="02010609060101010101" pitchFamily="2" charset="-122"/>
              </a:rPr>
              <a:t>报告</a:t>
            </a:r>
            <a:r>
              <a:rPr lang="zh-CN" altLang="en-US" sz="3200" b="1" smtClean="0">
                <a:latin typeface="黑体" panose="02010609060101010101" pitchFamily="2" charset="-122"/>
                <a:ea typeface="黑体" panose="02010609060101010101" pitchFamily="2" charset="-122"/>
              </a:rPr>
              <a:t>下星期三免疫</a:t>
            </a:r>
            <a:r>
              <a:rPr lang="zh-CN" altLang="en-US" sz="3200" b="1" dirty="0">
                <a:latin typeface="黑体" panose="02010609060101010101" pitchFamily="2" charset="-122"/>
                <a:ea typeface="黑体" panose="02010609060101010101" pitchFamily="2" charset="-122"/>
              </a:rPr>
              <a:t>课时交给何老师                 </a:t>
            </a:r>
            <a:endParaRPr lang="zh-CN" altLang="en-US" dirty="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algn="l" eaLnBrk="1" hangingPunct="1"/>
            <a:r>
              <a:rPr lang="zh-CN" altLang="en-US" sz="3200" b="1" dirty="0"/>
              <a:t>二、实验内容</a:t>
            </a:r>
          </a:p>
        </p:txBody>
      </p:sp>
      <p:sp>
        <p:nvSpPr>
          <p:cNvPr id="5123" name="Rectangle 3"/>
          <p:cNvSpPr>
            <a:spLocks noGrp="1"/>
          </p:cNvSpPr>
          <p:nvPr>
            <p:ph idx="1"/>
          </p:nvPr>
        </p:nvSpPr>
        <p:spPr/>
        <p:txBody>
          <a:bodyPr vert="horz" wrap="square" lIns="91440" tIns="45720" rIns="91440" bIns="45720" anchor="t"/>
          <a:lstStyle/>
          <a:p>
            <a:pPr eaLnBrk="1" hangingPunct="1">
              <a:lnSpc>
                <a:spcPct val="150000"/>
              </a:lnSpc>
            </a:pPr>
            <a:r>
              <a:rPr lang="en-US" altLang="zh-CN" sz="2800" b="1"/>
              <a:t>1. </a:t>
            </a:r>
            <a:r>
              <a:rPr lang="zh-CN" altLang="en-US" sz="2800" b="1" dirty="0"/>
              <a:t>放射免疫分析技术（录像）</a:t>
            </a:r>
          </a:p>
          <a:p>
            <a:pPr eaLnBrk="1" hangingPunct="1">
              <a:lnSpc>
                <a:spcPct val="150000"/>
              </a:lnSpc>
            </a:pPr>
            <a:r>
              <a:rPr lang="en-US" altLang="zh-CN" sz="2800" b="1"/>
              <a:t>2. </a:t>
            </a:r>
            <a:r>
              <a:rPr lang="en-US" altLang="zh-CN" sz="2800" b="1" err="1"/>
              <a:t>HBsAg </a:t>
            </a:r>
            <a:r>
              <a:rPr lang="zh-CN" altLang="en-US" sz="2800" b="1" dirty="0"/>
              <a:t>酶联免疫吸附（</a:t>
            </a:r>
            <a:r>
              <a:rPr lang="en-US" altLang="zh-CN" sz="2800" b="1"/>
              <a:t>ELISA</a:t>
            </a:r>
            <a:r>
              <a:rPr lang="zh-CN" altLang="en-US" sz="2800" b="1"/>
              <a:t>）</a:t>
            </a:r>
            <a:r>
              <a:rPr lang="zh-CN" altLang="en-US" sz="2800" b="1" dirty="0"/>
              <a:t>法</a:t>
            </a:r>
            <a:r>
              <a:rPr lang="en-US" altLang="zh-CN" sz="2800" b="1"/>
              <a:t>——</a:t>
            </a:r>
            <a:r>
              <a:rPr lang="zh-CN" altLang="en-US" sz="2800" b="1" dirty="0"/>
              <a:t>双抗体夹心法 （操作）</a:t>
            </a:r>
          </a:p>
          <a:p>
            <a:pPr eaLnBrk="1" hangingPunct="1">
              <a:lnSpc>
                <a:spcPct val="150000"/>
              </a:lnSpc>
            </a:pPr>
            <a:r>
              <a:rPr lang="en-US" altLang="zh-CN" sz="2800" b="1"/>
              <a:t>3. </a:t>
            </a:r>
            <a:r>
              <a:rPr lang="zh-CN" altLang="en-US" sz="2800" b="1" dirty="0"/>
              <a:t>金标法检测 </a:t>
            </a:r>
            <a:r>
              <a:rPr lang="en-US" altLang="zh-CN" sz="2800" b="1"/>
              <a:t>HCG</a:t>
            </a:r>
            <a:r>
              <a:rPr lang="zh-CN" altLang="en-US" sz="2800" b="1" dirty="0"/>
              <a:t>（示教）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p:nvPr/>
        </p:nvSpPr>
        <p:spPr>
          <a:xfrm>
            <a:off x="179388" y="188913"/>
            <a:ext cx="8812212" cy="1508125"/>
          </a:xfrm>
          <a:prstGeom prst="rect">
            <a:avLst/>
          </a:prstGeom>
          <a:noFill/>
          <a:ln w="9525">
            <a:noFill/>
          </a:ln>
        </p:spPr>
        <p:txBody>
          <a:bodyPr>
            <a:spAutoFit/>
          </a:bodyPr>
          <a:lstStyle/>
          <a:p>
            <a:pPr algn="ctr" eaLnBrk="1" hangingPunct="1"/>
            <a:r>
              <a:rPr lang="zh-CN" altLang="en-US" sz="3200" dirty="0">
                <a:solidFill>
                  <a:srgbClr val="000000"/>
                </a:solidFill>
                <a:latin typeface="黑体" panose="02010609060101010101" pitchFamily="2" charset="-122"/>
                <a:ea typeface="黑体" panose="02010609060101010101" pitchFamily="2" charset="-122"/>
              </a:rPr>
              <a:t>免疫标记技术</a:t>
            </a:r>
            <a:endParaRPr lang="en-US" altLang="zh-CN" sz="3200">
              <a:solidFill>
                <a:srgbClr val="000000"/>
              </a:solidFill>
              <a:latin typeface="黑体" panose="02010609060101010101" pitchFamily="2" charset="-122"/>
              <a:ea typeface="黑体" panose="02010609060101010101" pitchFamily="2" charset="-122"/>
            </a:endParaRPr>
          </a:p>
          <a:p>
            <a:pPr eaLnBrk="1" hangingPunct="1"/>
            <a:r>
              <a:rPr lang="en-US" altLang="zh-CN" sz="3200">
                <a:solidFill>
                  <a:srgbClr val="000000"/>
                </a:solidFill>
                <a:latin typeface="黑体" panose="02010609060101010101" pitchFamily="2" charset="-122"/>
                <a:ea typeface="黑体" panose="02010609060101010101" pitchFamily="2" charset="-122"/>
              </a:rPr>
              <a:t>    </a:t>
            </a:r>
            <a:r>
              <a:rPr lang="zh-CN" altLang="en-US" sz="2800" dirty="0">
                <a:solidFill>
                  <a:srgbClr val="000000"/>
                </a:solidFill>
                <a:latin typeface="黑体" panose="02010609060101010101" pitchFamily="2" charset="-122"/>
                <a:ea typeface="黑体" panose="02010609060101010101" pitchFamily="2" charset="-122"/>
              </a:rPr>
              <a:t>用标记物标记抗体或抗原进行抗原抗体反应借以提高免疫学诊断的敏感性 </a:t>
            </a:r>
          </a:p>
        </p:txBody>
      </p:sp>
      <p:pic>
        <p:nvPicPr>
          <p:cNvPr id="6147" name="图片 4"/>
          <p:cNvPicPr>
            <a:picLocks noChangeAspect="1"/>
          </p:cNvPicPr>
          <p:nvPr/>
        </p:nvPicPr>
        <p:blipFill>
          <a:blip r:embed="rId2"/>
          <a:stretch>
            <a:fillRect/>
          </a:stretch>
        </p:blipFill>
        <p:spPr>
          <a:xfrm>
            <a:off x="579438" y="1697038"/>
            <a:ext cx="8012112" cy="3819525"/>
          </a:xfrm>
          <a:prstGeom prst="rect">
            <a:avLst/>
          </a:prstGeom>
          <a:noFill/>
          <a:ln w="9525">
            <a:noFill/>
          </a:ln>
        </p:spPr>
      </p:pic>
      <p:sp>
        <p:nvSpPr>
          <p:cNvPr id="6148" name="文本框 5"/>
          <p:cNvSpPr txBox="1"/>
          <p:nvPr/>
        </p:nvSpPr>
        <p:spPr>
          <a:xfrm>
            <a:off x="179388" y="5516563"/>
            <a:ext cx="8124825" cy="708025"/>
          </a:xfrm>
          <a:prstGeom prst="rect">
            <a:avLst/>
          </a:prstGeom>
          <a:noFill/>
          <a:ln w="9525">
            <a:noFill/>
          </a:ln>
        </p:spPr>
        <p:txBody>
          <a:bodyPr>
            <a:spAutoFit/>
          </a:bodyPr>
          <a:lstStyle/>
          <a:p>
            <a:pPr eaLnBrk="1" hangingPunct="1"/>
            <a:r>
              <a:rPr lang="zh-CN" altLang="en-US" sz="2000" b="1" dirty="0">
                <a:latin typeface="Times New Roman" panose="02020603050405020304" charset="0"/>
              </a:rPr>
              <a:t>放射免疫检测法（</a:t>
            </a:r>
            <a:r>
              <a:rPr lang="en-US" altLang="zh-CN" sz="2000" b="1">
                <a:latin typeface="Times New Roman" panose="02020603050405020304" charset="0"/>
              </a:rPr>
              <a:t>RIA</a:t>
            </a:r>
            <a:r>
              <a:rPr lang="zh-CN" altLang="en-US" sz="2000" b="1" dirty="0">
                <a:latin typeface="Times New Roman" panose="02020603050405020304" charset="0"/>
              </a:rPr>
              <a:t>） 酶免疫检测法（</a:t>
            </a:r>
            <a:r>
              <a:rPr lang="en-US" altLang="zh-CN" sz="2000" b="1">
                <a:latin typeface="Times New Roman" panose="02020603050405020304" charset="0"/>
              </a:rPr>
              <a:t>EIA</a:t>
            </a:r>
            <a:r>
              <a:rPr lang="zh-CN" altLang="en-US" sz="2000" b="1" dirty="0">
                <a:latin typeface="Times New Roman" panose="02020603050405020304" charset="0"/>
              </a:rPr>
              <a:t>）免疫荧光检测法（</a:t>
            </a:r>
            <a:r>
              <a:rPr lang="en-US" altLang="zh-CN" sz="2000" b="1">
                <a:latin typeface="Times New Roman" panose="02020603050405020304" charset="0"/>
              </a:rPr>
              <a:t>IFA</a:t>
            </a:r>
            <a:r>
              <a:rPr lang="zh-CN" altLang="en-US" sz="2000" b="1" dirty="0">
                <a:latin typeface="Times New Roman" panose="02020603050405020304" charset="0"/>
              </a:rPr>
              <a:t>） </a:t>
            </a:r>
          </a:p>
          <a:p>
            <a:pPr eaLnBrk="1" hangingPunct="1"/>
            <a:r>
              <a:rPr lang="zh-CN" altLang="en-US" sz="2000" b="1" dirty="0">
                <a:latin typeface="Times New Roman" panose="02020603050405020304" charset="0"/>
              </a:rPr>
              <a:t>液相（</a:t>
            </a:r>
            <a:r>
              <a:rPr lang="en-US" altLang="zh-CN" sz="2000" b="1">
                <a:latin typeface="Times New Roman" panose="02020603050405020304" charset="0"/>
              </a:rPr>
              <a:t>ELISA</a:t>
            </a:r>
            <a:r>
              <a:rPr lang="zh-CN" altLang="en-US" sz="2000" b="1" dirty="0">
                <a:latin typeface="Times New Roman" panose="02020603050405020304" charset="0"/>
              </a:rPr>
              <a:t>）、固相（免疫组化技术）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8600" y="228600"/>
            <a:ext cx="8763000" cy="6038850"/>
          </a:xfrm>
          <a:prstGeom prst="rect">
            <a:avLst/>
          </a:prstGeom>
          <a:noFill/>
          <a:ln w="9525">
            <a:noFill/>
          </a:ln>
        </p:spPr>
        <p:txBody>
          <a:bodyPr>
            <a:spAutoFit/>
          </a:bodyPr>
          <a:lstStyle/>
          <a:p>
            <a:pPr eaLnBrk="1" hangingPunct="1">
              <a:lnSpc>
                <a:spcPct val="140000"/>
              </a:lnSpc>
              <a:spcBef>
                <a:spcPct val="50000"/>
              </a:spcBef>
            </a:pPr>
            <a:r>
              <a:rPr lang="zh-CN" altLang="en-US" sz="3200" dirty="0">
                <a:latin typeface="Times New Roman" panose="02020603050405020304" charset="0"/>
              </a:rPr>
              <a:t>三、酶联免疫吸附试验（</a:t>
            </a:r>
            <a:r>
              <a:rPr lang="en-US" altLang="zh-CN" sz="3200">
                <a:latin typeface="Times New Roman" panose="02020603050405020304" charset="0"/>
              </a:rPr>
              <a:t>ELISA</a:t>
            </a:r>
            <a:r>
              <a:rPr lang="zh-CN" altLang="en-US" sz="3200" dirty="0">
                <a:latin typeface="Times New Roman" panose="02020603050405020304" charset="0"/>
              </a:rPr>
              <a:t>）</a:t>
            </a:r>
          </a:p>
          <a:p>
            <a:pPr eaLnBrk="1" hangingPunct="1">
              <a:lnSpc>
                <a:spcPct val="140000"/>
              </a:lnSpc>
              <a:spcBef>
                <a:spcPct val="50000"/>
              </a:spcBef>
            </a:pPr>
            <a:r>
              <a:rPr lang="zh-CN" altLang="en-US" sz="2800" dirty="0">
                <a:latin typeface="Times New Roman" panose="02020603050405020304" charset="0"/>
              </a:rPr>
              <a:t>原理：</a:t>
            </a:r>
          </a:p>
          <a:p>
            <a:pPr eaLnBrk="1" hangingPunct="1">
              <a:lnSpc>
                <a:spcPct val="140000"/>
              </a:lnSpc>
              <a:spcBef>
                <a:spcPct val="50000"/>
              </a:spcBef>
            </a:pPr>
            <a:r>
              <a:rPr lang="zh-CN" altLang="en-US" sz="2800" dirty="0">
                <a:latin typeface="Times New Roman" panose="02020603050405020304" charset="0"/>
              </a:rPr>
              <a:t>用酶标记抗体或抗抗体进行抗原抗体反应，利用酶本身的特性，即在相应而适合的底物参与下，使基质水解显色，或使供氢体由无色的还原型变为有色的氧化型。显色后用肉眼或分光广度计判定结果，颜色的深浅反映待测样品中抗原或抗体的含量。它是将抗原和抗体的免疫反应和酶的催化反应相结合而建立起来的一种新技术，目前已广泛用于检测肝炎、激素等各类血清学试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2"/>
          <p:cNvSpPr txBox="1"/>
          <p:nvPr/>
        </p:nvSpPr>
        <p:spPr>
          <a:xfrm>
            <a:off x="381000" y="228600"/>
            <a:ext cx="8305800" cy="3743325"/>
          </a:xfrm>
          <a:prstGeom prst="rect">
            <a:avLst/>
          </a:prstGeom>
          <a:noFill/>
          <a:ln w="9525">
            <a:noFill/>
          </a:ln>
        </p:spPr>
        <p:txBody>
          <a:bodyPr>
            <a:spAutoFit/>
          </a:bodyPr>
          <a:lstStyle/>
          <a:p>
            <a:pPr eaLnBrk="1" hangingPunct="1">
              <a:spcBef>
                <a:spcPct val="50000"/>
              </a:spcBef>
            </a:pPr>
            <a:r>
              <a:rPr lang="en-US" altLang="zh-CN">
                <a:latin typeface="Times New Roman" panose="02020603050405020304" charset="0"/>
              </a:rPr>
              <a:t>HRP</a:t>
            </a:r>
            <a:r>
              <a:rPr lang="zh-CN" altLang="en-US" dirty="0">
                <a:latin typeface="Times New Roman" panose="02020603050405020304" charset="0"/>
              </a:rPr>
              <a:t>催化过程反应式：</a:t>
            </a:r>
            <a:r>
              <a:rPr lang="zh-CN" altLang="en-US" baseline="-25000" dirty="0">
                <a:latin typeface="Times New Roman" panose="02020603050405020304" charset="0"/>
              </a:rPr>
              <a:t> </a:t>
            </a:r>
            <a:endParaRPr lang="zh-CN" altLang="en-US" dirty="0">
              <a:latin typeface="Times New Roman" panose="02020603050405020304" charset="0"/>
            </a:endParaRPr>
          </a:p>
          <a:p>
            <a:pPr eaLnBrk="1" hangingPunct="1">
              <a:spcBef>
                <a:spcPct val="50000"/>
              </a:spcBef>
            </a:pPr>
            <a:r>
              <a:rPr lang="zh-CN" altLang="en-US" dirty="0">
                <a:latin typeface="Times New Roman" panose="02020603050405020304" charset="0"/>
              </a:rPr>
              <a:t>         </a:t>
            </a:r>
            <a:r>
              <a:rPr lang="en-US" altLang="zh-CN">
                <a:latin typeface="Times New Roman" panose="02020603050405020304" charset="0"/>
              </a:rPr>
              <a:t>HRP</a:t>
            </a:r>
            <a:r>
              <a:rPr lang="zh-CN" altLang="en-US" dirty="0">
                <a:latin typeface="Times New Roman" panose="02020603050405020304" charset="0"/>
              </a:rPr>
              <a:t>＋ </a:t>
            </a:r>
            <a:r>
              <a:rPr lang="en-US" altLang="zh-CN">
                <a:latin typeface="Times New Roman" panose="02020603050405020304" charset="0"/>
              </a:rPr>
              <a:t>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r>
              <a:rPr lang="en-US" altLang="zh-CN">
                <a:latin typeface="Times New Roman" panose="02020603050405020304" charset="0"/>
              </a:rPr>
              <a:t> →HRP·H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endParaRPr lang="en-US" altLang="zh-CN">
              <a:latin typeface="Times New Roman" panose="02020603050405020304" charset="0"/>
            </a:endParaRPr>
          </a:p>
          <a:p>
            <a:pPr eaLnBrk="1" hangingPunct="1">
              <a:spcBef>
                <a:spcPct val="50000"/>
              </a:spcBef>
            </a:pPr>
            <a:r>
              <a:rPr lang="en-US" altLang="zh-CN">
                <a:latin typeface="Times New Roman" panose="02020603050405020304" charset="0"/>
              </a:rPr>
              <a:t>         HRP·H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r>
              <a:rPr lang="zh-CN" altLang="en-US" dirty="0">
                <a:latin typeface="Times New Roman" panose="02020603050405020304" charset="0"/>
              </a:rPr>
              <a:t>＋</a:t>
            </a:r>
            <a:r>
              <a:rPr lang="en-US" altLang="zh-CN">
                <a:latin typeface="Times New Roman" panose="02020603050405020304" charset="0"/>
              </a:rPr>
              <a:t>DH</a:t>
            </a:r>
            <a:r>
              <a:rPr lang="en-US" altLang="zh-CN" baseline="-25000">
                <a:latin typeface="Times New Roman" panose="02020603050405020304" charset="0"/>
              </a:rPr>
              <a:t>2</a:t>
            </a:r>
            <a:r>
              <a:rPr lang="en-US" altLang="zh-CN">
                <a:latin typeface="Times New Roman" panose="02020603050405020304" charset="0"/>
              </a:rPr>
              <a:t> →HRP+H</a:t>
            </a:r>
            <a:r>
              <a:rPr lang="en-US" altLang="zh-CN" baseline="-25000">
                <a:latin typeface="Times New Roman" panose="02020603050405020304" charset="0"/>
              </a:rPr>
              <a:t>2</a:t>
            </a:r>
            <a:r>
              <a:rPr lang="en-US" altLang="zh-CN">
                <a:latin typeface="Times New Roman" panose="02020603050405020304" charset="0"/>
              </a:rPr>
              <a:t>O+D</a:t>
            </a:r>
          </a:p>
          <a:p>
            <a:pPr eaLnBrk="1" hangingPunct="1">
              <a:spcBef>
                <a:spcPct val="50000"/>
              </a:spcBef>
            </a:pPr>
            <a:r>
              <a:rPr lang="zh-CN" altLang="en-US" dirty="0">
                <a:latin typeface="Times New Roman" panose="02020603050405020304" charset="0"/>
              </a:rPr>
              <a:t>式中</a:t>
            </a:r>
            <a:r>
              <a:rPr lang="en-US" altLang="zh-CN">
                <a:latin typeface="Times New Roman" panose="02020603050405020304" charset="0"/>
              </a:rPr>
              <a:t>DH</a:t>
            </a:r>
            <a:r>
              <a:rPr lang="en-US" altLang="zh-CN" baseline="-25000">
                <a:latin typeface="Times New Roman" panose="02020603050405020304" charset="0"/>
              </a:rPr>
              <a:t>2</a:t>
            </a:r>
            <a:r>
              <a:rPr lang="zh-CN" altLang="en-US" dirty="0">
                <a:latin typeface="Times New Roman" panose="02020603050405020304" charset="0"/>
              </a:rPr>
              <a:t>为供氢体，通称底物，但实际真正的底物为</a:t>
            </a:r>
            <a:r>
              <a:rPr lang="en-US" altLang="zh-CN">
                <a:latin typeface="Times New Roman" panose="02020603050405020304" charset="0"/>
              </a:rPr>
              <a:t>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r>
              <a:rPr lang="en-US" altLang="zh-CN">
                <a:latin typeface="Times New Roman" panose="02020603050405020304" charset="0"/>
              </a:rPr>
              <a:t> </a:t>
            </a:r>
            <a:r>
              <a:rPr lang="zh-CN" altLang="en-US" dirty="0">
                <a:latin typeface="Times New Roman" panose="02020603050405020304" charset="0"/>
              </a:rPr>
              <a:t>， </a:t>
            </a:r>
            <a:r>
              <a:rPr lang="en-US" altLang="zh-CN">
                <a:latin typeface="Times New Roman" panose="02020603050405020304" charset="0"/>
              </a:rPr>
              <a:t>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r>
              <a:rPr lang="zh-CN" altLang="en-US" dirty="0">
                <a:latin typeface="Times New Roman" panose="02020603050405020304" charset="0"/>
              </a:rPr>
              <a:t>与酶的活性中心结合成为活泼的氧化型酶，供氢体起氧化质子的作用，将氧化型酶还原成</a:t>
            </a:r>
            <a:r>
              <a:rPr lang="en-US" altLang="zh-CN">
                <a:latin typeface="Times New Roman" panose="02020603050405020304" charset="0"/>
              </a:rPr>
              <a:t>HRP</a:t>
            </a:r>
            <a:r>
              <a:rPr lang="zh-CN" altLang="en-US" dirty="0">
                <a:latin typeface="Times New Roman" panose="02020603050405020304" charset="0"/>
              </a:rPr>
              <a:t>，而</a:t>
            </a:r>
            <a:r>
              <a:rPr lang="en-US" altLang="zh-CN">
                <a:latin typeface="Times New Roman" panose="02020603050405020304" charset="0"/>
              </a:rPr>
              <a:t>DH</a:t>
            </a:r>
            <a:r>
              <a:rPr lang="en-US" altLang="zh-CN" baseline="-25000">
                <a:latin typeface="Times New Roman" panose="02020603050405020304" charset="0"/>
              </a:rPr>
              <a:t>2</a:t>
            </a:r>
            <a:r>
              <a:rPr lang="zh-CN" altLang="en-US" dirty="0">
                <a:latin typeface="Times New Roman" panose="02020603050405020304" charset="0"/>
              </a:rPr>
              <a:t>氧化成具有颜色的</a:t>
            </a:r>
            <a:r>
              <a:rPr lang="en-US" altLang="zh-CN">
                <a:latin typeface="Times New Roman" panose="02020603050405020304" charset="0"/>
              </a:rPr>
              <a:t>D</a:t>
            </a:r>
            <a:r>
              <a:rPr lang="zh-CN" altLang="en-US" dirty="0">
                <a:latin typeface="Times New Roman" panose="02020603050405020304" charset="0"/>
              </a:rPr>
              <a:t>。</a:t>
            </a:r>
          </a:p>
          <a:p>
            <a:pPr eaLnBrk="1" hangingPunct="1">
              <a:spcBef>
                <a:spcPct val="50000"/>
              </a:spcBef>
            </a:pPr>
            <a:r>
              <a:rPr lang="zh-CN" altLang="en-US" dirty="0">
                <a:latin typeface="Times New Roman" panose="02020603050405020304" charset="0"/>
              </a:rPr>
              <a:t>反应原理示意图：</a:t>
            </a:r>
          </a:p>
        </p:txBody>
      </p:sp>
      <p:graphicFrame>
        <p:nvGraphicFramePr>
          <p:cNvPr id="1026" name="Object 24"/>
          <p:cNvGraphicFramePr>
            <a:graphicFrameLocks noChangeAspect="1"/>
          </p:cNvGraphicFramePr>
          <p:nvPr/>
        </p:nvGraphicFramePr>
        <p:xfrm>
          <a:off x="4438650" y="4616450"/>
          <a:ext cx="114300" cy="215900"/>
        </p:xfrm>
        <a:graphic>
          <a:graphicData uri="http://schemas.openxmlformats.org/presentationml/2006/ole">
            <mc:AlternateContent xmlns:mc="http://schemas.openxmlformats.org/markup-compatibility/2006">
              <mc:Choice xmlns:v="urn:schemas-microsoft-com:vml" Requires="v">
                <p:oleObj spid="_x0000_s3086" r:id="rId3" imgW="114300" imgH="215900" progId="Equation.3">
                  <p:embed/>
                </p:oleObj>
              </mc:Choice>
              <mc:Fallback>
                <p:oleObj r:id="rId3" imgW="114300" imgH="215900" progId="Equation.3">
                  <p:embed/>
                  <p:pic>
                    <p:nvPicPr>
                      <p:cNvPr id="0" name="图片 3075"/>
                      <p:cNvPicPr/>
                      <p:nvPr/>
                    </p:nvPicPr>
                    <p:blipFill>
                      <a:blip r:embed="rId4"/>
                      <a:stretch>
                        <a:fillRect/>
                      </a:stretch>
                    </p:blipFill>
                    <p:spPr>
                      <a:xfrm>
                        <a:off x="4438650" y="4616450"/>
                        <a:ext cx="114300" cy="215900"/>
                      </a:xfrm>
                      <a:prstGeom prst="rect">
                        <a:avLst/>
                      </a:prstGeom>
                      <a:noFill/>
                      <a:ln w="38100">
                        <a:noFill/>
                        <a:miter/>
                      </a:ln>
                    </p:spPr>
                  </p:pic>
                </p:oleObj>
              </mc:Fallback>
            </mc:AlternateContent>
          </a:graphicData>
        </a:graphic>
      </p:graphicFrame>
      <p:graphicFrame>
        <p:nvGraphicFramePr>
          <p:cNvPr id="1027" name="Object 25"/>
          <p:cNvGraphicFramePr>
            <a:graphicFrameLocks noChangeAspect="1"/>
          </p:cNvGraphicFramePr>
          <p:nvPr/>
        </p:nvGraphicFramePr>
        <p:xfrm>
          <a:off x="228600" y="3886200"/>
          <a:ext cx="2638425" cy="1666875"/>
        </p:xfrm>
        <a:graphic>
          <a:graphicData uri="http://schemas.openxmlformats.org/presentationml/2006/ole">
            <mc:AlternateContent xmlns:mc="http://schemas.openxmlformats.org/markup-compatibility/2006">
              <mc:Choice xmlns:v="urn:schemas-microsoft-com:vml" Requires="v">
                <p:oleObj spid="_x0000_s3087" r:id="rId5" imgW="2638425" imgH="1666875" progId="MSPhotoEd.3">
                  <p:embed/>
                </p:oleObj>
              </mc:Choice>
              <mc:Fallback>
                <p:oleObj r:id="rId5" imgW="2638425" imgH="1666875" progId="MSPhotoEd.3">
                  <p:embed/>
                  <p:pic>
                    <p:nvPicPr>
                      <p:cNvPr id="0" name="图片 3076"/>
                      <p:cNvPicPr/>
                      <p:nvPr/>
                    </p:nvPicPr>
                    <p:blipFill>
                      <a:blip r:embed="rId6"/>
                      <a:stretch>
                        <a:fillRect/>
                      </a:stretch>
                    </p:blipFill>
                    <p:spPr>
                      <a:xfrm>
                        <a:off x="228600" y="3886200"/>
                        <a:ext cx="2638425" cy="1666875"/>
                      </a:xfrm>
                      <a:prstGeom prst="rect">
                        <a:avLst/>
                      </a:prstGeom>
                      <a:noFill/>
                      <a:ln w="38100">
                        <a:noFill/>
                        <a:miter/>
                      </a:ln>
                    </p:spPr>
                  </p:pic>
                </p:oleObj>
              </mc:Fallback>
            </mc:AlternateContent>
          </a:graphicData>
        </a:graphic>
      </p:graphicFrame>
      <p:graphicFrame>
        <p:nvGraphicFramePr>
          <p:cNvPr id="1028" name="Object 26"/>
          <p:cNvGraphicFramePr>
            <a:graphicFrameLocks noChangeAspect="1"/>
          </p:cNvGraphicFramePr>
          <p:nvPr/>
        </p:nvGraphicFramePr>
        <p:xfrm>
          <a:off x="3276600" y="3657600"/>
          <a:ext cx="2562225" cy="1628775"/>
        </p:xfrm>
        <a:graphic>
          <a:graphicData uri="http://schemas.openxmlformats.org/presentationml/2006/ole">
            <mc:AlternateContent xmlns:mc="http://schemas.openxmlformats.org/markup-compatibility/2006">
              <mc:Choice xmlns:v="urn:schemas-microsoft-com:vml" Requires="v">
                <p:oleObj spid="_x0000_s3088" r:id="rId7" imgW="2562225" imgH="1628775" progId="MSPhotoEd.3">
                  <p:embed/>
                </p:oleObj>
              </mc:Choice>
              <mc:Fallback>
                <p:oleObj r:id="rId7" imgW="2562225" imgH="1628775" progId="MSPhotoEd.3">
                  <p:embed/>
                  <p:pic>
                    <p:nvPicPr>
                      <p:cNvPr id="0" name="图片 3077"/>
                      <p:cNvPicPr/>
                      <p:nvPr/>
                    </p:nvPicPr>
                    <p:blipFill>
                      <a:blip r:embed="rId8"/>
                      <a:stretch>
                        <a:fillRect/>
                      </a:stretch>
                    </p:blipFill>
                    <p:spPr>
                      <a:xfrm>
                        <a:off x="3276600" y="3657600"/>
                        <a:ext cx="2562225" cy="1628775"/>
                      </a:xfrm>
                      <a:prstGeom prst="rect">
                        <a:avLst/>
                      </a:prstGeom>
                      <a:noFill/>
                      <a:ln w="38100">
                        <a:noFill/>
                        <a:miter/>
                      </a:ln>
                    </p:spPr>
                  </p:pic>
                </p:oleObj>
              </mc:Fallback>
            </mc:AlternateContent>
          </a:graphicData>
        </a:graphic>
      </p:graphicFrame>
      <p:graphicFrame>
        <p:nvGraphicFramePr>
          <p:cNvPr id="1029" name="Object 27"/>
          <p:cNvGraphicFramePr>
            <a:graphicFrameLocks noChangeAspect="1"/>
          </p:cNvGraphicFramePr>
          <p:nvPr/>
        </p:nvGraphicFramePr>
        <p:xfrm>
          <a:off x="6477000" y="3657600"/>
          <a:ext cx="2314575" cy="1590675"/>
        </p:xfrm>
        <a:graphic>
          <a:graphicData uri="http://schemas.openxmlformats.org/presentationml/2006/ole">
            <mc:AlternateContent xmlns:mc="http://schemas.openxmlformats.org/markup-compatibility/2006">
              <mc:Choice xmlns:v="urn:schemas-microsoft-com:vml" Requires="v">
                <p:oleObj spid="_x0000_s3089" r:id="rId9" imgW="2314575" imgH="1590675" progId="MSPhotoEd.3">
                  <p:embed/>
                </p:oleObj>
              </mc:Choice>
              <mc:Fallback>
                <p:oleObj r:id="rId9" imgW="2314575" imgH="1590675" progId="MSPhotoEd.3">
                  <p:embed/>
                  <p:pic>
                    <p:nvPicPr>
                      <p:cNvPr id="0" name="图片 3078"/>
                      <p:cNvPicPr/>
                      <p:nvPr/>
                    </p:nvPicPr>
                    <p:blipFill>
                      <a:blip r:embed="rId10"/>
                      <a:stretch>
                        <a:fillRect/>
                      </a:stretch>
                    </p:blipFill>
                    <p:spPr>
                      <a:xfrm>
                        <a:off x="6477000" y="3657600"/>
                        <a:ext cx="2314575" cy="1590675"/>
                      </a:xfrm>
                      <a:prstGeom prst="rect">
                        <a:avLst/>
                      </a:prstGeom>
                      <a:noFill/>
                      <a:ln w="38100">
                        <a:noFill/>
                        <a:miter/>
                      </a:ln>
                    </p:spPr>
                  </p:pic>
                </p:oleObj>
              </mc:Fallback>
            </mc:AlternateContent>
          </a:graphicData>
        </a:graphic>
      </p:graphicFrame>
      <p:sp>
        <p:nvSpPr>
          <p:cNvPr id="1031" name="Text Box 28"/>
          <p:cNvSpPr txBox="1"/>
          <p:nvPr/>
        </p:nvSpPr>
        <p:spPr>
          <a:xfrm>
            <a:off x="457200" y="5486400"/>
            <a:ext cx="2133600" cy="396875"/>
          </a:xfrm>
          <a:prstGeom prst="rect">
            <a:avLst/>
          </a:prstGeom>
          <a:noFill/>
          <a:ln w="9525">
            <a:noFill/>
          </a:ln>
        </p:spPr>
        <p:txBody>
          <a:bodyPr>
            <a:spAutoFit/>
          </a:bodyPr>
          <a:lstStyle/>
          <a:p>
            <a:pPr eaLnBrk="1" hangingPunct="1">
              <a:spcBef>
                <a:spcPct val="50000"/>
              </a:spcBef>
            </a:pPr>
            <a:r>
              <a:rPr lang="en-US" altLang="zh-CN" sz="2000">
                <a:latin typeface="Times New Roman" panose="02020603050405020304" charset="0"/>
              </a:rPr>
              <a:t>1.</a:t>
            </a:r>
            <a:r>
              <a:rPr lang="zh-CN" altLang="en-US" sz="2000" dirty="0">
                <a:latin typeface="Times New Roman" panose="02020603050405020304" charset="0"/>
              </a:rPr>
              <a:t>固定洗涤</a:t>
            </a:r>
          </a:p>
        </p:txBody>
      </p:sp>
      <p:sp>
        <p:nvSpPr>
          <p:cNvPr id="1032" name="Text Box 29"/>
          <p:cNvSpPr txBox="1"/>
          <p:nvPr/>
        </p:nvSpPr>
        <p:spPr>
          <a:xfrm>
            <a:off x="3200400" y="5486400"/>
            <a:ext cx="2667000" cy="396875"/>
          </a:xfrm>
          <a:prstGeom prst="rect">
            <a:avLst/>
          </a:prstGeom>
          <a:noFill/>
          <a:ln w="9525">
            <a:noFill/>
          </a:ln>
        </p:spPr>
        <p:txBody>
          <a:bodyPr>
            <a:spAutoFit/>
          </a:bodyPr>
          <a:lstStyle/>
          <a:p>
            <a:pPr eaLnBrk="1" hangingPunct="1">
              <a:spcBef>
                <a:spcPct val="50000"/>
              </a:spcBef>
            </a:pPr>
            <a:r>
              <a:rPr lang="en-US" altLang="zh-CN" sz="2000">
                <a:latin typeface="Times New Roman" panose="02020603050405020304" charset="0"/>
              </a:rPr>
              <a:t>2.</a:t>
            </a:r>
            <a:r>
              <a:rPr lang="zh-CN" altLang="en-US" sz="2000" dirty="0">
                <a:latin typeface="Times New Roman" panose="02020603050405020304" charset="0"/>
              </a:rPr>
              <a:t>加酶标记抗体球蛋白</a:t>
            </a:r>
          </a:p>
        </p:txBody>
      </p:sp>
      <p:sp>
        <p:nvSpPr>
          <p:cNvPr id="1033" name="Text Box 30"/>
          <p:cNvSpPr txBox="1"/>
          <p:nvPr/>
        </p:nvSpPr>
        <p:spPr>
          <a:xfrm>
            <a:off x="6400800" y="5562600"/>
            <a:ext cx="2362200" cy="701675"/>
          </a:xfrm>
          <a:prstGeom prst="rect">
            <a:avLst/>
          </a:prstGeom>
          <a:noFill/>
          <a:ln w="9525">
            <a:noFill/>
          </a:ln>
        </p:spPr>
        <p:txBody>
          <a:bodyPr>
            <a:spAutoFit/>
          </a:bodyPr>
          <a:lstStyle/>
          <a:p>
            <a:pPr eaLnBrk="1" hangingPunct="1">
              <a:spcBef>
                <a:spcPct val="50000"/>
              </a:spcBef>
            </a:pPr>
            <a:r>
              <a:rPr lang="en-US" altLang="zh-CN" sz="2000">
                <a:latin typeface="Times New Roman" panose="02020603050405020304" charset="0"/>
              </a:rPr>
              <a:t>3.</a:t>
            </a:r>
            <a:r>
              <a:rPr lang="zh-CN" altLang="en-US" sz="2000" dirty="0">
                <a:latin typeface="Times New Roman" panose="02020603050405020304" charset="0"/>
              </a:rPr>
              <a:t>加底物产生颜色反应</a:t>
            </a:r>
          </a:p>
        </p:txBody>
      </p:sp>
      <p:sp>
        <p:nvSpPr>
          <p:cNvPr id="1034" name="Text Box 31"/>
          <p:cNvSpPr txBox="1"/>
          <p:nvPr/>
        </p:nvSpPr>
        <p:spPr>
          <a:xfrm>
            <a:off x="5867400" y="4343400"/>
            <a:ext cx="488950" cy="685800"/>
          </a:xfrm>
          <a:prstGeom prst="rect">
            <a:avLst/>
          </a:prstGeom>
          <a:noFill/>
          <a:ln w="9525">
            <a:noFill/>
          </a:ln>
        </p:spPr>
        <p:txBody>
          <a:bodyPr vert="eaVert">
            <a:spAutoFit/>
          </a:bodyPr>
          <a:lstStyle/>
          <a:p>
            <a:pPr eaLnBrk="1" hangingPunct="1">
              <a:spcBef>
                <a:spcPct val="50000"/>
              </a:spcBef>
            </a:pPr>
            <a:r>
              <a:rPr lang="zh-CN" altLang="en-US" sz="2000" dirty="0">
                <a:latin typeface="Times New Roman" panose="02020603050405020304" charset="0"/>
              </a:rPr>
              <a:t>洗涤</a:t>
            </a:r>
          </a:p>
        </p:txBody>
      </p:sp>
      <p:sp>
        <p:nvSpPr>
          <p:cNvPr id="1035" name="Text Box 32"/>
          <p:cNvSpPr txBox="1"/>
          <p:nvPr/>
        </p:nvSpPr>
        <p:spPr>
          <a:xfrm>
            <a:off x="685800" y="6172200"/>
            <a:ext cx="7696200" cy="457200"/>
          </a:xfrm>
          <a:prstGeom prst="rect">
            <a:avLst/>
          </a:prstGeom>
          <a:noFill/>
          <a:ln w="9525">
            <a:noFill/>
          </a:ln>
        </p:spPr>
        <p:txBody>
          <a:bodyPr>
            <a:spAutoFit/>
          </a:bodyPr>
          <a:lstStyle/>
          <a:p>
            <a:pPr eaLnBrk="1" hangingPunct="1">
              <a:spcBef>
                <a:spcPct val="50000"/>
              </a:spcBef>
            </a:pPr>
            <a:r>
              <a:rPr lang="zh-CN" altLang="en-US" dirty="0">
                <a:latin typeface="Times New Roman" panose="02020603050405020304" charset="0"/>
              </a:rPr>
              <a:t>测定组织抗原的酶标记抗体法（直接法）原理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4"/>
          <p:cNvGraphicFramePr>
            <a:graphicFrameLocks noChangeAspect="1"/>
          </p:cNvGraphicFramePr>
          <p:nvPr/>
        </p:nvGraphicFramePr>
        <p:xfrm>
          <a:off x="457200" y="304800"/>
          <a:ext cx="1924050" cy="5715000"/>
        </p:xfrm>
        <a:graphic>
          <a:graphicData uri="http://schemas.openxmlformats.org/presentationml/2006/ole">
            <mc:AlternateContent xmlns:mc="http://schemas.openxmlformats.org/markup-compatibility/2006">
              <mc:Choice xmlns:v="urn:schemas-microsoft-com:vml" Requires="v">
                <p:oleObj spid="_x0000_s4101" r:id="rId3" imgW="3000375" imgH="8905875" progId="MSPhotoEd.3">
                  <p:embed/>
                </p:oleObj>
              </mc:Choice>
              <mc:Fallback>
                <p:oleObj r:id="rId3" imgW="3000375" imgH="8905875" progId="MSPhotoEd.3">
                  <p:embed/>
                  <p:pic>
                    <p:nvPicPr>
                      <p:cNvPr id="0" name="图片 3079"/>
                      <p:cNvPicPr/>
                      <p:nvPr/>
                    </p:nvPicPr>
                    <p:blipFill>
                      <a:blip r:embed="rId4"/>
                      <a:stretch>
                        <a:fillRect/>
                      </a:stretch>
                    </p:blipFill>
                    <p:spPr>
                      <a:xfrm>
                        <a:off x="457200" y="304800"/>
                        <a:ext cx="1924050" cy="5715000"/>
                      </a:xfrm>
                      <a:prstGeom prst="rect">
                        <a:avLst/>
                      </a:prstGeom>
                      <a:noFill/>
                      <a:ln w="38100">
                        <a:noFill/>
                        <a:miter/>
                      </a:ln>
                    </p:spPr>
                  </p:pic>
                </p:oleObj>
              </mc:Fallback>
            </mc:AlternateContent>
          </a:graphicData>
        </a:graphic>
      </p:graphicFrame>
      <p:sp>
        <p:nvSpPr>
          <p:cNvPr id="2052" name="Text Box 15"/>
          <p:cNvSpPr txBox="1"/>
          <p:nvPr/>
        </p:nvSpPr>
        <p:spPr>
          <a:xfrm>
            <a:off x="762000" y="6172200"/>
            <a:ext cx="1098550" cy="457200"/>
          </a:xfrm>
          <a:prstGeom prst="rect">
            <a:avLst/>
          </a:prstGeom>
          <a:noFill/>
          <a:ln w="9525">
            <a:noFill/>
          </a:ln>
        </p:spPr>
        <p:txBody>
          <a:bodyPr wrap="none">
            <a:spAutoFit/>
          </a:bodyPr>
          <a:lstStyle/>
          <a:p>
            <a:pPr eaLnBrk="1" hangingPunct="1"/>
            <a:r>
              <a:rPr lang="zh-CN" altLang="en-US" dirty="0">
                <a:latin typeface="Times New Roman" panose="02020603050405020304" charset="0"/>
              </a:rPr>
              <a:t>间接法</a:t>
            </a:r>
          </a:p>
        </p:txBody>
      </p:sp>
      <p:sp>
        <p:nvSpPr>
          <p:cNvPr id="2053" name="Text Box 16"/>
          <p:cNvSpPr txBox="1"/>
          <p:nvPr/>
        </p:nvSpPr>
        <p:spPr>
          <a:xfrm>
            <a:off x="2346325" y="304800"/>
            <a:ext cx="2225675" cy="5883275"/>
          </a:xfrm>
          <a:prstGeom prst="rect">
            <a:avLst/>
          </a:prstGeom>
          <a:noFill/>
          <a:ln w="9525">
            <a:noFill/>
          </a:ln>
        </p:spPr>
        <p:txBody>
          <a:bodyPr>
            <a:spAutoFit/>
          </a:bodyPr>
          <a:lstStyle/>
          <a:p>
            <a:pPr eaLnBrk="1" hangingPunct="1"/>
            <a:r>
              <a:rPr lang="en-US" altLang="zh-CN" sz="2000">
                <a:latin typeface="Times New Roman" panose="02020603050405020304" charset="0"/>
              </a:rPr>
              <a:t>1.</a:t>
            </a:r>
            <a:r>
              <a:rPr lang="zh-CN" altLang="en-US" sz="2000" dirty="0">
                <a:latin typeface="Times New Roman" panose="02020603050405020304" charset="0"/>
              </a:rPr>
              <a:t>抗原吸附与载体表面</a:t>
            </a:r>
          </a:p>
          <a:p>
            <a:pPr eaLnBrk="1" hangingPunct="1"/>
            <a:endParaRPr lang="zh-CN" altLang="en-US" sz="2000" dirty="0">
              <a:latin typeface="Times New Roman" panose="02020603050405020304" charset="0"/>
            </a:endParaRPr>
          </a:p>
          <a:p>
            <a:pPr eaLnBrk="1" hangingPunct="1"/>
            <a:r>
              <a:rPr lang="zh-CN" altLang="en-US" sz="2000" dirty="0">
                <a:latin typeface="Times New Roman" panose="02020603050405020304" charset="0"/>
              </a:rPr>
              <a:t>洗涤</a:t>
            </a:r>
          </a:p>
          <a:p>
            <a:pPr eaLnBrk="1" hangingPunct="1"/>
            <a:endParaRPr lang="zh-CN" altLang="en-US" sz="2000" dirty="0">
              <a:latin typeface="Times New Roman" panose="02020603050405020304" charset="0"/>
            </a:endParaRPr>
          </a:p>
          <a:p>
            <a:pPr eaLnBrk="1" hangingPunct="1"/>
            <a:r>
              <a:rPr lang="en-US" altLang="zh-CN" sz="2000">
                <a:latin typeface="Times New Roman" panose="02020603050405020304" charset="0"/>
              </a:rPr>
              <a:t>2.</a:t>
            </a:r>
            <a:r>
              <a:rPr lang="zh-CN" altLang="en-US" sz="2000" dirty="0">
                <a:latin typeface="Times New Roman" panose="02020603050405020304" charset="0"/>
              </a:rPr>
              <a:t>加抗血清，特异性抗体附着于抗原</a:t>
            </a:r>
          </a:p>
          <a:p>
            <a:pPr eaLnBrk="1" hangingPunct="1"/>
            <a:endParaRPr lang="zh-CN" altLang="en-US" sz="2000" dirty="0">
              <a:latin typeface="Times New Roman" panose="02020603050405020304" charset="0"/>
            </a:endParaRPr>
          </a:p>
          <a:p>
            <a:pPr eaLnBrk="1" hangingPunct="1"/>
            <a:r>
              <a:rPr lang="zh-CN" altLang="en-US" sz="2000" dirty="0">
                <a:latin typeface="Times New Roman" panose="02020603050405020304" charset="0"/>
              </a:rPr>
              <a:t>洗涤</a:t>
            </a:r>
          </a:p>
          <a:p>
            <a:pPr eaLnBrk="1" hangingPunct="1"/>
            <a:endParaRPr lang="zh-CN" altLang="en-US" sz="2000" dirty="0">
              <a:latin typeface="Times New Roman" panose="02020603050405020304" charset="0"/>
            </a:endParaRPr>
          </a:p>
          <a:p>
            <a:pPr eaLnBrk="1" hangingPunct="1"/>
            <a:r>
              <a:rPr lang="en-US" altLang="zh-CN" sz="2000">
                <a:latin typeface="Times New Roman" panose="02020603050405020304" charset="0"/>
              </a:rPr>
              <a:t>3.</a:t>
            </a:r>
            <a:r>
              <a:rPr lang="zh-CN" altLang="en-US" sz="2000" dirty="0">
                <a:latin typeface="Times New Roman" panose="02020603050405020304" charset="0"/>
              </a:rPr>
              <a:t>加酶标记抗球蛋白，附着于抗体</a:t>
            </a:r>
          </a:p>
          <a:p>
            <a:pPr eaLnBrk="1" hangingPunct="1"/>
            <a:endParaRPr lang="zh-CN" altLang="en-US" sz="2000" dirty="0">
              <a:latin typeface="Times New Roman" panose="02020603050405020304" charset="0"/>
            </a:endParaRPr>
          </a:p>
          <a:p>
            <a:pPr eaLnBrk="1" hangingPunct="1"/>
            <a:r>
              <a:rPr lang="zh-CN" altLang="en-US" sz="2000" dirty="0">
                <a:latin typeface="Times New Roman" panose="02020603050405020304" charset="0"/>
              </a:rPr>
              <a:t>洗涤</a:t>
            </a:r>
          </a:p>
          <a:p>
            <a:pPr eaLnBrk="1" hangingPunct="1"/>
            <a:endParaRPr lang="zh-CN" altLang="en-US" sz="2000" dirty="0">
              <a:latin typeface="Times New Roman" panose="02020603050405020304" charset="0"/>
            </a:endParaRPr>
          </a:p>
          <a:p>
            <a:pPr eaLnBrk="1" hangingPunct="1"/>
            <a:r>
              <a:rPr lang="en-US" altLang="zh-CN" sz="2000">
                <a:latin typeface="Times New Roman" panose="02020603050405020304" charset="0"/>
              </a:rPr>
              <a:t>4.</a:t>
            </a:r>
            <a:r>
              <a:rPr lang="zh-CN" altLang="en-US" sz="2000" dirty="0">
                <a:latin typeface="Times New Roman" panose="02020603050405020304" charset="0"/>
              </a:rPr>
              <a:t>加底物产生颜色反应</a:t>
            </a:r>
          </a:p>
          <a:p>
            <a:pPr eaLnBrk="1" hangingPunct="1"/>
            <a:r>
              <a:rPr lang="zh-CN" altLang="en-US" sz="2000" dirty="0">
                <a:latin typeface="Times New Roman" panose="02020603050405020304" charset="0"/>
              </a:rPr>
              <a:t>底物水解量</a:t>
            </a:r>
            <a:r>
              <a:rPr lang="en-US" altLang="zh-CN" sz="2000">
                <a:latin typeface="Times New Roman" panose="02020603050405020304" charset="0"/>
              </a:rPr>
              <a:t>=</a:t>
            </a:r>
            <a:r>
              <a:rPr lang="zh-CN" altLang="en-US" sz="2000" dirty="0">
                <a:latin typeface="Times New Roman" panose="02020603050405020304" charset="0"/>
              </a:rPr>
              <a:t>抗体存在量</a:t>
            </a:r>
          </a:p>
        </p:txBody>
      </p:sp>
      <p:graphicFrame>
        <p:nvGraphicFramePr>
          <p:cNvPr id="2051" name="Object 17"/>
          <p:cNvGraphicFramePr>
            <a:graphicFrameLocks noChangeAspect="1"/>
          </p:cNvGraphicFramePr>
          <p:nvPr/>
        </p:nvGraphicFramePr>
        <p:xfrm>
          <a:off x="4572000" y="381000"/>
          <a:ext cx="1908175" cy="5562600"/>
        </p:xfrm>
        <a:graphic>
          <a:graphicData uri="http://schemas.openxmlformats.org/presentationml/2006/ole">
            <mc:AlternateContent xmlns:mc="http://schemas.openxmlformats.org/markup-compatibility/2006">
              <mc:Choice xmlns:v="urn:schemas-microsoft-com:vml" Requires="v">
                <p:oleObj spid="_x0000_s4102" r:id="rId5" imgW="2962275" imgH="8639175" progId="MSPhotoEd.3">
                  <p:embed/>
                </p:oleObj>
              </mc:Choice>
              <mc:Fallback>
                <p:oleObj r:id="rId5" imgW="2962275" imgH="8639175" progId="MSPhotoEd.3">
                  <p:embed/>
                  <p:pic>
                    <p:nvPicPr>
                      <p:cNvPr id="0" name="图片 3080"/>
                      <p:cNvPicPr/>
                      <p:nvPr/>
                    </p:nvPicPr>
                    <p:blipFill>
                      <a:blip r:embed="rId6"/>
                      <a:stretch>
                        <a:fillRect/>
                      </a:stretch>
                    </p:blipFill>
                    <p:spPr>
                      <a:xfrm>
                        <a:off x="4572000" y="381000"/>
                        <a:ext cx="1908175" cy="5562600"/>
                      </a:xfrm>
                      <a:prstGeom prst="rect">
                        <a:avLst/>
                      </a:prstGeom>
                      <a:noFill/>
                      <a:ln w="38100">
                        <a:noFill/>
                        <a:miter/>
                      </a:ln>
                    </p:spPr>
                  </p:pic>
                </p:oleObj>
              </mc:Fallback>
            </mc:AlternateContent>
          </a:graphicData>
        </a:graphic>
      </p:graphicFrame>
      <p:sp>
        <p:nvSpPr>
          <p:cNvPr id="2054" name="Text Box 18"/>
          <p:cNvSpPr txBox="1"/>
          <p:nvPr/>
        </p:nvSpPr>
        <p:spPr>
          <a:xfrm>
            <a:off x="4403725" y="6116638"/>
            <a:ext cx="3232150" cy="457200"/>
          </a:xfrm>
          <a:prstGeom prst="rect">
            <a:avLst/>
          </a:prstGeom>
          <a:noFill/>
          <a:ln w="9525">
            <a:noFill/>
          </a:ln>
        </p:spPr>
        <p:txBody>
          <a:bodyPr wrap="none">
            <a:spAutoFit/>
          </a:bodyPr>
          <a:lstStyle/>
          <a:p>
            <a:pPr eaLnBrk="1" hangingPunct="1"/>
            <a:r>
              <a:rPr lang="zh-CN" altLang="en-US" dirty="0">
                <a:latin typeface="Times New Roman" panose="02020603050405020304" charset="0"/>
              </a:rPr>
              <a:t>双抗原（抗体）夹心法</a:t>
            </a:r>
          </a:p>
        </p:txBody>
      </p:sp>
      <p:sp>
        <p:nvSpPr>
          <p:cNvPr id="2055" name="Text Box 20"/>
          <p:cNvSpPr txBox="1"/>
          <p:nvPr/>
        </p:nvSpPr>
        <p:spPr>
          <a:xfrm>
            <a:off x="6629400" y="762000"/>
            <a:ext cx="2362200" cy="4968875"/>
          </a:xfrm>
          <a:prstGeom prst="rect">
            <a:avLst/>
          </a:prstGeom>
          <a:noFill/>
          <a:ln w="9525">
            <a:noFill/>
          </a:ln>
        </p:spPr>
        <p:txBody>
          <a:bodyPr>
            <a:spAutoFit/>
          </a:bodyPr>
          <a:lstStyle/>
          <a:p>
            <a:pPr eaLnBrk="1" hangingPunct="1">
              <a:spcBef>
                <a:spcPct val="50000"/>
              </a:spcBef>
            </a:pPr>
            <a:r>
              <a:rPr lang="en-US" altLang="zh-CN" sz="2000">
                <a:latin typeface="Times New Roman" panose="02020603050405020304" charset="0"/>
              </a:rPr>
              <a:t>1.</a:t>
            </a:r>
            <a:r>
              <a:rPr lang="zh-CN" altLang="en-US" sz="2000" dirty="0">
                <a:latin typeface="Times New Roman" panose="02020603050405020304" charset="0"/>
              </a:rPr>
              <a:t>抗原吸附于载体表面</a:t>
            </a:r>
          </a:p>
          <a:p>
            <a:pPr eaLnBrk="1" hangingPunct="1">
              <a:spcBef>
                <a:spcPct val="50000"/>
              </a:spcBef>
            </a:pPr>
            <a:r>
              <a:rPr lang="zh-CN" altLang="en-US" sz="2000" dirty="0">
                <a:latin typeface="Times New Roman" panose="02020603050405020304" charset="0"/>
              </a:rPr>
              <a:t>洗涤</a:t>
            </a:r>
          </a:p>
          <a:p>
            <a:pPr eaLnBrk="1" hangingPunct="1">
              <a:spcBef>
                <a:spcPct val="50000"/>
              </a:spcBef>
            </a:pPr>
            <a:r>
              <a:rPr lang="en-US" altLang="zh-CN" sz="2000">
                <a:latin typeface="Times New Roman" panose="02020603050405020304" charset="0"/>
              </a:rPr>
              <a:t>2.</a:t>
            </a:r>
            <a:r>
              <a:rPr lang="zh-CN" altLang="en-US" sz="2000" dirty="0">
                <a:latin typeface="Times New Roman" panose="02020603050405020304" charset="0"/>
              </a:rPr>
              <a:t>加含抗体的试验溶液</a:t>
            </a:r>
          </a:p>
          <a:p>
            <a:pPr eaLnBrk="1" hangingPunct="1">
              <a:spcBef>
                <a:spcPct val="50000"/>
              </a:spcBef>
            </a:pPr>
            <a:r>
              <a:rPr lang="zh-CN" altLang="en-US" sz="2000" dirty="0">
                <a:latin typeface="Times New Roman" panose="02020603050405020304" charset="0"/>
              </a:rPr>
              <a:t>洗涤</a:t>
            </a:r>
          </a:p>
          <a:p>
            <a:pPr eaLnBrk="1" hangingPunct="1">
              <a:spcBef>
                <a:spcPct val="50000"/>
              </a:spcBef>
            </a:pPr>
            <a:r>
              <a:rPr lang="en-US" altLang="zh-CN" sz="2000">
                <a:latin typeface="Times New Roman" panose="02020603050405020304" charset="0"/>
              </a:rPr>
              <a:t>3.</a:t>
            </a:r>
            <a:r>
              <a:rPr lang="zh-CN" altLang="en-US" sz="2000" dirty="0">
                <a:latin typeface="Times New Roman" panose="02020603050405020304" charset="0"/>
              </a:rPr>
              <a:t>加酶标记的特异抗原</a:t>
            </a:r>
          </a:p>
          <a:p>
            <a:pPr eaLnBrk="1" hangingPunct="1">
              <a:spcBef>
                <a:spcPct val="50000"/>
              </a:spcBef>
            </a:pPr>
            <a:r>
              <a:rPr lang="zh-CN" altLang="en-US" sz="2000" dirty="0">
                <a:latin typeface="Times New Roman" panose="02020603050405020304" charset="0"/>
              </a:rPr>
              <a:t>洗涤</a:t>
            </a:r>
          </a:p>
          <a:p>
            <a:pPr eaLnBrk="1" hangingPunct="1">
              <a:spcBef>
                <a:spcPct val="50000"/>
              </a:spcBef>
            </a:pPr>
            <a:r>
              <a:rPr lang="en-US" altLang="zh-CN" sz="2000">
                <a:latin typeface="Times New Roman" panose="02020603050405020304" charset="0"/>
              </a:rPr>
              <a:t>4.</a:t>
            </a:r>
            <a:r>
              <a:rPr lang="zh-CN" altLang="en-US" sz="2000" dirty="0">
                <a:latin typeface="Times New Roman" panose="02020603050405020304" charset="0"/>
              </a:rPr>
              <a:t>加底物产生颜色反应</a:t>
            </a:r>
          </a:p>
          <a:p>
            <a:pPr eaLnBrk="1" hangingPunct="1"/>
            <a:r>
              <a:rPr lang="zh-CN" altLang="en-US" sz="2000" dirty="0">
                <a:latin typeface="Times New Roman" panose="02020603050405020304" charset="0"/>
              </a:rPr>
              <a:t>底物水解量</a:t>
            </a:r>
            <a:r>
              <a:rPr lang="en-US" altLang="zh-CN" sz="2000">
                <a:latin typeface="Times New Roman" panose="02020603050405020304" charset="0"/>
              </a:rPr>
              <a:t>=</a:t>
            </a:r>
            <a:r>
              <a:rPr lang="zh-CN" altLang="en-US" sz="2000" dirty="0">
                <a:latin typeface="Times New Roman" panose="02020603050405020304" charset="0"/>
              </a:rPr>
              <a:t>抗体存在量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p:nvPr/>
        </p:nvSpPr>
        <p:spPr>
          <a:xfrm>
            <a:off x="86360" y="381000"/>
            <a:ext cx="8966200" cy="4954270"/>
          </a:xfrm>
          <a:prstGeom prst="rect">
            <a:avLst/>
          </a:prstGeom>
          <a:noFill/>
          <a:ln w="9525">
            <a:noFill/>
          </a:ln>
        </p:spPr>
        <p:txBody>
          <a:bodyPr wrap="square">
            <a:spAutoFit/>
          </a:bodyPr>
          <a:lstStyle/>
          <a:p>
            <a:pPr eaLnBrk="1" hangingPunct="1">
              <a:spcBef>
                <a:spcPct val="50000"/>
              </a:spcBef>
            </a:pPr>
            <a:r>
              <a:rPr lang="en-US" altLang="zh-CN" sz="2800">
                <a:latin typeface="Times New Roman" panose="02020603050405020304" charset="0"/>
              </a:rPr>
              <a:t>2. </a:t>
            </a:r>
            <a:r>
              <a:rPr lang="zh-CN" altLang="en-US" sz="2800" dirty="0">
                <a:latin typeface="Times New Roman" panose="02020603050405020304" charset="0"/>
              </a:rPr>
              <a:t>实验材料：</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1</a:t>
            </a:r>
            <a:r>
              <a:rPr lang="zh-CN" altLang="en-US" dirty="0">
                <a:latin typeface="Times New Roman" panose="02020603050405020304" charset="0"/>
              </a:rPr>
              <a:t>）测 </a:t>
            </a:r>
            <a:r>
              <a:rPr lang="en-US" altLang="zh-CN" err="1">
                <a:latin typeface="Times New Roman" panose="02020603050405020304" charset="0"/>
              </a:rPr>
              <a:t>HBsAg </a:t>
            </a:r>
            <a:r>
              <a:rPr lang="zh-CN" altLang="en-US" dirty="0">
                <a:latin typeface="Times New Roman" panose="02020603050405020304" charset="0"/>
              </a:rPr>
              <a:t>包被板（纯化的抗 </a:t>
            </a:r>
            <a:r>
              <a:rPr lang="en-US" altLang="zh-CN" err="1">
                <a:latin typeface="Times New Roman" panose="02020603050405020304" charset="0"/>
              </a:rPr>
              <a:t>HBs </a:t>
            </a:r>
            <a:r>
              <a:rPr lang="zh-CN" altLang="en-US" dirty="0">
                <a:latin typeface="Times New Roman" panose="02020603050405020304" charset="0"/>
              </a:rPr>
              <a:t>包被在聚苯乙烯微孔板上）</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2</a:t>
            </a:r>
            <a:r>
              <a:rPr lang="zh-CN" altLang="en-US" dirty="0">
                <a:latin typeface="Times New Roman" panose="02020603050405020304" charset="0"/>
              </a:rPr>
              <a:t>）测抗 </a:t>
            </a:r>
            <a:r>
              <a:rPr lang="en-US" altLang="zh-CN" err="1">
                <a:latin typeface="Times New Roman" panose="02020603050405020304" charset="0"/>
              </a:rPr>
              <a:t>HBs </a:t>
            </a:r>
            <a:r>
              <a:rPr lang="zh-CN" altLang="en-US" dirty="0">
                <a:latin typeface="Times New Roman" panose="02020603050405020304" charset="0"/>
              </a:rPr>
              <a:t>酶结合物（抗 </a:t>
            </a:r>
            <a:r>
              <a:rPr lang="en-US" altLang="zh-CN" err="1">
                <a:latin typeface="Times New Roman" panose="02020603050405020304" charset="0"/>
              </a:rPr>
              <a:t>HBs</a:t>
            </a:r>
            <a:r>
              <a:rPr lang="zh-CN" altLang="en-US" dirty="0">
                <a:latin typeface="Times New Roman" panose="02020603050405020304" charset="0"/>
              </a:rPr>
              <a:t>－</a:t>
            </a:r>
            <a:r>
              <a:rPr lang="en-US" altLang="zh-CN">
                <a:latin typeface="Times New Roman" panose="02020603050405020304" charset="0"/>
              </a:rPr>
              <a:t>HRP</a:t>
            </a:r>
            <a:r>
              <a:rPr lang="zh-CN" altLang="en-US" dirty="0">
                <a:latin typeface="Times New Roman" panose="02020603050405020304" charset="0"/>
              </a:rPr>
              <a:t>）</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3</a:t>
            </a:r>
            <a:r>
              <a:rPr lang="zh-CN" altLang="en-US" dirty="0">
                <a:latin typeface="Times New Roman" panose="02020603050405020304" charset="0"/>
              </a:rPr>
              <a:t>）显色剂 </a:t>
            </a:r>
            <a:r>
              <a:rPr lang="en-US" altLang="zh-CN">
                <a:latin typeface="Times New Roman" panose="02020603050405020304" charset="0"/>
              </a:rPr>
              <a:t>A</a:t>
            </a:r>
            <a:r>
              <a:rPr lang="zh-CN" altLang="en-US" dirty="0">
                <a:latin typeface="Times New Roman" panose="02020603050405020304" charset="0"/>
              </a:rPr>
              <a:t>（</a:t>
            </a:r>
            <a:r>
              <a:rPr lang="en-US" altLang="zh-CN">
                <a:latin typeface="Times New Roman" panose="02020603050405020304" charset="0"/>
              </a:rPr>
              <a:t>TMB</a:t>
            </a:r>
            <a:r>
              <a:rPr lang="zh-CN" altLang="en-US" dirty="0">
                <a:latin typeface="Times New Roman" panose="02020603050405020304" charset="0"/>
              </a:rPr>
              <a:t>，</a:t>
            </a:r>
            <a:r>
              <a:rPr lang="en-US" altLang="zh-CN">
                <a:latin typeface="Times New Roman" panose="02020603050405020304" charset="0"/>
              </a:rPr>
              <a:t>3355-</a:t>
            </a:r>
            <a:r>
              <a:rPr lang="zh-CN" altLang="en-US" dirty="0">
                <a:latin typeface="Times New Roman" panose="02020603050405020304" charset="0"/>
              </a:rPr>
              <a:t>四甲基联苯胺）</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4</a:t>
            </a:r>
            <a:r>
              <a:rPr lang="zh-CN" altLang="en-US" dirty="0">
                <a:latin typeface="Times New Roman" panose="02020603050405020304" charset="0"/>
              </a:rPr>
              <a:t>）显色剂 </a:t>
            </a:r>
            <a:r>
              <a:rPr lang="en-US" altLang="zh-CN">
                <a:latin typeface="Times New Roman" panose="02020603050405020304" charset="0"/>
              </a:rPr>
              <a:t>B</a:t>
            </a:r>
            <a:r>
              <a:rPr lang="zh-CN" altLang="en-US" dirty="0">
                <a:latin typeface="Times New Roman" panose="02020603050405020304" charset="0"/>
              </a:rPr>
              <a:t>（底物液 </a:t>
            </a:r>
            <a:r>
              <a:rPr lang="en-US" altLang="zh-CN">
                <a:latin typeface="Times New Roman" panose="02020603050405020304" charset="0"/>
              </a:rPr>
              <a:t>H</a:t>
            </a:r>
            <a:r>
              <a:rPr lang="en-US" altLang="zh-CN" baseline="-25000">
                <a:latin typeface="Times New Roman" panose="02020603050405020304" charset="0"/>
              </a:rPr>
              <a:t>2</a:t>
            </a:r>
            <a:r>
              <a:rPr lang="en-US" altLang="zh-CN">
                <a:latin typeface="Times New Roman" panose="02020603050405020304" charset="0"/>
              </a:rPr>
              <a:t>O</a:t>
            </a:r>
            <a:r>
              <a:rPr lang="en-US" altLang="zh-CN" baseline="-25000">
                <a:latin typeface="Times New Roman" panose="02020603050405020304" charset="0"/>
              </a:rPr>
              <a:t>2</a:t>
            </a:r>
            <a:r>
              <a:rPr lang="zh-CN" altLang="en-US" dirty="0">
                <a:latin typeface="Times New Roman" panose="02020603050405020304" charset="0"/>
              </a:rPr>
              <a:t>）</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5</a:t>
            </a:r>
            <a:r>
              <a:rPr lang="zh-CN" altLang="en-US" dirty="0">
                <a:latin typeface="Times New Roman" panose="02020603050405020304" charset="0"/>
              </a:rPr>
              <a:t>）终止液（</a:t>
            </a:r>
            <a:r>
              <a:rPr lang="en-US" altLang="zh-CN">
                <a:latin typeface="Times New Roman" panose="02020603050405020304" charset="0"/>
              </a:rPr>
              <a:t>2M </a:t>
            </a:r>
            <a:r>
              <a:rPr lang="zh-CN" altLang="en-US" dirty="0">
                <a:latin typeface="Times New Roman" panose="02020603050405020304" charset="0"/>
              </a:rPr>
              <a:t>的 </a:t>
            </a:r>
            <a:r>
              <a:rPr lang="en-US" altLang="zh-CN">
                <a:latin typeface="Times New Roman" panose="02020603050405020304" charset="0"/>
              </a:rPr>
              <a:t>H</a:t>
            </a:r>
            <a:r>
              <a:rPr lang="en-US" altLang="zh-CN" baseline="-25000">
                <a:latin typeface="Times New Roman" panose="02020603050405020304" charset="0"/>
              </a:rPr>
              <a:t>2</a:t>
            </a:r>
            <a:r>
              <a:rPr lang="en-US" altLang="zh-CN">
                <a:latin typeface="Times New Roman" panose="02020603050405020304" charset="0"/>
              </a:rPr>
              <a:t>SO</a:t>
            </a:r>
            <a:r>
              <a:rPr lang="en-US" altLang="zh-CN" baseline="-25000">
                <a:latin typeface="Times New Roman" panose="02020603050405020304" charset="0"/>
              </a:rPr>
              <a:t>4</a:t>
            </a:r>
            <a:r>
              <a:rPr lang="zh-CN" altLang="en-US" dirty="0">
                <a:latin typeface="Times New Roman" panose="02020603050405020304" charset="0"/>
              </a:rPr>
              <a:t>）</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6</a:t>
            </a:r>
            <a:r>
              <a:rPr lang="zh-CN" altLang="en-US" dirty="0">
                <a:latin typeface="Times New Roman" panose="02020603050405020304" charset="0"/>
              </a:rPr>
              <a:t>）洗涤液（</a:t>
            </a:r>
            <a:r>
              <a:rPr lang="en-US" altLang="zh-CN">
                <a:latin typeface="Times New Roman" panose="02020603050405020304" charset="0"/>
              </a:rPr>
              <a:t>PBS</a:t>
            </a:r>
            <a:r>
              <a:rPr lang="zh-CN" altLang="en-US" dirty="0">
                <a:latin typeface="Times New Roman" panose="02020603050405020304" charset="0"/>
              </a:rPr>
              <a:t>＋吐温</a:t>
            </a:r>
            <a:r>
              <a:rPr lang="en-US" altLang="zh-CN">
                <a:latin typeface="Times New Roman" panose="02020603050405020304" charset="0"/>
              </a:rPr>
              <a:t>-20</a:t>
            </a:r>
            <a:r>
              <a:rPr lang="zh-CN" altLang="en-US" dirty="0">
                <a:latin typeface="Times New Roman" panose="02020603050405020304" charset="0"/>
              </a:rPr>
              <a:t>）</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7</a:t>
            </a:r>
            <a:r>
              <a:rPr lang="zh-CN" altLang="en-US" dirty="0">
                <a:latin typeface="Times New Roman" panose="02020603050405020304" charset="0"/>
              </a:rPr>
              <a:t>） </a:t>
            </a:r>
            <a:r>
              <a:rPr lang="en-US" altLang="zh-CN" err="1">
                <a:latin typeface="Times New Roman" panose="02020603050405020304" charset="0"/>
              </a:rPr>
              <a:t>HBsAg </a:t>
            </a:r>
            <a:r>
              <a:rPr lang="zh-CN" altLang="en-US" dirty="0">
                <a:latin typeface="Times New Roman" panose="02020603050405020304" charset="0"/>
              </a:rPr>
              <a:t>阴性</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8</a:t>
            </a:r>
            <a:r>
              <a:rPr lang="zh-CN" altLang="en-US" dirty="0">
                <a:latin typeface="Times New Roman" panose="02020603050405020304" charset="0"/>
              </a:rPr>
              <a:t>） </a:t>
            </a:r>
            <a:r>
              <a:rPr lang="en-US" altLang="zh-CN" err="1">
                <a:latin typeface="Times New Roman" panose="02020603050405020304" charset="0"/>
              </a:rPr>
              <a:t>HBsAg </a:t>
            </a:r>
            <a:r>
              <a:rPr lang="zh-CN" altLang="en-US" dirty="0">
                <a:latin typeface="Times New Roman" panose="02020603050405020304" charset="0"/>
              </a:rPr>
              <a:t>阳性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p:nvPr/>
        </p:nvSpPr>
        <p:spPr>
          <a:xfrm>
            <a:off x="152400" y="381000"/>
            <a:ext cx="8839200" cy="5507990"/>
          </a:xfrm>
          <a:prstGeom prst="rect">
            <a:avLst/>
          </a:prstGeom>
          <a:noFill/>
          <a:ln w="9525">
            <a:noFill/>
          </a:ln>
        </p:spPr>
        <p:txBody>
          <a:bodyPr>
            <a:spAutoFit/>
          </a:bodyPr>
          <a:lstStyle/>
          <a:p>
            <a:pPr eaLnBrk="1" hangingPunct="1">
              <a:spcBef>
                <a:spcPct val="50000"/>
              </a:spcBef>
            </a:pPr>
            <a:r>
              <a:rPr lang="en-US" altLang="zh-CN" sz="2800">
                <a:latin typeface="Times New Roman" panose="02020603050405020304" charset="0"/>
              </a:rPr>
              <a:t>3. </a:t>
            </a:r>
            <a:r>
              <a:rPr lang="zh-CN" altLang="en-US" sz="2800" dirty="0">
                <a:latin typeface="Times New Roman" panose="02020603050405020304" charset="0"/>
              </a:rPr>
              <a:t>操作步骤：</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1</a:t>
            </a:r>
            <a:r>
              <a:rPr lang="zh-CN" altLang="en-US" dirty="0">
                <a:latin typeface="Times New Roman" panose="02020603050405020304" charset="0"/>
              </a:rPr>
              <a:t>）取包被板条，做标记，留一孔作空白对照，其余加入</a:t>
            </a:r>
            <a:r>
              <a:rPr lang="en-US" altLang="zh-CN">
                <a:latin typeface="Times New Roman" panose="02020603050405020304" charset="0"/>
              </a:rPr>
              <a:t>75ul/</a:t>
            </a:r>
            <a:r>
              <a:rPr lang="zh-CN" altLang="en-US" dirty="0">
                <a:latin typeface="Times New Roman" panose="02020603050405020304" charset="0"/>
              </a:rPr>
              <a:t>孔待测标本及阴、阳性对照于反应孔内，置</a:t>
            </a:r>
            <a:r>
              <a:rPr lang="en-US" altLang="zh-CN">
                <a:latin typeface="Times New Roman" panose="02020603050405020304" charset="0"/>
              </a:rPr>
              <a:t>37℃</a:t>
            </a:r>
            <a:r>
              <a:rPr lang="zh-CN" altLang="en-US" dirty="0">
                <a:latin typeface="Times New Roman" panose="02020603050405020304" charset="0"/>
              </a:rPr>
              <a:t>温箱中孵育</a:t>
            </a:r>
            <a:r>
              <a:rPr lang="en-US" altLang="zh-CN" b="1">
                <a:solidFill>
                  <a:srgbClr val="FF0000"/>
                </a:solidFill>
                <a:latin typeface="Times New Roman" panose="02020603050405020304" charset="0"/>
              </a:rPr>
              <a:t>50</a:t>
            </a:r>
            <a:r>
              <a:rPr lang="zh-CN" altLang="en-US" dirty="0">
                <a:latin typeface="Times New Roman" panose="02020603050405020304" charset="0"/>
              </a:rPr>
              <a:t>分钟。</a:t>
            </a:r>
            <a:endParaRPr lang="en-US" altLang="zh-CN">
              <a:latin typeface="Times New Roman" panose="02020603050405020304" charset="0"/>
            </a:endParaRP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2</a:t>
            </a:r>
            <a:r>
              <a:rPr lang="zh-CN" altLang="en-US" dirty="0">
                <a:latin typeface="Times New Roman" panose="02020603050405020304" charset="0"/>
              </a:rPr>
              <a:t>）随即每孔加入酶结合物</a:t>
            </a:r>
            <a:r>
              <a:rPr lang="en-US" altLang="zh-CN">
                <a:latin typeface="Times New Roman" panose="02020603050405020304" charset="0"/>
              </a:rPr>
              <a:t>50ul/</a:t>
            </a:r>
            <a:r>
              <a:rPr lang="zh-CN" altLang="en-US" dirty="0">
                <a:latin typeface="Times New Roman" panose="02020603050405020304" charset="0"/>
              </a:rPr>
              <a:t>孔，空白对照孔不加，振荡混匀后，盖上盖子，置</a:t>
            </a:r>
            <a:r>
              <a:rPr lang="en-US" altLang="zh-CN">
                <a:latin typeface="Times New Roman" panose="02020603050405020304" charset="0"/>
              </a:rPr>
              <a:t>37</a:t>
            </a:r>
            <a:r>
              <a:rPr lang="en-US" altLang="zh-CN"/>
              <a:t>℃</a:t>
            </a:r>
            <a:r>
              <a:rPr lang="zh-CN" altLang="en-US" dirty="0">
                <a:latin typeface="Times New Roman" panose="02020603050405020304" charset="0"/>
              </a:rPr>
              <a:t>温箱中孵育</a:t>
            </a:r>
            <a:r>
              <a:rPr lang="en-US" altLang="zh-CN" b="1">
                <a:solidFill>
                  <a:srgbClr val="FF0000"/>
                </a:solidFill>
                <a:latin typeface="Times New Roman" panose="02020603050405020304" charset="0"/>
              </a:rPr>
              <a:t>25</a:t>
            </a:r>
            <a:r>
              <a:rPr lang="zh-CN" altLang="en-US" dirty="0">
                <a:latin typeface="Times New Roman" panose="02020603050405020304" charset="0"/>
              </a:rPr>
              <a:t>分钟。</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3</a:t>
            </a:r>
            <a:r>
              <a:rPr lang="zh-CN" altLang="en-US" dirty="0">
                <a:latin typeface="Times New Roman" panose="02020603050405020304" charset="0"/>
              </a:rPr>
              <a:t>）取出反应板，用稀释好的洗涤液连续洗</a:t>
            </a:r>
            <a:r>
              <a:rPr lang="en-US" altLang="zh-CN">
                <a:latin typeface="Times New Roman" panose="02020603050405020304" charset="0"/>
              </a:rPr>
              <a:t>5</a:t>
            </a:r>
            <a:r>
              <a:rPr lang="zh-CN" altLang="en-US" dirty="0">
                <a:latin typeface="Times New Roman" panose="02020603050405020304" charset="0"/>
              </a:rPr>
              <a:t>次，拍干。（洗涤方法：用洗涤液注满各孔约</a:t>
            </a:r>
            <a:r>
              <a:rPr lang="en-US" altLang="zh-CN">
                <a:latin typeface="Times New Roman" panose="02020603050405020304" charset="0"/>
              </a:rPr>
              <a:t>350 </a:t>
            </a:r>
            <a:r>
              <a:rPr lang="en-US" altLang="zh-CN" err="1">
                <a:latin typeface="Times New Roman" panose="02020603050405020304" charset="0"/>
              </a:rPr>
              <a:t>ul</a:t>
            </a:r>
            <a:r>
              <a:rPr lang="en-US" altLang="zh-CN">
                <a:latin typeface="Times New Roman" panose="02020603050405020304" charset="0"/>
              </a:rPr>
              <a:t>/</a:t>
            </a:r>
            <a:r>
              <a:rPr lang="zh-CN" altLang="en-US" dirty="0">
                <a:latin typeface="Times New Roman" panose="02020603050405020304" charset="0"/>
              </a:rPr>
              <a:t>孔，</a:t>
            </a:r>
            <a:r>
              <a:rPr lang="zh-CN" altLang="en-US" b="1" dirty="0">
                <a:solidFill>
                  <a:srgbClr val="FF0000"/>
                </a:solidFill>
                <a:latin typeface="黑体" panose="02010609060101010101" pitchFamily="2" charset="-122"/>
                <a:ea typeface="黑体" panose="02010609060101010101" pitchFamily="2" charset="-122"/>
              </a:rPr>
              <a:t>防止串流！</a:t>
            </a:r>
            <a:r>
              <a:rPr lang="zh-CN" altLang="en-US" dirty="0">
                <a:latin typeface="Times New Roman" panose="02020603050405020304" charset="0"/>
              </a:rPr>
              <a:t>停留</a:t>
            </a:r>
            <a:r>
              <a:rPr lang="en-US" altLang="zh-CN">
                <a:latin typeface="Times New Roman" panose="02020603050405020304" charset="0"/>
              </a:rPr>
              <a:t>15</a:t>
            </a:r>
            <a:r>
              <a:rPr lang="zh-CN" altLang="en-US" dirty="0">
                <a:latin typeface="Times New Roman" panose="02020603050405020304" charset="0"/>
              </a:rPr>
              <a:t>秒钟弃去，拍干，如此反复洗涤</a:t>
            </a:r>
            <a:r>
              <a:rPr lang="en-US" altLang="zh-CN">
                <a:latin typeface="Times New Roman" panose="02020603050405020304" charset="0"/>
              </a:rPr>
              <a:t>5</a:t>
            </a:r>
            <a:r>
              <a:rPr lang="zh-CN" altLang="en-US" dirty="0">
                <a:latin typeface="Times New Roman" panose="02020603050405020304" charset="0"/>
              </a:rPr>
              <a:t>次）。</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4</a:t>
            </a:r>
            <a:r>
              <a:rPr lang="zh-CN" altLang="en-US" dirty="0">
                <a:latin typeface="Times New Roman" panose="02020603050405020304" charset="0"/>
              </a:rPr>
              <a:t>）加入底物液</a:t>
            </a:r>
            <a:r>
              <a:rPr lang="en-US" altLang="zh-CN">
                <a:latin typeface="Times New Roman" panose="02020603050405020304" charset="0"/>
              </a:rPr>
              <a:t>50ul/</a:t>
            </a:r>
            <a:r>
              <a:rPr lang="zh-CN" altLang="en-US" dirty="0">
                <a:latin typeface="Times New Roman" panose="02020603050405020304" charset="0"/>
              </a:rPr>
              <a:t>孔，随即加入显色剂</a:t>
            </a:r>
            <a:r>
              <a:rPr lang="en-US" altLang="zh-CN">
                <a:latin typeface="Times New Roman" panose="02020603050405020304" charset="0"/>
              </a:rPr>
              <a:t>50ul/</a:t>
            </a:r>
            <a:r>
              <a:rPr lang="zh-CN" altLang="en-US" dirty="0">
                <a:latin typeface="Times New Roman" panose="02020603050405020304" charset="0"/>
              </a:rPr>
              <a:t>孔，置</a:t>
            </a:r>
            <a:r>
              <a:rPr lang="en-US" altLang="zh-CN">
                <a:latin typeface="Times New Roman" panose="02020603050405020304" charset="0"/>
              </a:rPr>
              <a:t>37℃</a:t>
            </a:r>
            <a:r>
              <a:rPr lang="zh-CN" altLang="en-US" dirty="0">
                <a:latin typeface="Times New Roman" panose="02020603050405020304" charset="0"/>
              </a:rPr>
              <a:t>避光温育</a:t>
            </a:r>
            <a:r>
              <a:rPr lang="en-US" altLang="zh-CN" b="1">
                <a:solidFill>
                  <a:srgbClr val="FF0000"/>
                </a:solidFill>
                <a:latin typeface="Times New Roman" panose="02020603050405020304" charset="0"/>
              </a:rPr>
              <a:t>5</a:t>
            </a:r>
            <a:r>
              <a:rPr lang="zh-CN" altLang="en-US" dirty="0">
                <a:latin typeface="Times New Roman" panose="02020603050405020304" charset="0"/>
              </a:rPr>
              <a:t>分钟。</a:t>
            </a:r>
          </a:p>
          <a:p>
            <a:pPr eaLnBrk="1" hangingPunct="1">
              <a:spcBef>
                <a:spcPct val="50000"/>
              </a:spcBef>
            </a:pPr>
            <a:r>
              <a:rPr lang="zh-CN" altLang="en-US" dirty="0">
                <a:latin typeface="Times New Roman" panose="02020603050405020304" charset="0"/>
              </a:rPr>
              <a:t>（</a:t>
            </a:r>
            <a:r>
              <a:rPr lang="en-US" altLang="zh-CN">
                <a:latin typeface="Times New Roman" panose="02020603050405020304" charset="0"/>
              </a:rPr>
              <a:t>5</a:t>
            </a:r>
            <a:r>
              <a:rPr lang="zh-CN" altLang="en-US" dirty="0">
                <a:latin typeface="Times New Roman" panose="02020603050405020304" charset="0"/>
              </a:rPr>
              <a:t>）加终止液</a:t>
            </a:r>
            <a:r>
              <a:rPr lang="en-US" altLang="zh-CN">
                <a:latin typeface="Times New Roman" panose="02020603050405020304" charset="0"/>
              </a:rPr>
              <a:t>50ul/</a:t>
            </a:r>
            <a:r>
              <a:rPr lang="zh-CN" altLang="en-US" dirty="0">
                <a:latin typeface="Times New Roman" panose="02020603050405020304" charset="0"/>
              </a:rPr>
              <a:t>孔，轻轻振荡混匀后，立即肉眼判定结果。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algn="l" eaLnBrk="1" hangingPunct="1"/>
            <a:r>
              <a:rPr lang="en-US" altLang="zh-CN" sz="2800">
                <a:solidFill>
                  <a:schemeClr val="tx1"/>
                </a:solidFill>
              </a:rPr>
              <a:t>4. </a:t>
            </a:r>
            <a:r>
              <a:rPr lang="zh-CN" altLang="en-US" sz="2800" dirty="0">
                <a:solidFill>
                  <a:schemeClr val="tx1"/>
                </a:solidFill>
              </a:rPr>
              <a:t>结果判断：</a:t>
            </a:r>
          </a:p>
        </p:txBody>
      </p:sp>
      <p:sp>
        <p:nvSpPr>
          <p:cNvPr id="10243" name="Rectangle 3"/>
          <p:cNvSpPr>
            <a:spLocks noGrp="1"/>
          </p:cNvSpPr>
          <p:nvPr>
            <p:ph idx="1"/>
          </p:nvPr>
        </p:nvSpPr>
        <p:spPr>
          <a:xfrm>
            <a:off x="684213" y="1628775"/>
            <a:ext cx="7772400" cy="4464050"/>
          </a:xfrm>
        </p:spPr>
        <p:txBody>
          <a:bodyPr vert="horz" wrap="square" lIns="91440" tIns="45720" rIns="91440" bIns="45720" anchor="t"/>
          <a:lstStyle/>
          <a:p>
            <a:pPr marL="0" indent="0" eaLnBrk="1" hangingPunct="1">
              <a:spcBef>
                <a:spcPct val="50000"/>
              </a:spcBef>
              <a:buNone/>
            </a:pPr>
            <a:r>
              <a:rPr lang="en-US" altLang="zh-CN" sz="2800"/>
              <a:t>       </a:t>
            </a:r>
            <a:r>
              <a:rPr lang="zh-CN" altLang="en-US" sz="2800" dirty="0"/>
              <a:t>阳性显色，阴性不显色。</a:t>
            </a:r>
          </a:p>
          <a:p>
            <a:pPr marL="0" indent="0" eaLnBrk="1" hangingPunct="1">
              <a:spcBef>
                <a:spcPct val="50000"/>
              </a:spcBef>
              <a:buNone/>
            </a:pPr>
            <a:r>
              <a:rPr lang="zh-CN" altLang="en-US" sz="2800" dirty="0"/>
              <a:t>       也可用酶标仪在</a:t>
            </a:r>
            <a:r>
              <a:rPr lang="en-US" altLang="zh-CN" sz="2800"/>
              <a:t>450nm</a:t>
            </a:r>
            <a:r>
              <a:rPr lang="zh-CN" altLang="en-US" sz="2800" dirty="0"/>
              <a:t>下读取吸光度值，以空白孔调零，待测标本吸光度值</a:t>
            </a:r>
            <a:r>
              <a:rPr lang="en-US" altLang="zh-CN" sz="2800"/>
              <a:t>/</a:t>
            </a:r>
            <a:r>
              <a:rPr lang="zh-CN" altLang="en-US" sz="2800" dirty="0"/>
              <a:t>阴性对照吸光度值≥</a:t>
            </a:r>
            <a:r>
              <a:rPr lang="en-US" altLang="zh-CN" sz="2800"/>
              <a:t>2.1</a:t>
            </a:r>
            <a:r>
              <a:rPr lang="zh-CN" altLang="en-US" sz="2800" dirty="0"/>
              <a:t>为阳性。</a:t>
            </a:r>
          </a:p>
          <a:p>
            <a:pPr marL="0" indent="0" eaLnBrk="1" hangingPunct="1">
              <a:spcBef>
                <a:spcPct val="50000"/>
              </a:spcBef>
              <a:buNone/>
            </a:pPr>
            <a:endParaRPr lang="zh-CN" altLang="en-US" sz="2800" dirty="0"/>
          </a:p>
          <a:p>
            <a:pPr marL="0" indent="0" eaLnBrk="1" hangingPunct="1"/>
            <a:r>
              <a:rPr lang="zh-CN" altLang="en-US" sz="2400" dirty="0"/>
              <a:t>    </a:t>
            </a:r>
            <a:r>
              <a:rPr lang="zh-CN" altLang="en-US" sz="2400" u="sng" dirty="0"/>
              <a:t>    待测标本吸光度值</a:t>
            </a:r>
            <a:r>
              <a:rPr lang="en-US" altLang="zh-CN" sz="2400" u="sng"/>
              <a:t>-</a:t>
            </a:r>
            <a:r>
              <a:rPr lang="zh-CN" altLang="en-US" sz="2400" u="sng" dirty="0"/>
              <a:t>空白吸光度值    </a:t>
            </a:r>
            <a:r>
              <a:rPr lang="en-US" altLang="zh-CN" sz="2400" u="sng"/>
              <a:t>_   </a:t>
            </a:r>
          </a:p>
          <a:p>
            <a:pPr marL="0" indent="0" eaLnBrk="1" hangingPunct="1"/>
            <a:r>
              <a:rPr lang="en-US" altLang="zh-CN" sz="2400"/>
              <a:t>        </a:t>
            </a:r>
            <a:r>
              <a:rPr lang="zh-CN" altLang="en-US" sz="2400" dirty="0"/>
              <a:t>阴性对照吸光度值</a:t>
            </a:r>
            <a:r>
              <a:rPr lang="en-US" altLang="zh-CN" sz="2400"/>
              <a:t>-</a:t>
            </a:r>
            <a:r>
              <a:rPr lang="zh-CN" altLang="en-US" sz="2400" dirty="0"/>
              <a:t>空白吸光度值</a:t>
            </a:r>
          </a:p>
          <a:p>
            <a:pPr marL="0" indent="0" eaLnBrk="1" hangingPunct="1"/>
            <a:endParaRPr lang="zh-CN" altLang="en-US" sz="2400" dirty="0"/>
          </a:p>
          <a:p>
            <a:pPr marL="0" indent="0" eaLnBrk="1" hangingPunct="1"/>
            <a:r>
              <a:rPr lang="zh-CN" altLang="en-US" sz="2400" dirty="0"/>
              <a:t>    阳性对照的计算方法同</a:t>
            </a:r>
            <a:endParaRPr lang="en-US" altLang="zh-CN" sz="2400" dirty="0"/>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1019</Words>
  <Application>Microsoft Office PowerPoint</Application>
  <PresentationFormat>全屏显示(4:3)</PresentationFormat>
  <Paragraphs>100</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15" baseType="lpstr">
      <vt:lpstr>默认设计模板</vt:lpstr>
      <vt:lpstr>Microsoft 公式 3.0</vt:lpstr>
      <vt:lpstr>MSPhotoEd.3</vt:lpstr>
      <vt:lpstr>实验八  标记免疫分析试验</vt:lpstr>
      <vt:lpstr>二、实验内容</vt:lpstr>
      <vt:lpstr>PowerPoint 演示文稿</vt:lpstr>
      <vt:lpstr>PowerPoint 演示文稿</vt:lpstr>
      <vt:lpstr>PowerPoint 演示文稿</vt:lpstr>
      <vt:lpstr>PowerPoint 演示文稿</vt:lpstr>
      <vt:lpstr>PowerPoint 演示文稿</vt:lpstr>
      <vt:lpstr>PowerPoint 演示文稿</vt:lpstr>
      <vt:lpstr>4. 结果判断：</vt:lpstr>
      <vt:lpstr>PowerPoint 演示文稿</vt:lpstr>
      <vt:lpstr>PowerPoint 演示文稿</vt:lpstr>
      <vt:lpstr>PowerPoint 演示文稿</vt:lpstr>
    </vt:vector>
  </TitlesOfParts>
  <Company>xk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标记免疫分析试验</dc:title>
  <dc:creator>wgr</dc:creator>
  <cp:lastModifiedBy>thinkpad</cp:lastModifiedBy>
  <cp:revision>33</cp:revision>
  <dcterms:created xsi:type="dcterms:W3CDTF">2004-11-30T06:52:00Z</dcterms:created>
  <dcterms:modified xsi:type="dcterms:W3CDTF">2020-10-24T13:29:51Z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