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6" r:id="rId3"/>
    <p:sldId id="258" r:id="rId4"/>
    <p:sldId id="264" r:id="rId5"/>
    <p:sldId id="268" r:id="rId6"/>
    <p:sldId id="269" r:id="rId7"/>
    <p:sldId id="272" r:id="rId8"/>
    <p:sldId id="271" r:id="rId9"/>
    <p:sldId id="263" r:id="rId10"/>
    <p:sldId id="262" r:id="rId11"/>
    <p:sldId id="265" r:id="rId12"/>
    <p:sldId id="266" r:id="rId13"/>
    <p:sldId id="267" r:id="rId14"/>
    <p:sldId id="261" r:id="rId15"/>
    <p:sldId id="25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nkpad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9T23:10:55.539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26D96-29CD-4364-BBA4-FC86AB341C7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F86CE-E8BE-4C6C-80B7-856BF30F7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9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F86CE-E8BE-4C6C-80B7-856BF30F7F2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3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:\paint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1"/>
            <a:ext cx="109728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6858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4800" y="3886200"/>
            <a:ext cx="85344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48267" y="6229350"/>
            <a:ext cx="2573867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99467" y="6229350"/>
            <a:ext cx="3793067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805333" y="6229350"/>
            <a:ext cx="2438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71339EAD-09CD-4DC9-BC31-002450E1C1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295026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E574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E574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81B1-B2FA-40D3-89D1-A37BD2005EFC}" type="slidenum">
              <a:rPr lang="en-US" altLang="zh-CN">
                <a:solidFill>
                  <a:srgbClr val="5E574E"/>
                </a:solidFill>
              </a:rPr>
              <a:pPr/>
              <a:t>‹#›</a:t>
            </a:fld>
            <a:endParaRPr lang="en-US" altLang="zh-CN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077712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71467" y="228600"/>
            <a:ext cx="2743200" cy="5829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1867" y="228600"/>
            <a:ext cx="8026400" cy="5829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E574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E574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618D1-80B4-444D-A9E4-6661057D6D14}" type="slidenum">
              <a:rPr lang="en-US" altLang="zh-CN">
                <a:solidFill>
                  <a:srgbClr val="5E574E"/>
                </a:solidFill>
              </a:rPr>
              <a:pPr/>
              <a:t>‹#›</a:t>
            </a:fld>
            <a:endParaRPr lang="en-US" altLang="zh-CN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620556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E574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E574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05034-C109-45A1-9237-B8FAC430FA20}" type="slidenum">
              <a:rPr lang="en-US" altLang="zh-CN">
                <a:solidFill>
                  <a:srgbClr val="5E574E"/>
                </a:solidFill>
              </a:rPr>
              <a:pPr/>
              <a:t>‹#›</a:t>
            </a:fld>
            <a:endParaRPr lang="en-US" altLang="zh-CN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510916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E574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E574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D63EE-886B-4C55-AA74-64EEB4BF0128}" type="slidenum">
              <a:rPr lang="en-US" altLang="zh-CN">
                <a:solidFill>
                  <a:srgbClr val="5E574E"/>
                </a:solidFill>
              </a:rPr>
              <a:pPr/>
              <a:t>‹#›</a:t>
            </a:fld>
            <a:endParaRPr lang="en-US" altLang="zh-CN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054990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885950"/>
            <a:ext cx="5350933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4" y="1885950"/>
            <a:ext cx="5350933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E574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E574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2B277-E11D-4201-B92E-E0B6BB1E33D9}" type="slidenum">
              <a:rPr lang="en-US" altLang="zh-CN">
                <a:solidFill>
                  <a:srgbClr val="5E574E"/>
                </a:solidFill>
              </a:rPr>
              <a:pPr/>
              <a:t>‹#›</a:t>
            </a:fld>
            <a:endParaRPr lang="en-US" altLang="zh-CN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579992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E574E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E574E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BC245A-73E8-4A3A-8BEB-999A4DC4145A}" type="slidenum">
              <a:rPr lang="en-US" altLang="zh-CN">
                <a:solidFill>
                  <a:srgbClr val="5E574E"/>
                </a:solidFill>
              </a:rPr>
              <a:pPr/>
              <a:t>‹#›</a:t>
            </a:fld>
            <a:endParaRPr lang="en-US" altLang="zh-CN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268088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E574E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E574E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D15DFB-F211-4066-B8CD-C608FAE5936E}" type="slidenum">
              <a:rPr lang="en-US" altLang="zh-CN">
                <a:solidFill>
                  <a:srgbClr val="5E574E"/>
                </a:solidFill>
              </a:rPr>
              <a:pPr/>
              <a:t>‹#›</a:t>
            </a:fld>
            <a:endParaRPr lang="en-US" altLang="zh-CN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330394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E574E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E574E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512DDA-39A9-4CA8-B435-58CF6A6B8CCF}" type="slidenum">
              <a:rPr lang="en-US" altLang="zh-CN">
                <a:solidFill>
                  <a:srgbClr val="5E574E"/>
                </a:solidFill>
              </a:rPr>
              <a:pPr/>
              <a:t>‹#›</a:t>
            </a:fld>
            <a:endParaRPr lang="en-US" altLang="zh-CN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310661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E574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E574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881B92-BE76-46B0-9B67-5B7CA58AE006}" type="slidenum">
              <a:rPr lang="en-US" altLang="zh-CN">
                <a:solidFill>
                  <a:srgbClr val="5E574E"/>
                </a:solidFill>
              </a:rPr>
              <a:pPr/>
              <a:t>‹#›</a:t>
            </a:fld>
            <a:endParaRPr lang="en-US" altLang="zh-CN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05862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E574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E574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D4FCA-4600-414C-A7F3-52956F3EBCD9}" type="slidenum">
              <a:rPr lang="en-US" altLang="zh-CN">
                <a:solidFill>
                  <a:srgbClr val="5E574E"/>
                </a:solidFill>
              </a:rPr>
              <a:pPr/>
              <a:t>‹#›</a:t>
            </a:fld>
            <a:endParaRPr lang="en-US" altLang="zh-CN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262748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1867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85950"/>
            <a:ext cx="10905067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5733" y="6229350"/>
            <a:ext cx="2540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5E574E"/>
              </a:solidFill>
            </a:endParaRP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29350"/>
            <a:ext cx="3860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5E574E"/>
              </a:solidFill>
            </a:endParaRP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74667" y="6229350"/>
            <a:ext cx="2540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Aft>
                <a:spcPct val="0"/>
              </a:spcAft>
            </a:pPr>
            <a:fld id="{51C6F10F-CB6C-4C7B-89FE-A9481FD38AE9}" type="slidenum">
              <a:rPr kumimoji="1" lang="en-US" altLang="zh-CN">
                <a:solidFill>
                  <a:srgbClr val="5E574E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5E574E"/>
              </a:solidFill>
            </a:endParaRPr>
          </a:p>
        </p:txBody>
      </p:sp>
      <p:pic>
        <p:nvPicPr>
          <p:cNvPr id="1031" name="Picture 7" descr="A:\paint.GIF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14451"/>
            <a:ext cx="109728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31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blinds dir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erry5652@tongji.edu.cn" TargetMode="External"/><Relationship Id="rId2" Type="http://schemas.openxmlformats.org/officeDocument/2006/relationships/hyperlink" Target="mailto:junmin-he@163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685800"/>
            <a:ext cx="8534400" cy="1143000"/>
          </a:xfrm>
        </p:spPr>
        <p:txBody>
          <a:bodyPr/>
          <a:lstStyle/>
          <a:p>
            <a:pPr algn="ctr" eaLnBrk="1" hangingPunct="1"/>
            <a:r>
              <a:rPr lang="zh-CN" altLang="en-US" sz="5400" b="1"/>
              <a:t>基础免疫学实验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4114" y="2492375"/>
            <a:ext cx="7704137" cy="360045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spcAft>
                <a:spcPct val="20000"/>
              </a:spcAft>
            </a:pPr>
            <a:r>
              <a:rPr lang="zh-CN" altLang="en-US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何俊民</a:t>
            </a:r>
          </a:p>
          <a:p>
            <a:pPr algn="ctr" eaLnBrk="1" hangingPunct="1">
              <a:lnSpc>
                <a:spcPct val="80000"/>
              </a:lnSpc>
              <a:spcAft>
                <a:spcPct val="30000"/>
              </a:spcAft>
            </a:pPr>
            <a:r>
              <a:rPr lang="zh-CN" altLang="en-US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junmin-he@163.com</a:t>
            </a:r>
            <a:endParaRPr lang="zh-CN" altLang="en-US" b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  <a:spcAft>
                <a:spcPct val="30000"/>
              </a:spcAft>
            </a:pPr>
            <a:r>
              <a:rPr lang="zh-CN" altLang="en-US" b="1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医学院大楼辅楼 3 楼 A 座 4 室</a:t>
            </a:r>
          </a:p>
          <a:p>
            <a:pPr algn="ctr" eaLnBrk="1" hangingPunct="1">
              <a:lnSpc>
                <a:spcPct val="80000"/>
              </a:lnSpc>
              <a:spcAft>
                <a:spcPct val="20000"/>
              </a:spcAft>
            </a:pPr>
            <a:r>
              <a:rPr lang="zh-CN" altLang="en-US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桂馨</a:t>
            </a:r>
          </a:p>
          <a:p>
            <a:pPr algn="ctr" eaLnBrk="1" hangingPunct="1">
              <a:lnSpc>
                <a:spcPct val="80000"/>
              </a:lnSpc>
              <a:spcAft>
                <a:spcPct val="30000"/>
              </a:spcAft>
            </a:pPr>
            <a:r>
              <a:rPr lang="en-US" altLang="zh-CN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guixin@tongji.edu.cn</a:t>
            </a:r>
            <a:endParaRPr lang="en-US" altLang="zh-CN" b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  <a:spcAft>
                <a:spcPct val="30000"/>
              </a:spcAft>
            </a:pPr>
            <a:r>
              <a:rPr lang="zh-CN" altLang="en-US" b="1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医学生命实验教学中心 </a:t>
            </a:r>
            <a:r>
              <a:rPr lang="en-US" altLang="zh-CN" b="1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517 </a:t>
            </a:r>
            <a:r>
              <a:rPr lang="zh-CN" altLang="en-US" b="1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室</a:t>
            </a:r>
          </a:p>
        </p:txBody>
      </p:sp>
    </p:spTree>
    <p:extLst>
      <p:ext uri="{BB962C8B-B14F-4D97-AF65-F5344CB8AC3E}">
        <p14:creationId xmlns:p14="http://schemas.microsoft.com/office/powerpoint/2010/main" val="181506674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783382"/>
            <a:ext cx="11044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七、实验方案：</a:t>
            </a:r>
            <a:endParaRPr lang="en-US" altLang="zh-CN" sz="3600" b="1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611552"/>
              </p:ext>
            </p:extLst>
          </p:nvPr>
        </p:nvGraphicFramePr>
        <p:xfrm>
          <a:off x="883294" y="1747113"/>
          <a:ext cx="10192799" cy="3132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496"/>
                <a:gridCol w="1928115"/>
                <a:gridCol w="3377197"/>
                <a:gridCol w="3975991"/>
              </a:tblGrid>
              <a:tr h="626541">
                <a:tc>
                  <a:txBody>
                    <a:bodyPr/>
                    <a:lstStyle/>
                    <a:p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 smtClean="0"/>
                        <a:t>步骤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 smtClean="0"/>
                        <a:t>时间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 smtClean="0"/>
                        <a:t>注射部位</a:t>
                      </a:r>
                      <a:endParaRPr lang="zh-CN" altLang="en-US" sz="3200" b="1" dirty="0"/>
                    </a:p>
                  </a:txBody>
                  <a:tcPr/>
                </a:tc>
              </a:tr>
              <a:tr h="626541"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1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solidFill>
                            <a:srgbClr val="000000"/>
                          </a:solidFill>
                        </a:rPr>
                        <a:t>初免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 smtClean="0"/>
                        <a:t>皮下多点注射</a:t>
                      </a:r>
                      <a:endParaRPr lang="zh-CN" altLang="en-US" sz="3200" b="1" dirty="0"/>
                    </a:p>
                  </a:txBody>
                  <a:tcPr/>
                </a:tc>
              </a:tr>
              <a:tr h="626541"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2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solidFill>
                            <a:srgbClr val="000000"/>
                          </a:solidFill>
                        </a:rPr>
                        <a:t>二免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solidFill>
                            <a:srgbClr val="000000"/>
                          </a:solidFill>
                        </a:rPr>
                        <a:t>初免后两周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 smtClean="0"/>
                        <a:t>皮下多点注射</a:t>
                      </a:r>
                    </a:p>
                  </a:txBody>
                  <a:tcPr/>
                </a:tc>
              </a:tr>
              <a:tr h="626541"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3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solidFill>
                            <a:srgbClr val="000000"/>
                          </a:solidFill>
                        </a:rPr>
                        <a:t>加强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solidFill>
                            <a:srgbClr val="000000"/>
                          </a:solidFill>
                        </a:rPr>
                        <a:t>取血前三天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 smtClean="0"/>
                        <a:t>腹腔注射</a:t>
                      </a:r>
                      <a:endParaRPr lang="zh-CN" altLang="en-US" sz="3200" b="1" dirty="0"/>
                    </a:p>
                  </a:txBody>
                  <a:tcPr/>
                </a:tc>
              </a:tr>
              <a:tr h="626541"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4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solidFill>
                            <a:srgbClr val="000000"/>
                          </a:solidFill>
                        </a:rPr>
                        <a:t>鉴定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rgbClr val="000000"/>
                          </a:solidFill>
                        </a:rPr>
                        <a:t>ELISA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346955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799" y="1684421"/>
            <a:ext cx="111412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八、具体步骤：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1.</a:t>
            </a:r>
            <a:r>
              <a:rPr lang="zh-CN" altLang="en-US" sz="3600" b="1" dirty="0" smtClean="0"/>
              <a:t>初免：</a:t>
            </a:r>
            <a:endParaRPr lang="en-US" altLang="zh-CN" sz="3600" b="1" dirty="0" smtClean="0"/>
          </a:p>
          <a:p>
            <a:r>
              <a:rPr lang="zh-CN" altLang="en-US" sz="3600" dirty="0" smtClean="0"/>
              <a:t>       </a:t>
            </a:r>
            <a:r>
              <a:rPr lang="zh-CN" altLang="en-US" sz="3200" dirty="0" smtClean="0"/>
              <a:t>将</a:t>
            </a:r>
            <a:r>
              <a:rPr lang="en-US" altLang="zh-CN" sz="3200" dirty="0" smtClean="0"/>
              <a:t>0.5mg/ml</a:t>
            </a:r>
            <a:r>
              <a:rPr lang="zh-CN" altLang="en-US" sz="3200" dirty="0" smtClean="0"/>
              <a:t>抗原</a:t>
            </a:r>
            <a:r>
              <a:rPr lang="zh-CN" altLang="en-US" sz="3200" dirty="0"/>
              <a:t>与</a:t>
            </a:r>
            <a:r>
              <a:rPr lang="zh-CN" altLang="en-US" sz="3200" dirty="0" smtClean="0"/>
              <a:t>弗氏完全佐剂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混合，用搅拌器充分混匀，形成油包水状，至液滴在水中不化开即可。将混匀的抗原装入</a:t>
            </a:r>
            <a:r>
              <a:rPr lang="en-US" altLang="zh-CN" sz="3200" dirty="0" smtClean="0"/>
              <a:t>1ml</a:t>
            </a:r>
            <a:r>
              <a:rPr lang="zh-CN" altLang="en-US" sz="3200" dirty="0" smtClean="0"/>
              <a:t>针筒，赶走针筒内空气，按每只小鼠</a:t>
            </a:r>
            <a:r>
              <a:rPr lang="en-US" altLang="zh-CN" sz="3200" dirty="0" smtClean="0"/>
              <a:t>0.2ml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50ug</a:t>
            </a:r>
            <a:r>
              <a:rPr lang="zh-CN" altLang="en-US" sz="3200" dirty="0" smtClean="0"/>
              <a:t>抗原）腹部皮下多点注射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打三个点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免疫小鼠。</a:t>
            </a:r>
            <a:endParaRPr lang="en-US" altLang="zh-CN" sz="3200" dirty="0" smtClean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09422151"/>
      </p:ext>
    </p:extLst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3767" y="1804517"/>
            <a:ext cx="107923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600" b="1" dirty="0" smtClean="0">
                <a:solidFill>
                  <a:srgbClr val="000000"/>
                </a:solidFill>
              </a:rPr>
              <a:t>2.</a:t>
            </a:r>
            <a:r>
              <a:rPr lang="zh-CN" altLang="en-US" sz="3600" b="1" dirty="0" smtClean="0">
                <a:solidFill>
                  <a:srgbClr val="000000"/>
                </a:solidFill>
              </a:rPr>
              <a:t>二免</a:t>
            </a:r>
            <a:r>
              <a:rPr lang="zh-CN" altLang="en-US" sz="3600" b="1" dirty="0">
                <a:solidFill>
                  <a:srgbClr val="000000"/>
                </a:solidFill>
              </a:rPr>
              <a:t>：</a:t>
            </a:r>
            <a:endParaRPr lang="en-US" altLang="zh-CN" sz="3600" b="1" dirty="0">
              <a:solidFill>
                <a:srgbClr val="000000"/>
              </a:solidFill>
            </a:endParaRPr>
          </a:p>
          <a:p>
            <a:pPr lvl="0"/>
            <a:r>
              <a:rPr lang="zh-CN" altLang="en-US" sz="3600" dirty="0" smtClean="0">
                <a:solidFill>
                  <a:srgbClr val="000000"/>
                </a:solidFill>
              </a:rPr>
              <a:t>      </a:t>
            </a:r>
            <a:r>
              <a:rPr lang="zh-CN" altLang="en-US" sz="3200" dirty="0" smtClean="0">
                <a:solidFill>
                  <a:srgbClr val="000000"/>
                </a:solidFill>
              </a:rPr>
              <a:t>将</a:t>
            </a:r>
            <a:r>
              <a:rPr lang="en-US" altLang="zh-CN" sz="3200" dirty="0"/>
              <a:t>0.5mg/ml</a:t>
            </a:r>
            <a:r>
              <a:rPr lang="zh-CN" altLang="en-US" sz="3200" dirty="0" smtClean="0">
                <a:solidFill>
                  <a:srgbClr val="000000"/>
                </a:solidFill>
              </a:rPr>
              <a:t>抗原</a:t>
            </a:r>
            <a:r>
              <a:rPr lang="zh-CN" altLang="en-US" sz="3200" dirty="0">
                <a:solidFill>
                  <a:srgbClr val="000000"/>
                </a:solidFill>
              </a:rPr>
              <a:t>与弗氏不完全佐剂</a:t>
            </a:r>
            <a:r>
              <a:rPr lang="en-US" altLang="zh-CN" sz="3200" dirty="0">
                <a:solidFill>
                  <a:srgbClr val="000000"/>
                </a:solidFill>
              </a:rPr>
              <a:t>1</a:t>
            </a:r>
            <a:r>
              <a:rPr lang="zh-CN" altLang="en-US" sz="3200" dirty="0">
                <a:solidFill>
                  <a:srgbClr val="000000"/>
                </a:solidFill>
              </a:rPr>
              <a:t>：</a:t>
            </a:r>
            <a:r>
              <a:rPr lang="en-US" altLang="zh-CN" sz="3200" dirty="0">
                <a:solidFill>
                  <a:srgbClr val="000000"/>
                </a:solidFill>
              </a:rPr>
              <a:t>1</a:t>
            </a:r>
            <a:r>
              <a:rPr lang="zh-CN" altLang="en-US" sz="3200" dirty="0">
                <a:solidFill>
                  <a:srgbClr val="000000"/>
                </a:solidFill>
              </a:rPr>
              <a:t>混合，用</a:t>
            </a:r>
            <a:r>
              <a:rPr lang="zh-CN" altLang="en-US" sz="3200" dirty="0" smtClean="0">
                <a:solidFill>
                  <a:srgbClr val="000000"/>
                </a:solidFill>
              </a:rPr>
              <a:t>搅拌器充分</a:t>
            </a:r>
            <a:r>
              <a:rPr lang="zh-CN" altLang="en-US" sz="3200" dirty="0">
                <a:solidFill>
                  <a:srgbClr val="000000"/>
                </a:solidFill>
              </a:rPr>
              <a:t>混匀，至液滴在水中不化开即可。将混匀的抗原装入</a:t>
            </a:r>
            <a:r>
              <a:rPr lang="en-US" altLang="zh-CN" sz="3200" dirty="0">
                <a:solidFill>
                  <a:srgbClr val="000000"/>
                </a:solidFill>
              </a:rPr>
              <a:t>1ml</a:t>
            </a:r>
            <a:r>
              <a:rPr lang="zh-CN" altLang="en-US" sz="3200" dirty="0">
                <a:solidFill>
                  <a:srgbClr val="000000"/>
                </a:solidFill>
              </a:rPr>
              <a:t>针筒，赶走针筒内空气，按每只小鼠</a:t>
            </a:r>
            <a:r>
              <a:rPr lang="en-US" altLang="zh-CN" sz="3200" dirty="0" smtClean="0">
                <a:solidFill>
                  <a:srgbClr val="000000"/>
                </a:solidFill>
              </a:rPr>
              <a:t>0.2ml</a:t>
            </a:r>
            <a:r>
              <a:rPr lang="zh-CN" altLang="en-US" sz="3200" dirty="0"/>
              <a:t> （</a:t>
            </a:r>
            <a:r>
              <a:rPr lang="en-US" altLang="zh-CN" sz="3200" dirty="0"/>
              <a:t>50ug</a:t>
            </a:r>
            <a:r>
              <a:rPr lang="zh-CN" altLang="en-US" sz="3200" dirty="0"/>
              <a:t>抗原）</a:t>
            </a:r>
            <a:r>
              <a:rPr lang="zh-CN" altLang="en-US" sz="3200" dirty="0" smtClean="0">
                <a:solidFill>
                  <a:srgbClr val="000000"/>
                </a:solidFill>
              </a:rPr>
              <a:t>腹部</a:t>
            </a:r>
            <a:r>
              <a:rPr lang="zh-CN" altLang="en-US" sz="3200" dirty="0">
                <a:solidFill>
                  <a:srgbClr val="000000"/>
                </a:solidFill>
              </a:rPr>
              <a:t>皮下多点注射</a:t>
            </a:r>
            <a:r>
              <a:rPr lang="en-US" altLang="zh-CN" sz="3200" dirty="0">
                <a:solidFill>
                  <a:srgbClr val="000000"/>
                </a:solidFill>
              </a:rPr>
              <a:t>(</a:t>
            </a:r>
            <a:r>
              <a:rPr lang="zh-CN" altLang="en-US" sz="3200" dirty="0">
                <a:solidFill>
                  <a:srgbClr val="000000"/>
                </a:solidFill>
              </a:rPr>
              <a:t>打三个点</a:t>
            </a:r>
            <a:r>
              <a:rPr lang="en-US" altLang="zh-CN" sz="3200" dirty="0">
                <a:solidFill>
                  <a:srgbClr val="000000"/>
                </a:solidFill>
              </a:rPr>
              <a:t>)</a:t>
            </a:r>
            <a:r>
              <a:rPr lang="zh-CN" altLang="en-US" sz="3200" dirty="0">
                <a:solidFill>
                  <a:srgbClr val="000000"/>
                </a:solidFill>
              </a:rPr>
              <a:t>免疫小</a:t>
            </a:r>
            <a:r>
              <a:rPr lang="zh-CN" altLang="en-US" sz="3200" dirty="0" smtClean="0">
                <a:solidFill>
                  <a:srgbClr val="000000"/>
                </a:solidFill>
              </a:rPr>
              <a:t>鼠。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29633"/>
      </p:ext>
    </p:extLst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1285" y="2286000"/>
            <a:ext cx="93966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3.</a:t>
            </a:r>
            <a:r>
              <a:rPr lang="zh-CN" altLang="en-US" sz="3600" b="1" dirty="0" smtClean="0"/>
              <a:t>加强</a:t>
            </a:r>
            <a:endParaRPr lang="en-US" altLang="zh-CN" sz="3600" b="1" dirty="0" smtClean="0"/>
          </a:p>
          <a:p>
            <a:r>
              <a:rPr lang="en-US" altLang="zh-CN" sz="3600" dirty="0"/>
              <a:t> </a:t>
            </a:r>
            <a:r>
              <a:rPr lang="en-US" altLang="zh-CN" sz="3600" dirty="0" smtClean="0"/>
              <a:t>    </a:t>
            </a:r>
            <a:r>
              <a:rPr lang="zh-CN" altLang="en-US" sz="3200" dirty="0" smtClean="0"/>
              <a:t>取血前三天，将</a:t>
            </a:r>
            <a:r>
              <a:rPr lang="en-US" altLang="zh-CN" sz="3200" dirty="0"/>
              <a:t>0.5mg/ml</a:t>
            </a:r>
            <a:r>
              <a:rPr lang="zh-CN" altLang="en-US" sz="3200" dirty="0" smtClean="0"/>
              <a:t>抗原按</a:t>
            </a:r>
            <a:r>
              <a:rPr lang="en-US" altLang="zh-CN" sz="3200" dirty="0" smtClean="0"/>
              <a:t>0.1ml/</a:t>
            </a:r>
            <a:r>
              <a:rPr lang="zh-CN" altLang="en-US" sz="3200" dirty="0" smtClean="0"/>
              <a:t>只直接注射入小鼠腹腔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r>
              <a:rPr lang="en-US" altLang="zh-CN" sz="3600" b="1" dirty="0" smtClean="0"/>
              <a:t>4.ELISA</a:t>
            </a:r>
            <a:r>
              <a:rPr lang="zh-CN" altLang="en-US" sz="3600" b="1" dirty="0" smtClean="0"/>
              <a:t>检测鉴定（略）</a:t>
            </a:r>
            <a:endParaRPr lang="en-US" altLang="zh-CN" sz="3600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732009"/>
      </p:ext>
    </p:extLst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770221"/>
            <a:ext cx="6964363" cy="380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4708525" y="13160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24" name="Text Box 6"/>
          <p:cNvSpPr txBox="1">
            <a:spLocks noChangeArrowheads="1"/>
          </p:cNvSpPr>
          <p:nvPr/>
        </p:nvSpPr>
        <p:spPr bwMode="auto">
          <a:xfrm>
            <a:off x="2743201" y="712955"/>
            <a:ext cx="34275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600" dirty="0" smtClean="0"/>
              <a:t>八、小鼠的抓取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177784822"/>
      </p:ext>
    </p:extLst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84" y="1600060"/>
            <a:ext cx="4689550" cy="34438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66684" y="953729"/>
            <a:ext cx="3224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小鼠注射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039" y="1991818"/>
            <a:ext cx="5080063" cy="271783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12026" y="5690279"/>
            <a:ext cx="258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腹腔注射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983794" y="5673213"/>
            <a:ext cx="295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皮下注射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616038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33599" y="592271"/>
            <a:ext cx="7570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/>
              <a:t>多克隆抗体</a:t>
            </a:r>
            <a:r>
              <a:rPr lang="zh-CN" altLang="en-US" sz="4400" b="1" dirty="0"/>
              <a:t>制备</a:t>
            </a:r>
            <a:r>
              <a:rPr lang="zh-CN" altLang="en-US" sz="4400" b="1" dirty="0" smtClean="0"/>
              <a:t>及效价鉴定</a:t>
            </a:r>
            <a:endParaRPr lang="zh-CN" altLang="en-US" sz="4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104523" y="1696692"/>
            <a:ext cx="1019420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一、实验原理：</a:t>
            </a:r>
            <a:endParaRPr lang="en-US" altLang="zh-CN" sz="3600" b="1" dirty="0" smtClean="0"/>
          </a:p>
          <a:p>
            <a:pPr indent="720000"/>
            <a:r>
              <a:rPr lang="zh-CN" altLang="en-US" sz="3200" b="1" dirty="0" smtClean="0">
                <a:solidFill>
                  <a:srgbClr val="333333"/>
                </a:solidFill>
                <a:latin typeface="arial"/>
              </a:rPr>
              <a:t>机体</a:t>
            </a:r>
            <a:r>
              <a:rPr lang="zh-CN" altLang="en-US" sz="3200" b="1" dirty="0">
                <a:solidFill>
                  <a:srgbClr val="333333"/>
                </a:solidFill>
                <a:latin typeface="arial"/>
              </a:rPr>
              <a:t>在抗原物质刺激下</a:t>
            </a:r>
            <a:r>
              <a:rPr lang="zh-CN" altLang="en-US" sz="3200" b="1" dirty="0" smtClean="0">
                <a:solidFill>
                  <a:srgbClr val="333333"/>
                </a:solidFill>
                <a:latin typeface="arial"/>
              </a:rPr>
              <a:t>，</a:t>
            </a:r>
            <a:r>
              <a:rPr lang="en-US" altLang="zh-CN" sz="3200" b="1" dirty="0" smtClean="0">
                <a:solidFill>
                  <a:srgbClr val="333333"/>
                </a:solidFill>
                <a:latin typeface="arial"/>
              </a:rPr>
              <a:t>B</a:t>
            </a:r>
            <a:r>
              <a:rPr lang="zh-CN" altLang="en-US" sz="3200" b="1" dirty="0">
                <a:solidFill>
                  <a:srgbClr val="333333"/>
                </a:solidFill>
                <a:latin typeface="arial"/>
              </a:rPr>
              <a:t>细胞分化成的</a:t>
            </a:r>
            <a:r>
              <a:rPr lang="zh-CN" altLang="en-US" sz="3200" b="1" dirty="0" smtClean="0">
                <a:solidFill>
                  <a:srgbClr val="333333"/>
                </a:solidFill>
                <a:latin typeface="arial"/>
              </a:rPr>
              <a:t>浆细胞能产生可</a:t>
            </a:r>
            <a:r>
              <a:rPr lang="zh-CN" altLang="en-US" sz="3200" b="1" dirty="0">
                <a:solidFill>
                  <a:srgbClr val="333333"/>
                </a:solidFill>
                <a:latin typeface="arial"/>
              </a:rPr>
              <a:t>与相应抗原发生特异性结合反应的</a:t>
            </a:r>
            <a:r>
              <a:rPr lang="zh-CN" altLang="en-US" sz="3200" b="1" dirty="0" smtClean="0">
                <a:solidFill>
                  <a:srgbClr val="333333"/>
                </a:solidFill>
                <a:latin typeface="arial"/>
              </a:rPr>
              <a:t>免疫</a:t>
            </a:r>
            <a:r>
              <a:rPr lang="zh-CN" altLang="en-US" sz="3200" b="1" dirty="0">
                <a:solidFill>
                  <a:srgbClr val="333333"/>
                </a:solidFill>
                <a:latin typeface="arial"/>
              </a:rPr>
              <a:t>血清</a:t>
            </a:r>
            <a:r>
              <a:rPr lang="zh-CN" altLang="en-US" sz="3200" b="1" dirty="0" smtClean="0">
                <a:solidFill>
                  <a:srgbClr val="333333"/>
                </a:solidFill>
                <a:latin typeface="arial"/>
              </a:rPr>
              <a:t>，即抗体。由于该抗原可以刺激机体</a:t>
            </a:r>
            <a:r>
              <a:rPr lang="zh-CN" altLang="en-US" sz="3200" b="1" dirty="0">
                <a:solidFill>
                  <a:srgbClr val="333333"/>
                </a:solidFill>
                <a:latin typeface="arial"/>
              </a:rPr>
              <a:t>多</a:t>
            </a:r>
            <a:r>
              <a:rPr lang="zh-CN" altLang="en-US" sz="3200" b="1" dirty="0" smtClean="0">
                <a:solidFill>
                  <a:srgbClr val="333333"/>
                </a:solidFill>
                <a:latin typeface="arial"/>
              </a:rPr>
              <a:t>个</a:t>
            </a:r>
            <a:r>
              <a:rPr lang="en-US" altLang="zh-CN" sz="3200" b="1" dirty="0" smtClean="0">
                <a:solidFill>
                  <a:srgbClr val="333333"/>
                </a:solidFill>
                <a:latin typeface="arial"/>
              </a:rPr>
              <a:t>B</a:t>
            </a:r>
            <a:r>
              <a:rPr lang="zh-CN" altLang="en-US" sz="3200" b="1" dirty="0" smtClean="0">
                <a:solidFill>
                  <a:srgbClr val="333333"/>
                </a:solidFill>
                <a:latin typeface="arial"/>
              </a:rPr>
              <a:t>细胞产生针对不同抗原表位的抗体获得的血清为多种抗体的混合物，故称多克隆抗体</a:t>
            </a:r>
            <a:r>
              <a:rPr lang="zh-CN" altLang="en-US" sz="3600" dirty="0" smtClean="0">
                <a:solidFill>
                  <a:srgbClr val="333333"/>
                </a:solidFill>
                <a:latin typeface="arial"/>
              </a:rPr>
              <a:t>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58012791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抗原抗体反应图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526" y="1588168"/>
            <a:ext cx="7640052" cy="508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850492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260648"/>
            <a:ext cx="10972800" cy="1143000"/>
          </a:xfrm>
        </p:spPr>
        <p:txBody>
          <a:bodyPr/>
          <a:lstStyle/>
          <a:p>
            <a:r>
              <a:rPr lang="zh-CN" altLang="en-US" sz="3600" b="1" dirty="0" smtClean="0"/>
              <a:t>二、抗体的用途</a:t>
            </a:r>
            <a:endParaRPr lang="zh-CN" altLang="en-US" sz="3600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48326"/>
            <a:ext cx="10905067" cy="496070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1" lang="zh-CN" altLang="en-US" b="1" dirty="0">
                <a:solidFill>
                  <a:srgbClr val="FF0000"/>
                </a:solidFill>
              </a:rPr>
              <a:t>医疗领域：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zh-CN" altLang="en-US" b="1" dirty="0">
                <a:solidFill>
                  <a:srgbClr val="0033CC"/>
                </a:solidFill>
              </a:rPr>
              <a:t>   </a:t>
            </a:r>
            <a:r>
              <a:rPr kumimoji="1" lang="en-US" altLang="zh-CN" b="1" dirty="0" smtClean="0">
                <a:solidFill>
                  <a:srgbClr val="0033CC"/>
                </a:solidFill>
              </a:rPr>
              <a:t>1.</a:t>
            </a:r>
            <a:r>
              <a:rPr lang="zh-CN" altLang="en-US" b="1" dirty="0" smtClean="0">
                <a:solidFill>
                  <a:srgbClr val="0033CC"/>
                </a:solidFill>
              </a:rPr>
              <a:t>诊断</a:t>
            </a:r>
            <a:r>
              <a:rPr lang="zh-CN" altLang="en-US" b="1" dirty="0">
                <a:solidFill>
                  <a:srgbClr val="0033CC"/>
                </a:solidFill>
              </a:rPr>
              <a:t>：</a:t>
            </a:r>
            <a:r>
              <a:rPr kumimoji="1" lang="zh-CN" altLang="en-US" b="1" dirty="0">
                <a:solidFill>
                  <a:schemeClr val="folHlink"/>
                </a:solidFill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kumimoji="1" lang="en-US" altLang="zh-CN" b="1" dirty="0" smtClean="0"/>
              <a:t>       a.</a:t>
            </a:r>
            <a:r>
              <a:rPr kumimoji="1" lang="zh-CN" altLang="en-US" b="1" dirty="0" smtClean="0"/>
              <a:t>已知</a:t>
            </a:r>
            <a:r>
              <a:rPr kumimoji="1" lang="zh-CN" altLang="en-US" b="1" dirty="0"/>
              <a:t>抗体查未知抗原；血型、乙肝、</a:t>
            </a:r>
            <a:r>
              <a:rPr kumimoji="1" lang="en-US" altLang="zh-CN" b="1" dirty="0"/>
              <a:t>SARS</a:t>
            </a:r>
            <a:r>
              <a:rPr kumimoji="1" lang="zh-CN" altLang="en-US" b="1" dirty="0"/>
              <a:t>、肿瘤相关抗原等</a:t>
            </a:r>
          </a:p>
          <a:p>
            <a:pPr marL="0" indent="0">
              <a:lnSpc>
                <a:spcPct val="80000"/>
              </a:lnSpc>
              <a:buNone/>
            </a:pPr>
            <a:r>
              <a:rPr kumimoji="1" lang="en-US" altLang="zh-CN" b="1" dirty="0" smtClean="0"/>
              <a:t>       b.</a:t>
            </a:r>
            <a:r>
              <a:rPr kumimoji="1" lang="zh-CN" altLang="en-US" b="1" dirty="0" smtClean="0"/>
              <a:t>已知</a:t>
            </a:r>
            <a:r>
              <a:rPr kumimoji="1" lang="zh-CN" altLang="en-US" b="1" dirty="0"/>
              <a:t>抗原查未知抗体；</a:t>
            </a:r>
            <a:r>
              <a:rPr kumimoji="1" lang="en-US" altLang="zh-CN" b="1" dirty="0"/>
              <a:t>HIV</a:t>
            </a:r>
            <a:r>
              <a:rPr kumimoji="1" lang="zh-CN" altLang="en-US" b="1" dirty="0"/>
              <a:t>、伤寒、自身免疫病等</a:t>
            </a:r>
          </a:p>
          <a:p>
            <a:pPr marL="0" indent="0">
              <a:lnSpc>
                <a:spcPct val="80000"/>
              </a:lnSpc>
              <a:buNone/>
            </a:pPr>
            <a:r>
              <a:rPr kumimoji="1" lang="zh-CN" altLang="en-US" b="1" dirty="0" smtClean="0">
                <a:solidFill>
                  <a:srgbClr val="0033CC"/>
                </a:solidFill>
              </a:rPr>
              <a:t>   </a:t>
            </a:r>
            <a:r>
              <a:rPr kumimoji="1" lang="en-US" altLang="zh-CN" b="1" dirty="0" smtClean="0">
                <a:solidFill>
                  <a:srgbClr val="0033CC"/>
                </a:solidFill>
              </a:rPr>
              <a:t>2.</a:t>
            </a:r>
            <a:r>
              <a:rPr kumimoji="1" lang="zh-CN" altLang="en-US" b="1" dirty="0" smtClean="0">
                <a:solidFill>
                  <a:srgbClr val="0033CC"/>
                </a:solidFill>
              </a:rPr>
              <a:t>预防</a:t>
            </a:r>
            <a:r>
              <a:rPr kumimoji="1" lang="zh-CN" altLang="en-US" b="1" dirty="0">
                <a:solidFill>
                  <a:srgbClr val="0033CC"/>
                </a:solidFill>
              </a:rPr>
              <a:t>：</a:t>
            </a:r>
            <a:r>
              <a:rPr kumimoji="1" lang="zh-CN" altLang="en-US" b="1" dirty="0">
                <a:solidFill>
                  <a:schemeClr val="folHlink"/>
                </a:solidFill>
              </a:rPr>
              <a:t> </a:t>
            </a:r>
            <a:r>
              <a:rPr kumimoji="1" lang="zh-CN" altLang="en-US" b="1" dirty="0"/>
              <a:t>应急预防（破伤风，</a:t>
            </a:r>
            <a:r>
              <a:rPr kumimoji="1" lang="en-US" altLang="zh-CN" b="1" dirty="0"/>
              <a:t>Rh</a:t>
            </a:r>
            <a:r>
              <a:rPr kumimoji="1" lang="zh-CN" altLang="en-US" b="1" dirty="0"/>
              <a:t>不合的新生儿溶血等）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 smtClean="0">
                <a:solidFill>
                  <a:srgbClr val="0033CC"/>
                </a:solidFill>
              </a:rPr>
              <a:t>   </a:t>
            </a:r>
            <a:r>
              <a:rPr lang="en-US" altLang="zh-CN" b="1" dirty="0" smtClean="0">
                <a:solidFill>
                  <a:srgbClr val="0033CC"/>
                </a:solidFill>
              </a:rPr>
              <a:t>3.</a:t>
            </a:r>
            <a:r>
              <a:rPr lang="zh-CN" altLang="en-US" b="1" dirty="0" smtClean="0">
                <a:solidFill>
                  <a:srgbClr val="0033CC"/>
                </a:solidFill>
              </a:rPr>
              <a:t>治疗</a:t>
            </a:r>
            <a:r>
              <a:rPr lang="zh-CN" altLang="en-US" b="1" dirty="0">
                <a:solidFill>
                  <a:srgbClr val="0033CC"/>
                </a:solidFill>
              </a:rPr>
              <a:t>：</a:t>
            </a:r>
            <a:r>
              <a:rPr kumimoji="1" lang="zh-CN" altLang="en-US" b="1" dirty="0">
                <a:solidFill>
                  <a:srgbClr val="920000"/>
                </a:solidFill>
              </a:rPr>
              <a:t> </a:t>
            </a:r>
            <a:r>
              <a:rPr kumimoji="1" lang="zh-CN" altLang="en-US" b="1" dirty="0"/>
              <a:t>感染、抗移植排斥、抗炎、抗肿瘤</a:t>
            </a:r>
          </a:p>
          <a:p>
            <a:pPr>
              <a:lnSpc>
                <a:spcPct val="80000"/>
              </a:lnSpc>
            </a:pPr>
            <a:r>
              <a:rPr kumimoji="1" lang="zh-CN" altLang="en-US" b="1" dirty="0" smtClean="0">
                <a:solidFill>
                  <a:srgbClr val="FF0000"/>
                </a:solidFill>
              </a:rPr>
              <a:t>科研：</a:t>
            </a:r>
            <a:r>
              <a:rPr lang="zh-CN" altLang="en-US" b="1" dirty="0" smtClean="0">
                <a:solidFill>
                  <a:schemeClr val="folHlink"/>
                </a:solidFill>
              </a:rPr>
              <a:t>各种基于免疫学</a:t>
            </a:r>
            <a:r>
              <a:rPr lang="zh-CN" altLang="en-US" b="1" dirty="0">
                <a:solidFill>
                  <a:schemeClr val="folHlink"/>
                </a:solidFill>
              </a:rPr>
              <a:t>原理的实验技术 </a:t>
            </a:r>
            <a:r>
              <a:rPr lang="zh-CN" altLang="en-US" b="1" dirty="0" smtClean="0">
                <a:solidFill>
                  <a:schemeClr val="folHlink"/>
                </a:solidFill>
              </a:rPr>
              <a:t>（</a:t>
            </a:r>
            <a:r>
              <a:rPr kumimoji="1" lang="zh-CN" altLang="en-US" b="1" dirty="0" smtClean="0">
                <a:solidFill>
                  <a:schemeClr val="folHlink"/>
                </a:solidFill>
              </a:rPr>
              <a:t>免疫沉淀</a:t>
            </a:r>
            <a:r>
              <a:rPr lang="en-US" altLang="zh-CN" b="1" dirty="0" smtClean="0">
                <a:solidFill>
                  <a:schemeClr val="folHlink"/>
                </a:solidFill>
              </a:rPr>
              <a:t>IP</a:t>
            </a:r>
            <a:r>
              <a:rPr kumimoji="1" lang="zh-CN" altLang="en-US" b="1" dirty="0" smtClean="0">
                <a:solidFill>
                  <a:schemeClr val="folHlink"/>
                </a:solidFill>
              </a:rPr>
              <a:t>、凝集、免疫印迹</a:t>
            </a:r>
            <a:r>
              <a:rPr kumimoji="1" lang="en-US" altLang="zh-CN" b="1" dirty="0" smtClean="0">
                <a:solidFill>
                  <a:schemeClr val="folHlink"/>
                </a:solidFill>
              </a:rPr>
              <a:t>WB</a:t>
            </a:r>
            <a:r>
              <a:rPr kumimoji="1" lang="zh-CN" altLang="en-US" b="1" dirty="0" smtClean="0">
                <a:solidFill>
                  <a:schemeClr val="folHlink"/>
                </a:solidFill>
              </a:rPr>
              <a:t>、</a:t>
            </a:r>
            <a:r>
              <a:rPr kumimoji="1" lang="en-US" altLang="zh-CN" b="1" dirty="0" smtClean="0">
                <a:solidFill>
                  <a:schemeClr val="folHlink"/>
                </a:solidFill>
              </a:rPr>
              <a:t>ELISA</a:t>
            </a:r>
            <a:r>
              <a:rPr kumimoji="1" lang="zh-CN" altLang="en-US" b="1" dirty="0" smtClean="0">
                <a:solidFill>
                  <a:schemeClr val="folHlink"/>
                </a:solidFill>
              </a:rPr>
              <a:t>、</a:t>
            </a:r>
            <a:r>
              <a:rPr kumimoji="1" lang="en-US" altLang="zh-CN" b="1" dirty="0" smtClean="0">
                <a:solidFill>
                  <a:schemeClr val="folHlink"/>
                </a:solidFill>
              </a:rPr>
              <a:t> </a:t>
            </a:r>
            <a:r>
              <a:rPr kumimoji="1" lang="zh-CN" altLang="en-US" b="1" dirty="0" smtClean="0">
                <a:solidFill>
                  <a:schemeClr val="folHlink"/>
                </a:solidFill>
              </a:rPr>
              <a:t>流式细胞技术</a:t>
            </a:r>
            <a:r>
              <a:rPr kumimoji="1" lang="en-US" altLang="zh-CN" b="1" dirty="0" smtClean="0">
                <a:solidFill>
                  <a:schemeClr val="folHlink"/>
                </a:solidFill>
              </a:rPr>
              <a:t>FACS</a:t>
            </a:r>
            <a:r>
              <a:rPr kumimoji="1" lang="zh-CN" altLang="en-US" b="1" dirty="0" smtClean="0">
                <a:solidFill>
                  <a:schemeClr val="folHlink"/>
                </a:solidFill>
              </a:rPr>
              <a:t>、</a:t>
            </a:r>
            <a:r>
              <a:rPr kumimoji="1" lang="en-US" altLang="zh-CN" b="1" dirty="0" smtClean="0">
                <a:solidFill>
                  <a:schemeClr val="folHlink"/>
                </a:solidFill>
              </a:rPr>
              <a:t> </a:t>
            </a:r>
            <a:r>
              <a:rPr kumimoji="1" lang="zh-CN" altLang="en-US" b="1" dirty="0" smtClean="0">
                <a:solidFill>
                  <a:schemeClr val="folHlink"/>
                </a:solidFill>
              </a:rPr>
              <a:t>免疫组化</a:t>
            </a:r>
            <a:r>
              <a:rPr kumimoji="1" lang="en-US" altLang="zh-CN" b="1" dirty="0" smtClean="0">
                <a:solidFill>
                  <a:schemeClr val="folHlink"/>
                </a:solidFill>
              </a:rPr>
              <a:t>IHC</a:t>
            </a:r>
            <a:r>
              <a:rPr kumimoji="1" lang="zh-CN" altLang="en-US" b="1" dirty="0" smtClean="0">
                <a:solidFill>
                  <a:schemeClr val="folHlink"/>
                </a:solidFill>
              </a:rPr>
              <a:t>、免疫荧光</a:t>
            </a:r>
            <a:r>
              <a:rPr kumimoji="1" lang="en-US" altLang="zh-CN" b="1" dirty="0" smtClean="0">
                <a:solidFill>
                  <a:schemeClr val="folHlink"/>
                </a:solidFill>
              </a:rPr>
              <a:t>IF …</a:t>
            </a:r>
            <a:r>
              <a:rPr lang="zh-CN" altLang="en-US" b="1" dirty="0">
                <a:solidFill>
                  <a:schemeClr val="folHlink"/>
                </a:solidFill>
              </a:rPr>
              <a:t>）</a:t>
            </a:r>
            <a:endParaRPr kumimoji="1" lang="en-US" altLang="zh-CN" b="1" dirty="0"/>
          </a:p>
          <a:p>
            <a:pPr marL="0" indent="0">
              <a:lnSpc>
                <a:spcPct val="80000"/>
              </a:lnSpc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597296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1929" y="1430448"/>
            <a:ext cx="97686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+mj-ea"/>
                <a:ea typeface="+mj-ea"/>
              </a:rPr>
              <a:t>三、抗原的剂量：</a:t>
            </a:r>
            <a:endParaRPr lang="en-US" altLang="zh-CN" sz="3600" b="1" dirty="0" smtClean="0">
              <a:latin typeface="+mj-ea"/>
              <a:ea typeface="+mj-ea"/>
            </a:endParaRPr>
          </a:p>
          <a:p>
            <a:r>
              <a:rPr lang="zh-CN" altLang="en-US" sz="3200" b="1" dirty="0" smtClean="0">
                <a:latin typeface="+mj-ea"/>
                <a:ea typeface="+mj-ea"/>
              </a:rPr>
              <a:t>与抗原的免疫原性强弱和免疫周期的长短有关。一般免疫剂量选择：</a:t>
            </a:r>
            <a:endParaRPr lang="en-US" altLang="zh-CN" sz="3200" b="1" dirty="0" smtClean="0">
              <a:latin typeface="+mj-ea"/>
              <a:ea typeface="+mj-ea"/>
            </a:endParaRPr>
          </a:p>
          <a:p>
            <a:r>
              <a:rPr lang="zh-CN" altLang="en-US" sz="3200" b="1" dirty="0">
                <a:latin typeface="+mj-ea"/>
                <a:ea typeface="+mj-ea"/>
              </a:rPr>
              <a:t>小</a:t>
            </a:r>
            <a:r>
              <a:rPr lang="zh-CN" altLang="en-US" sz="3200" b="1" dirty="0" smtClean="0">
                <a:latin typeface="+mj-ea"/>
                <a:ea typeface="+mj-ea"/>
              </a:rPr>
              <a:t>鼠：</a:t>
            </a:r>
            <a:r>
              <a:rPr lang="en-US" altLang="zh-CN" sz="3200" b="1" dirty="0" smtClean="0">
                <a:latin typeface="+mj-ea"/>
                <a:ea typeface="+mj-ea"/>
              </a:rPr>
              <a:t>10~200ug/</a:t>
            </a:r>
            <a:r>
              <a:rPr lang="zh-CN" altLang="en-US" sz="3200" b="1" dirty="0" smtClean="0">
                <a:latin typeface="+mj-ea"/>
                <a:ea typeface="+mj-ea"/>
              </a:rPr>
              <a:t>次</a:t>
            </a:r>
            <a:endParaRPr lang="en-US" altLang="zh-CN" sz="3200" b="1" dirty="0" smtClean="0">
              <a:latin typeface="+mj-ea"/>
              <a:ea typeface="+mj-ea"/>
            </a:endParaRPr>
          </a:p>
          <a:p>
            <a:r>
              <a:rPr lang="zh-CN" altLang="en-US" sz="3200" b="1" dirty="0">
                <a:latin typeface="+mj-ea"/>
                <a:ea typeface="+mj-ea"/>
              </a:rPr>
              <a:t>大</a:t>
            </a:r>
            <a:r>
              <a:rPr lang="zh-CN" altLang="en-US" sz="3200" b="1" dirty="0" smtClean="0">
                <a:latin typeface="+mj-ea"/>
                <a:ea typeface="+mj-ea"/>
              </a:rPr>
              <a:t>鼠：</a:t>
            </a:r>
            <a:r>
              <a:rPr lang="en-US" altLang="zh-CN" sz="3200" b="1" dirty="0" smtClean="0">
                <a:latin typeface="+mj-ea"/>
                <a:ea typeface="+mj-ea"/>
              </a:rPr>
              <a:t>50~500ug</a:t>
            </a:r>
            <a:r>
              <a:rPr lang="en-US" altLang="zh-CN" sz="3200" b="1" dirty="0">
                <a:latin typeface="+mj-ea"/>
                <a:ea typeface="+mj-ea"/>
              </a:rPr>
              <a:t>/</a:t>
            </a:r>
            <a:r>
              <a:rPr lang="zh-CN" altLang="en-US" sz="3200" b="1" dirty="0" smtClean="0">
                <a:latin typeface="+mj-ea"/>
                <a:ea typeface="+mj-ea"/>
              </a:rPr>
              <a:t>次</a:t>
            </a:r>
            <a:endParaRPr lang="en-US" altLang="zh-CN" sz="3200" b="1" dirty="0" smtClean="0">
              <a:latin typeface="+mj-ea"/>
              <a:ea typeface="+mj-ea"/>
            </a:endParaRPr>
          </a:p>
          <a:p>
            <a:r>
              <a:rPr lang="zh-CN" altLang="en-US" sz="3200" b="1" dirty="0" smtClean="0">
                <a:latin typeface="+mj-ea"/>
                <a:ea typeface="+mj-ea"/>
              </a:rPr>
              <a:t>家兔：</a:t>
            </a:r>
            <a:r>
              <a:rPr lang="en-US" altLang="zh-CN" sz="3200" b="1" dirty="0" smtClean="0">
                <a:latin typeface="+mj-ea"/>
                <a:ea typeface="+mj-ea"/>
              </a:rPr>
              <a:t>100~1000ug</a:t>
            </a:r>
            <a:r>
              <a:rPr lang="en-US" altLang="zh-CN" sz="3200" b="1" dirty="0">
                <a:latin typeface="+mj-ea"/>
                <a:ea typeface="+mj-ea"/>
              </a:rPr>
              <a:t>/</a:t>
            </a:r>
            <a:r>
              <a:rPr lang="zh-CN" altLang="en-US" sz="3200" b="1" dirty="0">
                <a:latin typeface="+mj-ea"/>
                <a:ea typeface="+mj-ea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1422837083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7530" y="778598"/>
            <a:ext cx="1047485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四、抗原的处理：</a:t>
            </a:r>
            <a:endParaRPr lang="en-US" altLang="zh-CN" sz="3600" b="1" dirty="0" smtClean="0"/>
          </a:p>
          <a:p>
            <a:r>
              <a:rPr lang="en-US" altLang="zh-CN" sz="3200" b="1" dirty="0" smtClean="0"/>
              <a:t>1.</a:t>
            </a:r>
            <a:r>
              <a:rPr lang="zh-CN" altLang="en-US" sz="3200" b="1" dirty="0" smtClean="0"/>
              <a:t>颗粒性抗原（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细菌菌体、红细胞等</a:t>
            </a:r>
            <a:r>
              <a:rPr lang="zh-CN" altLang="en-US" sz="3200" b="1" dirty="0" smtClean="0"/>
              <a:t>）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制成悬液，直接免疫动物。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2.</a:t>
            </a:r>
            <a:r>
              <a:rPr lang="zh-CN" altLang="en-US" sz="3200" b="1" dirty="0" smtClean="0"/>
              <a:t>可溶性完全抗原（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蛋白质抗原</a:t>
            </a:r>
            <a:r>
              <a:rPr lang="zh-CN" altLang="en-US" sz="3200" b="1" dirty="0" smtClean="0"/>
              <a:t>）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需与佐剂混合、乳化后免疫动物。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3.</a:t>
            </a:r>
            <a:r>
              <a:rPr lang="zh-CN" altLang="en-US" sz="3200" b="1" dirty="0" smtClean="0"/>
              <a:t>半抗原（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多糖、多肽、激素、化学药品等</a:t>
            </a:r>
            <a:r>
              <a:rPr lang="zh-CN" altLang="en-US" sz="3200" b="1" dirty="0" smtClean="0"/>
              <a:t>）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不能直接免疫动物，需与载体偶联后才能免疫动物，制备抗体。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常用载体有</a:t>
            </a:r>
            <a:r>
              <a:rPr lang="zh-CN" altLang="en-US" sz="3200" b="1" dirty="0" smtClean="0">
                <a:solidFill>
                  <a:srgbClr val="00B050"/>
                </a:solidFill>
              </a:rPr>
              <a:t>血蓝蛋白（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KLH</a:t>
            </a:r>
            <a:r>
              <a:rPr lang="zh-CN" altLang="en-US" sz="3200" b="1" dirty="0" smtClean="0">
                <a:solidFill>
                  <a:srgbClr val="00B050"/>
                </a:solidFill>
              </a:rPr>
              <a:t>）、牛血清白蛋白（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BSA</a:t>
            </a:r>
            <a:r>
              <a:rPr lang="zh-CN" altLang="en-US" sz="3200" b="1" dirty="0" smtClean="0">
                <a:solidFill>
                  <a:srgbClr val="00B050"/>
                </a:solidFill>
              </a:rPr>
              <a:t>）、卵清蛋白（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OVA</a:t>
            </a:r>
            <a:r>
              <a:rPr lang="zh-CN" altLang="en-US" sz="3200" b="1" dirty="0" smtClean="0">
                <a:solidFill>
                  <a:srgbClr val="00B050"/>
                </a:solidFill>
              </a:rPr>
              <a:t>）</a:t>
            </a:r>
            <a:r>
              <a:rPr lang="zh-CN" altLang="en-US" sz="3200" b="1" dirty="0" smtClean="0"/>
              <a:t>等。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常用偶联剂有</a:t>
            </a:r>
            <a:r>
              <a:rPr lang="zh-CN" altLang="en-US" sz="3200" b="1" dirty="0" smtClean="0">
                <a:solidFill>
                  <a:srgbClr val="00B050"/>
                </a:solidFill>
              </a:rPr>
              <a:t>戊二醛、过碘酸钠、碳二亚胺等</a:t>
            </a:r>
            <a:r>
              <a:rPr lang="zh-CN" altLang="en-US" sz="3200" b="1" dirty="0" smtClean="0"/>
              <a:t>。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0169294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0487" y="715223"/>
            <a:ext cx="104114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五、免疫动物选择：</a:t>
            </a:r>
            <a:endParaRPr lang="en-US" altLang="zh-CN" sz="3600" b="1" dirty="0" smtClean="0"/>
          </a:p>
          <a:p>
            <a:r>
              <a:rPr lang="en-US" altLang="zh-CN" sz="3200" dirty="0" smtClean="0"/>
              <a:t>1.</a:t>
            </a:r>
            <a:r>
              <a:rPr lang="zh-CN" altLang="en-US" sz="3200" dirty="0" smtClean="0"/>
              <a:t>动物的种类：</a:t>
            </a:r>
            <a:endParaRPr lang="en-US" altLang="zh-CN" sz="3200" dirty="0" smtClean="0"/>
          </a:p>
          <a:p>
            <a:r>
              <a:rPr lang="zh-CN" altLang="en-US" sz="2800" dirty="0"/>
              <a:t>主要</a:t>
            </a:r>
            <a:r>
              <a:rPr lang="zh-CN" altLang="en-US" sz="2800" dirty="0" smtClean="0"/>
              <a:t>是哺乳类动物，根据需要的抗体量和抗体的用途决定。</a:t>
            </a:r>
            <a:endParaRPr lang="en-US" altLang="zh-CN" sz="2800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183270"/>
              </p:ext>
            </p:extLst>
          </p:nvPr>
        </p:nvGraphicFramePr>
        <p:xfrm>
          <a:off x="760488" y="2346440"/>
          <a:ext cx="1009461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7190"/>
                <a:gridCol w="5357427"/>
              </a:tblGrid>
              <a:tr h="492945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极少量，制备单克隆抗体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纯系小鼠（</a:t>
                      </a:r>
                      <a:r>
                        <a:rPr lang="en-US" altLang="zh-CN" sz="2800" dirty="0" err="1" smtClean="0"/>
                        <a:t>Balb</a:t>
                      </a:r>
                      <a:r>
                        <a:rPr lang="en-US" altLang="zh-CN" sz="2800" dirty="0" smtClean="0"/>
                        <a:t>/c</a:t>
                      </a:r>
                      <a:r>
                        <a:rPr lang="zh-CN" altLang="en-US" sz="2800" dirty="0" smtClean="0"/>
                        <a:t>）</a:t>
                      </a:r>
                      <a:endParaRPr lang="zh-CN" altLang="en-US" sz="2800" dirty="0"/>
                    </a:p>
                  </a:txBody>
                  <a:tcPr/>
                </a:tc>
              </a:tr>
              <a:tr h="440794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少量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家兔、豚鼠、大鼠</a:t>
                      </a:r>
                      <a:endParaRPr lang="zh-CN" altLang="en-US" sz="2800" dirty="0"/>
                    </a:p>
                  </a:txBody>
                  <a:tcPr/>
                </a:tc>
              </a:tr>
              <a:tr h="440794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大量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山羊、马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0486" y="4267241"/>
            <a:ext cx="1041148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>
                <a:solidFill>
                  <a:srgbClr val="000000"/>
                </a:solidFill>
              </a:rPr>
              <a:t>2.</a:t>
            </a:r>
            <a:r>
              <a:rPr lang="zh-CN" altLang="en-US" sz="3200" dirty="0" smtClean="0">
                <a:solidFill>
                  <a:srgbClr val="000000"/>
                </a:solidFill>
              </a:rPr>
              <a:t>年龄、性别与数量：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lvl="0"/>
            <a:r>
              <a:rPr lang="zh-CN" altLang="en-US" sz="2800" dirty="0">
                <a:solidFill>
                  <a:srgbClr val="000000"/>
                </a:solidFill>
              </a:rPr>
              <a:t>一般免疫动物选用进入成熟期不久的健康雄性动物，但制备单抗则习惯选用雌性</a:t>
            </a:r>
            <a:r>
              <a:rPr lang="en-US" altLang="zh-CN" sz="2800" dirty="0" err="1">
                <a:solidFill>
                  <a:srgbClr val="000000"/>
                </a:solidFill>
              </a:rPr>
              <a:t>Balb</a:t>
            </a:r>
            <a:r>
              <a:rPr lang="en-US" altLang="zh-CN" sz="2800" dirty="0">
                <a:solidFill>
                  <a:srgbClr val="000000"/>
                </a:solidFill>
              </a:rPr>
              <a:t>/c</a:t>
            </a:r>
            <a:r>
              <a:rPr lang="zh-CN" altLang="en-US" sz="2800" dirty="0">
                <a:solidFill>
                  <a:srgbClr val="000000"/>
                </a:solidFill>
              </a:rPr>
              <a:t>小鼠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0"/>
            <a:r>
              <a:rPr lang="zh-CN" altLang="en-US" sz="2800" dirty="0" smtClean="0">
                <a:solidFill>
                  <a:srgbClr val="000000"/>
                </a:solidFill>
              </a:rPr>
              <a:t>由于免疫应答的个体差异，应至少选用两只以上的动物进行免疫。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955547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4934" y="624689"/>
            <a:ext cx="3322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六、佐剂</a:t>
            </a:r>
            <a:endParaRPr lang="zh-CN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04934" y="1557196"/>
            <a:ext cx="103905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佐剂的作用：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dirty="0" smtClean="0"/>
              <a:t>增加抗原表面积，易被抗原提呈细胞吞噬；</a:t>
            </a:r>
            <a:endParaRPr lang="en-US" altLang="zh-CN" sz="28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dirty="0"/>
              <a:t>改变</a:t>
            </a:r>
            <a:r>
              <a:rPr lang="zh-CN" altLang="en-US" sz="2800" dirty="0" smtClean="0"/>
              <a:t>抗原物理性状，延长其在体内滞留时间；</a:t>
            </a:r>
            <a:endParaRPr lang="en-US" altLang="zh-CN" sz="28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dirty="0" smtClean="0"/>
              <a:t>诱发抗原注射部位及其局部淋巴结的炎症反应，刺激机体免疫细胞增殖分化。</a:t>
            </a:r>
            <a:endParaRPr lang="en-US" altLang="zh-CN" sz="2800" dirty="0" smtClean="0"/>
          </a:p>
          <a:p>
            <a:r>
              <a:rPr lang="zh-CN" altLang="en-US" sz="2800" b="1" dirty="0" smtClean="0"/>
              <a:t>佐剂的类型：</a:t>
            </a:r>
            <a:endParaRPr lang="en-US" altLang="zh-CN" sz="2800" b="1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sz="2800" dirty="0" smtClean="0"/>
              <a:t>生物性佐剂（卡介苗、脂多糖、细胞因子等）</a:t>
            </a:r>
            <a:endParaRPr lang="en-US" altLang="zh-CN" sz="2800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sz="2800" dirty="0" smtClean="0"/>
              <a:t>无机物（明矾、氢氧化铝等）</a:t>
            </a:r>
            <a:endParaRPr lang="en-US" altLang="zh-CN" sz="2800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sz="2800" dirty="0"/>
              <a:t>人工合成</a:t>
            </a:r>
            <a:r>
              <a:rPr lang="zh-CN" altLang="en-US" sz="2800" dirty="0" smtClean="0"/>
              <a:t>物（胞苷酸、多聚肌苷酸等）</a:t>
            </a:r>
            <a:endParaRPr lang="en-US" altLang="zh-CN" sz="2800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sz="2800" dirty="0" smtClean="0"/>
              <a:t>有机物</a:t>
            </a:r>
            <a:r>
              <a:rPr lang="en-US" altLang="zh-CN" sz="2800" dirty="0" smtClean="0">
                <a:latin typeface="+mj-ea"/>
                <a:ea typeface="+mj-ea"/>
              </a:rPr>
              <a:t>(</a:t>
            </a:r>
            <a:r>
              <a:rPr lang="zh-CN" altLang="en-US" sz="2800" dirty="0" smtClean="0">
                <a:latin typeface="+mj-ea"/>
                <a:ea typeface="+mj-ea"/>
              </a:rPr>
              <a:t>矿物油等</a:t>
            </a:r>
            <a:r>
              <a:rPr lang="en-US" altLang="zh-CN" sz="2800" dirty="0" smtClean="0">
                <a:latin typeface="+mj-ea"/>
                <a:ea typeface="+mj-ea"/>
              </a:rPr>
              <a:t>)</a:t>
            </a:r>
            <a:endParaRPr lang="en-US" altLang="zh-CN" sz="2800" dirty="0"/>
          </a:p>
          <a:p>
            <a:pPr marL="514350" indent="-514350">
              <a:buFont typeface="+mj-ea"/>
              <a:buAutoNum type="circleNumDbPlain"/>
            </a:pPr>
            <a:r>
              <a:rPr lang="zh-CN" altLang="en-US" sz="2800" dirty="0" smtClean="0">
                <a:latin typeface="+mj-ea"/>
                <a:ea typeface="+mj-ea"/>
              </a:rPr>
              <a:t>脂质体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47161556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263" y="974558"/>
            <a:ext cx="113698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弗氏佐剂</a:t>
            </a:r>
            <a:endParaRPr lang="zh-CN" altLang="en-US" sz="3600" b="1" dirty="0"/>
          </a:p>
          <a:p>
            <a:r>
              <a:rPr lang="zh-CN" altLang="en-US" sz="3200" dirty="0" smtClean="0"/>
              <a:t>实验室动物免疫中最常用的佐剂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b="1" dirty="0" smtClean="0"/>
              <a:t>弗氏完全佐剂</a:t>
            </a:r>
            <a:r>
              <a:rPr lang="en-US" altLang="zh-CN" sz="3200" dirty="0" smtClean="0"/>
              <a:t>(CFA)</a:t>
            </a:r>
            <a:r>
              <a:rPr lang="zh-CN" altLang="en-US" sz="3200" b="1" dirty="0" smtClean="0"/>
              <a:t>：</a:t>
            </a:r>
            <a:r>
              <a:rPr lang="zh-CN" altLang="en-US" sz="3200" dirty="0" smtClean="0"/>
              <a:t>含灭活卡介苗</a:t>
            </a:r>
            <a:r>
              <a:rPr lang="en-US" altLang="zh-CN" sz="3200" dirty="0" smtClean="0"/>
              <a:t>+</a:t>
            </a:r>
            <a:r>
              <a:rPr lang="zh-CN" altLang="en-US" sz="3200" dirty="0" smtClean="0"/>
              <a:t>羊毛脂</a:t>
            </a:r>
            <a:r>
              <a:rPr lang="en-US" altLang="zh-CN" sz="3200" dirty="0" smtClean="0"/>
              <a:t>+</a:t>
            </a:r>
            <a:r>
              <a:rPr lang="zh-CN" altLang="en-US" sz="3200" dirty="0" smtClean="0"/>
              <a:t>矿物油，可以</a:t>
            </a:r>
            <a:r>
              <a:rPr lang="zh-CN" altLang="en-US" sz="3200" dirty="0"/>
              <a:t>加强对抗原</a:t>
            </a:r>
            <a:r>
              <a:rPr lang="zh-CN" altLang="en-US" sz="3200" dirty="0" smtClean="0"/>
              <a:t>的免疫应答，一般用于初次免疫。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b="1" dirty="0" smtClean="0"/>
              <a:t>弗氏不完全佐剂</a:t>
            </a:r>
            <a:r>
              <a:rPr lang="en-US" altLang="zh-CN" sz="3200" dirty="0" smtClean="0"/>
              <a:t>(IFA)</a:t>
            </a:r>
            <a:r>
              <a:rPr lang="zh-CN" altLang="en-US" sz="3200" b="1" dirty="0" smtClean="0"/>
              <a:t>：</a:t>
            </a:r>
            <a:r>
              <a:rPr lang="zh-CN" altLang="en-US" sz="3200" dirty="0" smtClean="0"/>
              <a:t>含羊毛</a:t>
            </a:r>
            <a:r>
              <a:rPr lang="zh-CN" altLang="en-US" sz="3200" dirty="0"/>
              <a:t>脂</a:t>
            </a:r>
            <a:r>
              <a:rPr lang="en-US" altLang="zh-CN" sz="3200" dirty="0"/>
              <a:t>+</a:t>
            </a:r>
            <a:r>
              <a:rPr lang="zh-CN" altLang="en-US" sz="3200" dirty="0" smtClean="0"/>
              <a:t>矿物油，一般用于</a:t>
            </a:r>
            <a:r>
              <a:rPr lang="zh-CN" altLang="en-US" sz="3200" dirty="0"/>
              <a:t>加强</a:t>
            </a:r>
            <a:r>
              <a:rPr lang="zh-CN" altLang="en-US" sz="3200" dirty="0" smtClean="0"/>
              <a:t>免疫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b="1" dirty="0" smtClean="0">
                <a:solidFill>
                  <a:srgbClr val="FF0000"/>
                </a:solidFill>
              </a:rPr>
              <a:t>注意：</a:t>
            </a:r>
            <a:r>
              <a:rPr lang="zh-CN" altLang="en-US" sz="3200" dirty="0" smtClean="0"/>
              <a:t>当制备抗体是用于研究分枝杆菌及其相关抗原时一般不用，避免卡介苗的干扰</a:t>
            </a:r>
            <a:r>
              <a:rPr lang="zh-CN" altLang="en-US" sz="3200" dirty="0" smtClean="0"/>
              <a:t> 。    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67862554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简洁型模板">
  <a:themeElements>
    <a:clrScheme name="简洁型模板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简洁型模板">
      <a:majorFont>
        <a:latin typeface="Arial Black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简洁型模板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洁型模板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洁型模板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853</Words>
  <Application>Microsoft Office PowerPoint</Application>
  <PresentationFormat>宽屏</PresentationFormat>
  <Paragraphs>94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Monotype Sorts</vt:lpstr>
      <vt:lpstr>华文楷体</vt:lpstr>
      <vt:lpstr>楷体_GB2312</vt:lpstr>
      <vt:lpstr>隶书</vt:lpstr>
      <vt:lpstr>宋体</vt:lpstr>
      <vt:lpstr>Arial</vt:lpstr>
      <vt:lpstr>Arial</vt:lpstr>
      <vt:lpstr>Arial Black</vt:lpstr>
      <vt:lpstr>Calibri</vt:lpstr>
      <vt:lpstr>Tahoma</vt:lpstr>
      <vt:lpstr>Times New Roman</vt:lpstr>
      <vt:lpstr>简洁型模板</vt:lpstr>
      <vt:lpstr>基础免疫学实验</vt:lpstr>
      <vt:lpstr>PowerPoint 演示文稿</vt:lpstr>
      <vt:lpstr>PowerPoint 演示文稿</vt:lpstr>
      <vt:lpstr>二、抗体的用途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基础免疫学实验</dc:title>
  <dc:creator>w</dc:creator>
  <cp:lastModifiedBy>user</cp:lastModifiedBy>
  <cp:revision>37</cp:revision>
  <dcterms:created xsi:type="dcterms:W3CDTF">2016-10-24T04:56:19Z</dcterms:created>
  <dcterms:modified xsi:type="dcterms:W3CDTF">2018-11-14T08:45:18Z</dcterms:modified>
</cp:coreProperties>
</file>