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7BD866-C13E-48F3-810A-A26F6261E8F2}">
  <a:tblStyle styleId="{007BD866-C13E-48F3-810A-A26F6261E8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4f804d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4f804d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4f804d9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4f804d9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4f804d9b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4f804d9b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4f804d9b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4f804d9b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4f804d9b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4f804d9b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4d63dcd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4d63dcd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4f804d9b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4f804d9b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4d63dcd6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4d63dcd6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4d63dcd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4d63dcd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HautDePage1.png"/>
          <p:cNvPicPr preferRelativeResize="0"/>
          <p:nvPr/>
        </p:nvPicPr>
        <p:blipFill rotWithShape="1">
          <a:blip r:embed="rId3">
            <a:alphaModFix/>
          </a:blip>
          <a:srcRect b="12935" l="0" r="0" t="11019"/>
          <a:stretch/>
        </p:blipFill>
        <p:spPr>
          <a:xfrm>
            <a:off x="0" y="0"/>
            <a:ext cx="9143998" cy="10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BasDePage1.png"/>
          <p:cNvPicPr preferRelativeResize="0"/>
          <p:nvPr/>
        </p:nvPicPr>
        <p:blipFill rotWithShape="1">
          <a:blip r:embed="rId4">
            <a:alphaModFix/>
          </a:blip>
          <a:srcRect b="24077" l="0" r="0" t="24077"/>
          <a:stretch/>
        </p:blipFill>
        <p:spPr>
          <a:xfrm>
            <a:off x="0" y="4799900"/>
            <a:ext cx="9144002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09500" y="4799900"/>
            <a:ext cx="258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Copyright 2024 </a:t>
            </a:r>
            <a:r>
              <a:rPr lang="fr" sz="1100">
                <a:solidFill>
                  <a:schemeClr val="dk1"/>
                </a:solidFill>
                <a:highlight>
                  <a:srgbClr val="F9F9F9"/>
                </a:highlight>
              </a:rPr>
              <a:t>©</a:t>
            </a:r>
            <a:r>
              <a:rPr lang="fr" sz="1000">
                <a:solidFill>
                  <a:schemeClr val="dk1"/>
                </a:solidFill>
              </a:rPr>
              <a:t> </a:t>
            </a:r>
            <a:r>
              <a:rPr lang="fr" sz="1000">
                <a:solidFill>
                  <a:schemeClr val="lt1"/>
                </a:solidFill>
              </a:rPr>
              <a:t>Bellvision // Formalist IA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232250" y="4799900"/>
            <a:ext cx="6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Page 1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59000" y="1476525"/>
            <a:ext cx="52260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2"/>
                </a:solidFill>
              </a:rPr>
              <a:t>Organisation Projet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200">
                <a:solidFill>
                  <a:schemeClr val="dk2"/>
                </a:solidFill>
              </a:rPr>
              <a:t>Formalist IA</a:t>
            </a:r>
            <a:endParaRPr b="1" sz="4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2"/>
                </a:solidFill>
              </a:rPr>
              <a:t>Fait par : Alexandre CUZOU 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2"/>
                </a:solidFill>
              </a:rPr>
              <a:t>Le : 20/08/2024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766950" y="3098550"/>
            <a:ext cx="2298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chemeClr val="dk2"/>
                </a:solidFill>
              </a:rPr>
              <a:t>Sommaire :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fr" sz="1100">
                <a:solidFill>
                  <a:schemeClr val="dk2"/>
                </a:solidFill>
              </a:rPr>
              <a:t>Acteurs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fr" sz="1100">
                <a:solidFill>
                  <a:schemeClr val="dk2"/>
                </a:solidFill>
              </a:rPr>
              <a:t>État actuel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fr" sz="1100">
                <a:solidFill>
                  <a:schemeClr val="dk2"/>
                </a:solidFill>
              </a:rPr>
              <a:t>Extension du modèle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fr" sz="1100">
                <a:solidFill>
                  <a:schemeClr val="dk2"/>
                </a:solidFill>
              </a:rPr>
              <a:t>Estimations de travail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fr" sz="1100">
                <a:solidFill>
                  <a:schemeClr val="dk2"/>
                </a:solidFill>
              </a:rPr>
              <a:t>Stratégies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fr" sz="1100">
                <a:solidFill>
                  <a:schemeClr val="dk2"/>
                </a:solidFill>
              </a:rPr>
              <a:t>Contrat </a:t>
            </a:r>
            <a:r>
              <a:rPr lang="fr" sz="1100">
                <a:solidFill>
                  <a:schemeClr val="dk2"/>
                </a:solidFill>
              </a:rPr>
              <a:t>Professionnalisant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 title="HautDePage1.png"/>
          <p:cNvPicPr preferRelativeResize="0"/>
          <p:nvPr/>
        </p:nvPicPr>
        <p:blipFill rotWithShape="1">
          <a:blip r:embed="rId3">
            <a:alphaModFix/>
          </a:blip>
          <a:srcRect b="12935" l="0" r="0" t="11019"/>
          <a:stretch/>
        </p:blipFill>
        <p:spPr>
          <a:xfrm>
            <a:off x="0" y="0"/>
            <a:ext cx="9143998" cy="10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BasDePage1.png"/>
          <p:cNvPicPr preferRelativeResize="0"/>
          <p:nvPr/>
        </p:nvPicPr>
        <p:blipFill rotWithShape="1">
          <a:blip r:embed="rId4">
            <a:alphaModFix/>
          </a:blip>
          <a:srcRect b="24077" l="0" r="0" t="24077"/>
          <a:stretch/>
        </p:blipFill>
        <p:spPr>
          <a:xfrm>
            <a:off x="0" y="4799900"/>
            <a:ext cx="9144002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09500" y="4799900"/>
            <a:ext cx="258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Copyright 2024 </a:t>
            </a:r>
            <a:r>
              <a:rPr lang="fr" sz="1100">
                <a:solidFill>
                  <a:schemeClr val="dk1"/>
                </a:solidFill>
                <a:highlight>
                  <a:srgbClr val="F9F9F9"/>
                </a:highlight>
              </a:rPr>
              <a:t>©</a:t>
            </a:r>
            <a:r>
              <a:rPr lang="fr" sz="1000">
                <a:solidFill>
                  <a:schemeClr val="lt1"/>
                </a:solidFill>
              </a:rPr>
              <a:t> Bellvision // Formalist 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232250" y="4799900"/>
            <a:ext cx="6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Page 2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68" name="Google Shape;68;p14" title="Acteur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950" y="1321175"/>
            <a:ext cx="5279925" cy="3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Intervenant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4219" y="1225675"/>
            <a:ext cx="3466007" cy="34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804425" y="215525"/>
            <a:ext cx="216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1 - Acteurs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title="HautDePage1.png"/>
          <p:cNvPicPr preferRelativeResize="0"/>
          <p:nvPr/>
        </p:nvPicPr>
        <p:blipFill rotWithShape="1">
          <a:blip r:embed="rId3">
            <a:alphaModFix/>
          </a:blip>
          <a:srcRect b="12935" l="0" r="0" t="11019"/>
          <a:stretch/>
        </p:blipFill>
        <p:spPr>
          <a:xfrm>
            <a:off x="0" y="0"/>
            <a:ext cx="9143998" cy="10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 title="BasDePage1.png"/>
          <p:cNvPicPr preferRelativeResize="0"/>
          <p:nvPr/>
        </p:nvPicPr>
        <p:blipFill rotWithShape="1">
          <a:blip r:embed="rId4">
            <a:alphaModFix/>
          </a:blip>
          <a:srcRect b="24077" l="0" r="0" t="24077"/>
          <a:stretch/>
        </p:blipFill>
        <p:spPr>
          <a:xfrm>
            <a:off x="0" y="4799900"/>
            <a:ext cx="9144002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209500" y="4799900"/>
            <a:ext cx="258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Copyright 2024 </a:t>
            </a:r>
            <a:r>
              <a:rPr lang="fr" sz="1100">
                <a:solidFill>
                  <a:schemeClr val="dk1"/>
                </a:solidFill>
                <a:highlight>
                  <a:srgbClr val="F9F9F9"/>
                </a:highlight>
              </a:rPr>
              <a:t>©</a:t>
            </a:r>
            <a:r>
              <a:rPr lang="fr" sz="1000">
                <a:solidFill>
                  <a:schemeClr val="lt1"/>
                </a:solidFill>
              </a:rPr>
              <a:t> Bellvision // Formalist 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232250" y="4799900"/>
            <a:ext cx="6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Page 3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286500" y="215525"/>
            <a:ext cx="26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2 - État actuel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80" name="Google Shape;80;p15" title="Better_Loss_Functi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9700" y="1327825"/>
            <a:ext cx="4912975" cy="32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189225" y="1372225"/>
            <a:ext cx="18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Attestation de Propriété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9500" y="1741525"/>
            <a:ext cx="344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Fait :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fr" sz="1200">
                <a:solidFill>
                  <a:schemeClr val="dk2"/>
                </a:solidFill>
              </a:rPr>
              <a:t>Algorithme de création de donnée </a:t>
            </a:r>
            <a:r>
              <a:rPr lang="fr" sz="1200">
                <a:solidFill>
                  <a:schemeClr val="dk2"/>
                </a:solidFill>
              </a:rPr>
              <a:t>d'entraînement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fr" sz="1200">
                <a:solidFill>
                  <a:schemeClr val="dk2"/>
                </a:solidFill>
              </a:rPr>
              <a:t>Algorithme d'entraînement du modèle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fr" sz="1200">
                <a:solidFill>
                  <a:schemeClr val="dk2"/>
                </a:solidFill>
              </a:rPr>
              <a:t>Algorithme d’inférence pour analyser de nouveaux documents à l’aide du modèle entraîné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09500" y="3351675"/>
            <a:ext cx="277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Nombre de document analysé : 233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Fonction coût finale : 1,5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09500" y="4038413"/>
            <a:ext cx="277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Estimation nombre de document pdf minimum </a:t>
            </a:r>
            <a:r>
              <a:rPr lang="fr" sz="1200">
                <a:solidFill>
                  <a:schemeClr val="dk2"/>
                </a:solidFill>
              </a:rPr>
              <a:t>nécessaire : 5000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 title="HautDePage1.png"/>
          <p:cNvPicPr preferRelativeResize="0"/>
          <p:nvPr/>
        </p:nvPicPr>
        <p:blipFill rotWithShape="1">
          <a:blip r:embed="rId3">
            <a:alphaModFix/>
          </a:blip>
          <a:srcRect b="12935" l="0" r="0" t="11019"/>
          <a:stretch/>
        </p:blipFill>
        <p:spPr>
          <a:xfrm>
            <a:off x="0" y="0"/>
            <a:ext cx="9143998" cy="10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 title="BasDePage1.png"/>
          <p:cNvPicPr preferRelativeResize="0"/>
          <p:nvPr/>
        </p:nvPicPr>
        <p:blipFill rotWithShape="1">
          <a:blip r:embed="rId4">
            <a:alphaModFix/>
          </a:blip>
          <a:srcRect b="24077" l="0" r="0" t="24077"/>
          <a:stretch/>
        </p:blipFill>
        <p:spPr>
          <a:xfrm>
            <a:off x="0" y="4799900"/>
            <a:ext cx="9144002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09500" y="4799900"/>
            <a:ext cx="258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Copyright 2024 </a:t>
            </a:r>
            <a:r>
              <a:rPr lang="fr" sz="1100">
                <a:solidFill>
                  <a:schemeClr val="dk1"/>
                </a:solidFill>
                <a:highlight>
                  <a:srgbClr val="F9F9F9"/>
                </a:highlight>
              </a:rPr>
              <a:t>©</a:t>
            </a:r>
            <a:r>
              <a:rPr lang="fr" sz="1000">
                <a:solidFill>
                  <a:schemeClr val="lt1"/>
                </a:solidFill>
              </a:rPr>
              <a:t> Bellvision // Formalist 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8232250" y="4799900"/>
            <a:ext cx="6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Page 4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223450" y="224925"/>
            <a:ext cx="461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3 - Extension du modèle</a:t>
            </a:r>
            <a:endParaRPr b="1" sz="3000">
              <a:solidFill>
                <a:schemeClr val="lt1"/>
              </a:solidFill>
            </a:endParaRPr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365475" y="127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{007BD866-C13E-48F3-810A-A26F6261E8F2}</a:tableStyleId>
              </a:tblPr>
              <a:tblGrid>
                <a:gridCol w="2804350"/>
                <a:gridCol w="2082025"/>
                <a:gridCol w="3526650"/>
              </a:tblGrid>
              <a:tr h="4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Attestation de Propriété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Autres types de 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Création donnée </a:t>
                      </a:r>
                      <a:r>
                        <a:rPr lang="fr"/>
                        <a:t>d'entraînement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Fait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Différent mais facilement adaptable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Entrainement modèle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Fait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Similaire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Inférence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Fait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Similaire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Validation selon critères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 attente de critère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Différent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4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Implémentation Front 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À faire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Similaire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5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Correction d’erreurs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À faire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Différent mais de moins en moins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 title="HautDePage1.png"/>
          <p:cNvPicPr preferRelativeResize="0"/>
          <p:nvPr/>
        </p:nvPicPr>
        <p:blipFill rotWithShape="1">
          <a:blip r:embed="rId3">
            <a:alphaModFix/>
          </a:blip>
          <a:srcRect b="12935" l="0" r="0" t="11019"/>
          <a:stretch/>
        </p:blipFill>
        <p:spPr>
          <a:xfrm>
            <a:off x="0" y="0"/>
            <a:ext cx="9143998" cy="10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 title="BasDePage1.png"/>
          <p:cNvPicPr preferRelativeResize="0"/>
          <p:nvPr/>
        </p:nvPicPr>
        <p:blipFill rotWithShape="1">
          <a:blip r:embed="rId4">
            <a:alphaModFix/>
          </a:blip>
          <a:srcRect b="24077" l="0" r="0" t="24077"/>
          <a:stretch/>
        </p:blipFill>
        <p:spPr>
          <a:xfrm>
            <a:off x="0" y="4799900"/>
            <a:ext cx="9144002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09500" y="4799900"/>
            <a:ext cx="258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Copyright 2024 </a:t>
            </a:r>
            <a:r>
              <a:rPr lang="fr" sz="1100">
                <a:solidFill>
                  <a:schemeClr val="dk1"/>
                </a:solidFill>
                <a:highlight>
                  <a:srgbClr val="F9F9F9"/>
                </a:highlight>
              </a:rPr>
              <a:t>©</a:t>
            </a:r>
            <a:r>
              <a:rPr lang="fr" sz="1000">
                <a:solidFill>
                  <a:schemeClr val="lt1"/>
                </a:solidFill>
              </a:rPr>
              <a:t> Bellvision // Formalist 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8232250" y="4799900"/>
            <a:ext cx="6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Page 5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166925" y="224925"/>
            <a:ext cx="467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4 </a:t>
            </a:r>
            <a:r>
              <a:rPr b="1" lang="fr" sz="3000">
                <a:solidFill>
                  <a:schemeClr val="lt1"/>
                </a:solidFill>
              </a:rPr>
              <a:t>- Estimations de travail</a:t>
            </a:r>
            <a:endParaRPr b="1" sz="3000">
              <a:solidFill>
                <a:schemeClr val="lt1"/>
              </a:solidFill>
            </a:endParaRPr>
          </a:p>
        </p:txBody>
      </p:sp>
      <p:graphicFrame>
        <p:nvGraphicFramePr>
          <p:cNvPr id="104" name="Google Shape;104;p17"/>
          <p:cNvGraphicFramePr/>
          <p:nvPr/>
        </p:nvGraphicFramePr>
        <p:xfrm>
          <a:off x="280688" y="1214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{007BD866-C13E-48F3-810A-A26F6261E8F2}</a:tableStyleId>
              </a:tblPr>
              <a:tblGrid>
                <a:gridCol w="2740625"/>
                <a:gridCol w="1315175"/>
                <a:gridCol w="1631325"/>
                <a:gridCol w="1358175"/>
                <a:gridCol w="1514700"/>
              </a:tblGrid>
              <a:tr h="58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Attestation de Propriété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Autres types de document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Total (10 types)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Total (80 types)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Création donnée d'entraînement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0H [88H]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22H par 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198H [286H]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1738H [1826H]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Entrainement modèle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10H [51H]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50H [101H]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50H [101H]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Inférence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10H [13H]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30H [43H]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30H [43H]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Validation selon critères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20H par 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220H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1620H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Implémentation Front 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Correction d’erreurs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5H par 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65H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415H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120H [272H</a:t>
                      </a:r>
                      <a:r>
                        <a:rPr lang="fr"/>
                        <a:t>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80H+47H par 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603H [755H]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3893H [4045H]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 title="HautDePage1.png"/>
          <p:cNvPicPr preferRelativeResize="0"/>
          <p:nvPr/>
        </p:nvPicPr>
        <p:blipFill rotWithShape="1">
          <a:blip r:embed="rId3">
            <a:alphaModFix/>
          </a:blip>
          <a:srcRect b="12935" l="0" r="0" t="11019"/>
          <a:stretch/>
        </p:blipFill>
        <p:spPr>
          <a:xfrm>
            <a:off x="0" y="0"/>
            <a:ext cx="9143998" cy="10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 title="BasDePage1.png"/>
          <p:cNvPicPr preferRelativeResize="0"/>
          <p:nvPr/>
        </p:nvPicPr>
        <p:blipFill rotWithShape="1">
          <a:blip r:embed="rId4">
            <a:alphaModFix/>
          </a:blip>
          <a:srcRect b="24077" l="0" r="0" t="24077"/>
          <a:stretch/>
        </p:blipFill>
        <p:spPr>
          <a:xfrm>
            <a:off x="0" y="4799900"/>
            <a:ext cx="9144002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09500" y="4799900"/>
            <a:ext cx="258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Copyright 2024 </a:t>
            </a:r>
            <a:r>
              <a:rPr lang="fr" sz="1100">
                <a:solidFill>
                  <a:schemeClr val="dk1"/>
                </a:solidFill>
                <a:highlight>
                  <a:srgbClr val="F9F9F9"/>
                </a:highlight>
              </a:rPr>
              <a:t>©</a:t>
            </a:r>
            <a:r>
              <a:rPr lang="fr" sz="1000">
                <a:solidFill>
                  <a:schemeClr val="lt1"/>
                </a:solidFill>
              </a:rPr>
              <a:t> Bellvision // Formalist 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8232250" y="4799900"/>
            <a:ext cx="6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Page 6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220275" y="224925"/>
            <a:ext cx="262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5 - </a:t>
            </a:r>
            <a:r>
              <a:rPr b="1" lang="fr" sz="3000">
                <a:solidFill>
                  <a:schemeClr val="lt1"/>
                </a:solidFill>
              </a:rPr>
              <a:t>Stratégies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503575" y="2368450"/>
            <a:ext cx="2129100" cy="90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1. Commencer par les types de documents notariés les plus communs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005363" y="1383238"/>
            <a:ext cx="2842200" cy="1338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2. </a:t>
            </a:r>
            <a:r>
              <a:rPr lang="fr" sz="1200">
                <a:solidFill>
                  <a:schemeClr val="dk2"/>
                </a:solidFill>
              </a:rPr>
              <a:t>Chevaucher le développement de l’algorithme de création de donnée d'entraînement et à celui de la validation selons des critères définis entre différents types de document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220275" y="1859775"/>
            <a:ext cx="2677200" cy="1077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3. </a:t>
            </a:r>
            <a:r>
              <a:rPr lang="fr" sz="1200">
                <a:solidFill>
                  <a:schemeClr val="dk2"/>
                </a:solidFill>
              </a:rPr>
              <a:t>Dès lors que l’implémentation Front End est fonctionnelle, mettre en place un système d’amélioration continu du modèle d’IA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4901675" y="3226288"/>
            <a:ext cx="2129100" cy="90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4. </a:t>
            </a:r>
            <a:r>
              <a:rPr lang="fr" sz="1200">
                <a:solidFill>
                  <a:schemeClr val="dk2"/>
                </a:solidFill>
              </a:rPr>
              <a:t>Utiliser des IA Agents pour accélérer la phase de création de donnée d'entraînement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195050" y="3546538"/>
            <a:ext cx="2129100" cy="810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5</a:t>
            </a:r>
            <a:r>
              <a:rPr lang="fr" sz="1200">
                <a:solidFill>
                  <a:schemeClr val="dk2"/>
                </a:solidFill>
              </a:rPr>
              <a:t>. </a:t>
            </a:r>
            <a:r>
              <a:rPr lang="fr" sz="1200">
                <a:solidFill>
                  <a:schemeClr val="dk2"/>
                </a:solidFill>
              </a:rPr>
              <a:t>Ajouter un ou plusieurs personnes sur ce projet pour l’accélérer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 title="HautDePage1.png"/>
          <p:cNvPicPr preferRelativeResize="0"/>
          <p:nvPr/>
        </p:nvPicPr>
        <p:blipFill rotWithShape="1">
          <a:blip r:embed="rId3">
            <a:alphaModFix/>
          </a:blip>
          <a:srcRect b="12935" l="0" r="0" t="11019"/>
          <a:stretch/>
        </p:blipFill>
        <p:spPr>
          <a:xfrm>
            <a:off x="0" y="0"/>
            <a:ext cx="9143998" cy="10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 title="BasDePage1.png"/>
          <p:cNvPicPr preferRelativeResize="0"/>
          <p:nvPr/>
        </p:nvPicPr>
        <p:blipFill rotWithShape="1">
          <a:blip r:embed="rId4">
            <a:alphaModFix/>
          </a:blip>
          <a:srcRect b="24077" l="0" r="0" t="24077"/>
          <a:stretch/>
        </p:blipFill>
        <p:spPr>
          <a:xfrm>
            <a:off x="0" y="4799900"/>
            <a:ext cx="9144002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209500" y="4799900"/>
            <a:ext cx="258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Copyright 2024 </a:t>
            </a:r>
            <a:r>
              <a:rPr lang="fr" sz="1100">
                <a:solidFill>
                  <a:schemeClr val="dk1"/>
                </a:solidFill>
                <a:highlight>
                  <a:srgbClr val="F9F9F9"/>
                </a:highlight>
              </a:rPr>
              <a:t>©</a:t>
            </a:r>
            <a:r>
              <a:rPr lang="fr" sz="1000">
                <a:solidFill>
                  <a:schemeClr val="lt1"/>
                </a:solidFill>
              </a:rPr>
              <a:t> Bellvision // Formalist 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8232250" y="4799900"/>
            <a:ext cx="6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Page 7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561125" y="224925"/>
            <a:ext cx="32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6.1 - Contrat</a:t>
            </a:r>
            <a:r>
              <a:rPr b="1" lang="fr" sz="3000">
                <a:solidFill>
                  <a:schemeClr val="lt1"/>
                </a:solidFill>
              </a:rPr>
              <a:t> </a:t>
            </a:r>
            <a:r>
              <a:rPr b="1" lang="fr" sz="3000">
                <a:solidFill>
                  <a:schemeClr val="lt1"/>
                </a:solidFill>
              </a:rPr>
              <a:t>Pro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66925" y="1135400"/>
            <a:ext cx="4801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Contrat :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</a:rPr>
              <a:t>→ CDD</a:t>
            </a:r>
            <a:r>
              <a:rPr lang="fr" sz="1200">
                <a:solidFill>
                  <a:schemeClr val="dk2"/>
                </a:solidFill>
              </a:rPr>
              <a:t> (</a:t>
            </a:r>
            <a:r>
              <a:rPr b="1" lang="fr" sz="1200">
                <a:solidFill>
                  <a:schemeClr val="dk2"/>
                </a:solidFill>
              </a:rPr>
              <a:t>12 mois</a:t>
            </a:r>
            <a:r>
              <a:rPr lang="fr" sz="1200">
                <a:solidFill>
                  <a:schemeClr val="dk2"/>
                </a:solidFill>
              </a:rPr>
              <a:t>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→ </a:t>
            </a:r>
            <a:r>
              <a:rPr b="1" lang="fr" sz="1200">
                <a:solidFill>
                  <a:schemeClr val="dk2"/>
                </a:solidFill>
              </a:rPr>
              <a:t>CDI</a:t>
            </a:r>
            <a:r>
              <a:rPr lang="fr" sz="1200">
                <a:solidFill>
                  <a:schemeClr val="dk2"/>
                </a:solidFill>
              </a:rPr>
              <a:t> avec une période de </a:t>
            </a:r>
            <a:r>
              <a:rPr b="1" lang="fr" sz="1200">
                <a:solidFill>
                  <a:schemeClr val="dk2"/>
                </a:solidFill>
              </a:rPr>
              <a:t>12 mois</a:t>
            </a:r>
            <a:r>
              <a:rPr lang="fr" sz="1200">
                <a:solidFill>
                  <a:schemeClr val="dk2"/>
                </a:solidFill>
              </a:rPr>
              <a:t> de formation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Date limite de signature contrat :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2"/>
                </a:solidFill>
              </a:rPr>
              <a:t>→ 10 septembre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Rythme :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→ 3J Formation / 2J Entreprise (1er Semestre) (Jeudi / Vendredi)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→ 5J Entreprise (2nd Semestre)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497" y="3225150"/>
            <a:ext cx="4858702" cy="1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7375" y="1203250"/>
            <a:ext cx="3703900" cy="3381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/>
          <p:cNvCxnSpPr/>
          <p:nvPr/>
        </p:nvCxnSpPr>
        <p:spPr>
          <a:xfrm>
            <a:off x="6408975" y="2757025"/>
            <a:ext cx="263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 title="HautDePage1.png"/>
          <p:cNvPicPr preferRelativeResize="0"/>
          <p:nvPr/>
        </p:nvPicPr>
        <p:blipFill rotWithShape="1">
          <a:blip r:embed="rId3">
            <a:alphaModFix/>
          </a:blip>
          <a:srcRect b="12935" l="0" r="0" t="11019"/>
          <a:stretch/>
        </p:blipFill>
        <p:spPr>
          <a:xfrm>
            <a:off x="0" y="0"/>
            <a:ext cx="9143998" cy="10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 title="BasDePage1.png"/>
          <p:cNvPicPr preferRelativeResize="0"/>
          <p:nvPr/>
        </p:nvPicPr>
        <p:blipFill rotWithShape="1">
          <a:blip r:embed="rId4">
            <a:alphaModFix/>
          </a:blip>
          <a:srcRect b="24077" l="0" r="0" t="24077"/>
          <a:stretch/>
        </p:blipFill>
        <p:spPr>
          <a:xfrm>
            <a:off x="0" y="4799900"/>
            <a:ext cx="9144002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209500" y="4799900"/>
            <a:ext cx="258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Copyright 2024 </a:t>
            </a:r>
            <a:r>
              <a:rPr lang="fr" sz="1100">
                <a:solidFill>
                  <a:schemeClr val="dk1"/>
                </a:solidFill>
                <a:highlight>
                  <a:srgbClr val="F9F9F9"/>
                </a:highlight>
              </a:rPr>
              <a:t>©</a:t>
            </a:r>
            <a:r>
              <a:rPr lang="fr" sz="1000">
                <a:solidFill>
                  <a:schemeClr val="lt1"/>
                </a:solidFill>
              </a:rPr>
              <a:t> Bellvision // Formalist 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8232250" y="4799900"/>
            <a:ext cx="6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Page 8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561125" y="224925"/>
            <a:ext cx="32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6.2 - Contrat Pro</a:t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6626" y="1284500"/>
            <a:ext cx="4860074" cy="21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575475" y="3471300"/>
            <a:ext cx="542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2"/>
                </a:solidFill>
              </a:rPr>
              <a:t>→ Les éléments de la mission doivent être validés par le responsable de formation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→ Signez le cerfa avec l’entreprise, la convention de formation tripartite avec l’entreprise /vous/l’organisme de formation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 title="HautDePage1.png"/>
          <p:cNvPicPr preferRelativeResize="0"/>
          <p:nvPr/>
        </p:nvPicPr>
        <p:blipFill rotWithShape="1">
          <a:blip r:embed="rId3">
            <a:alphaModFix/>
          </a:blip>
          <a:srcRect b="12935" l="0" r="0" t="11019"/>
          <a:stretch/>
        </p:blipFill>
        <p:spPr>
          <a:xfrm>
            <a:off x="0" y="0"/>
            <a:ext cx="9143998" cy="10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 title="BasDePage1.png"/>
          <p:cNvPicPr preferRelativeResize="0"/>
          <p:nvPr/>
        </p:nvPicPr>
        <p:blipFill rotWithShape="1">
          <a:blip r:embed="rId4">
            <a:alphaModFix/>
          </a:blip>
          <a:srcRect b="24077" l="0" r="0" t="24077"/>
          <a:stretch/>
        </p:blipFill>
        <p:spPr>
          <a:xfrm>
            <a:off x="0" y="4799900"/>
            <a:ext cx="9144002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209500" y="4799900"/>
            <a:ext cx="258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Copyright 2024 </a:t>
            </a:r>
            <a:r>
              <a:rPr lang="fr" sz="1100">
                <a:solidFill>
                  <a:schemeClr val="dk1"/>
                </a:solidFill>
                <a:highlight>
                  <a:srgbClr val="F9F9F9"/>
                </a:highlight>
              </a:rPr>
              <a:t>©</a:t>
            </a:r>
            <a:r>
              <a:rPr lang="fr" sz="1000">
                <a:solidFill>
                  <a:schemeClr val="lt1"/>
                </a:solidFill>
              </a:rPr>
              <a:t> Bellvision // Formalist 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8232250" y="4799900"/>
            <a:ext cx="6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Page 9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561125" y="224925"/>
            <a:ext cx="327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lt1"/>
                </a:solidFill>
              </a:rPr>
              <a:t>6.3 - Contrat Pro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347400" y="1648750"/>
            <a:ext cx="244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Alternative possible 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858950" y="2319975"/>
            <a:ext cx="5426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Le Contrat Pro supprime ma bourse d’étude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Cette bourse rend le coût de formation gratuit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Possibilité de travailler en parallèle de ma formation sans contrat pro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Rythme de travail : soir &amp; weekend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Environ 10h par semaine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