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9" r:id="rId3"/>
    <p:sldId id="260" r:id="rId4"/>
    <p:sldId id="261" r:id="rId5"/>
    <p:sldId id="267" r:id="rId6"/>
    <p:sldId id="266" r:id="rId7"/>
    <p:sldId id="269" r:id="rId8"/>
    <p:sldId id="302" r:id="rId9"/>
    <p:sldId id="265" r:id="rId10"/>
    <p:sldId id="283" r:id="rId11"/>
    <p:sldId id="271" r:id="rId12"/>
    <p:sldId id="303" r:id="rId13"/>
    <p:sldId id="272" r:id="rId14"/>
    <p:sldId id="275" r:id="rId15"/>
    <p:sldId id="301" r:id="rId16"/>
    <p:sldId id="304" r:id="rId17"/>
    <p:sldId id="284" r:id="rId18"/>
    <p:sldId id="306" r:id="rId19"/>
    <p:sldId id="273" r:id="rId20"/>
    <p:sldId id="270" r:id="rId21"/>
    <p:sldId id="309" r:id="rId22"/>
    <p:sldId id="307" r:id="rId23"/>
    <p:sldId id="308" r:id="rId24"/>
    <p:sldId id="285" r:id="rId26"/>
    <p:sldId id="279" r:id="rId27"/>
    <p:sldId id="310" r:id="rId28"/>
    <p:sldId id="311" r:id="rId29"/>
    <p:sldId id="312" r:id="rId30"/>
    <p:sldId id="313" r:id="rId31"/>
    <p:sldId id="314" r:id="rId32"/>
    <p:sldId id="315" r:id="rId33"/>
    <p:sldId id="316" r:id="rId34"/>
    <p:sldId id="317" r:id="rId35"/>
    <p:sldId id="318" r:id="rId36"/>
    <p:sldId id="320" r:id="rId37"/>
    <p:sldId id="28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9C7A"/>
    <a:srgbClr val="272727"/>
    <a:srgbClr val="3D28A0"/>
    <a:srgbClr val="FF9409"/>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6464-88CB-4530-922F-6E87E37D3DF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44D5-FF64-4F7C-BB0F-A05916D39BA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SimSun" pitchFamily="2" charset="-122"/>
              </a:rPr>
            </a:fld>
            <a:endParaRPr lang="zh-CN" altLang="en-US" smtClean="0">
              <a:solidFill>
                <a:prstClr val="black"/>
              </a:solidFill>
              <a:latin typeface="Calibri" panose="020F0502020204030204" pitchFamily="34" charset="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1370" r="1524"/>
          <a:stretch>
            <a:fillRect/>
          </a:stretch>
        </p:blipFill>
        <p:spPr>
          <a:xfrm>
            <a:off x="0" y="0"/>
            <a:ext cx="12402564" cy="69655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27272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799"/>
            <a:ext cx="3556000" cy="230704"/>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solidFill>
              <a:latin typeface="微软雅黑" panose="020B0503020204020204" pitchFamily="34" charset="-122"/>
              <a:ea typeface="微软雅黑" panose="020B0503020204020204" pitchFamily="34" charset="-122"/>
              <a:sym typeface="+mn-ea"/>
            </a:endParaRP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jpe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p:cNvSpPr txBox="1"/>
          <p:nvPr/>
        </p:nvSpPr>
        <p:spPr>
          <a:xfrm>
            <a:off x="3803015" y="2850515"/>
            <a:ext cx="8618855" cy="1176020"/>
          </a:xfrm>
          <a:prstGeom prst="rect">
            <a:avLst/>
          </a:prstGeom>
          <a:noFill/>
        </p:spPr>
        <p:txBody>
          <a:bodyPr wrap="square" lIns="68580" tIns="34290" rIns="68580" bIns="34290" rtlCol="0">
            <a:spAutoFit/>
          </a:bodyPr>
          <a:lstStyle/>
          <a:p>
            <a:pPr algn="ctr"/>
            <a:r>
              <a:rPr lang="zh-CN" altLang="en-US" sz="3600" b="1" dirty="0">
                <a:solidFill>
                  <a:srgbClr val="C19C7A"/>
                </a:solidFill>
                <a:latin typeface="微软雅黑" panose="020B0503020204020204" pitchFamily="82" charset="2"/>
                <a:ea typeface="微软雅黑" panose="020B0503020204020204" pitchFamily="82" charset="2"/>
                <a:sym typeface="+mn-ea"/>
              </a:rPr>
              <a:t>基于Web的智能宿舍监控系统</a:t>
            </a:r>
            <a:br>
              <a:rPr lang="zh-CN" altLang="en-US" sz="3600" b="1" dirty="0">
                <a:solidFill>
                  <a:srgbClr val="C19C7A"/>
                </a:solidFill>
                <a:latin typeface="微软雅黑" panose="020B0503020204020204" pitchFamily="82" charset="2"/>
                <a:ea typeface="微软雅黑" panose="020B0503020204020204" pitchFamily="82" charset="2"/>
                <a:sym typeface="+mn-ea"/>
              </a:rPr>
            </a:br>
            <a:r>
              <a:rPr lang="zh-CN" altLang="en-US" sz="3600" b="1" dirty="0">
                <a:solidFill>
                  <a:srgbClr val="C19C7A"/>
                </a:solidFill>
                <a:latin typeface="微软雅黑" panose="020B0503020204020204" pitchFamily="82" charset="2"/>
                <a:ea typeface="微软雅黑" panose="020B0503020204020204" pitchFamily="82" charset="2"/>
                <a:sym typeface="+mn-ea"/>
              </a:rPr>
              <a:t>项目报告</a:t>
            </a:r>
            <a:endParaRPr lang="zh-CN" altLang="en-US" sz="3600" b="1" dirty="0">
              <a:solidFill>
                <a:srgbClr val="C19C7A"/>
              </a:solidFill>
              <a:latin typeface="微软雅黑" panose="020B0503020204020204" pitchFamily="82" charset="2"/>
              <a:ea typeface="微软雅黑" panose="020B0503020204020204" pitchFamily="82" charset="2"/>
            </a:endParaRPr>
          </a:p>
        </p:txBody>
      </p:sp>
      <p:sp>
        <p:nvSpPr>
          <p:cNvPr id="13" name="文本框 5"/>
          <p:cNvSpPr txBox="1"/>
          <p:nvPr/>
        </p:nvSpPr>
        <p:spPr>
          <a:xfrm>
            <a:off x="6366510" y="5126355"/>
            <a:ext cx="3476625" cy="252730"/>
          </a:xfrm>
          <a:prstGeom prst="rect">
            <a:avLst/>
          </a:prstGeom>
          <a:noFill/>
        </p:spPr>
        <p:txBody>
          <a:bodyPr wrap="square" lIns="68580" tIns="34290" rIns="68580" bIns="34290" rtlCol="0">
            <a:spAutoFit/>
          </a:bodyPr>
          <a:lstStyle/>
          <a:p>
            <a:pPr algn="dist"/>
            <a:r>
              <a:rPr lang="zh-CN" altLang="en-US" sz="1200" dirty="0">
                <a:solidFill>
                  <a:schemeClr val="bg1"/>
                </a:solidFill>
                <a:latin typeface="微软雅黑" panose="020B0503020204020204" pitchFamily="34" charset="-122"/>
                <a:ea typeface="微软雅黑" panose="020B0503020204020204" pitchFamily="34" charset="-122"/>
              </a:rPr>
              <a:t>陈冉飞</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赵思然</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姚文进</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张智洋</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陈彦廷</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 name="文本框 8"/>
          <p:cNvSpPr txBox="1"/>
          <p:nvPr/>
        </p:nvSpPr>
        <p:spPr>
          <a:xfrm>
            <a:off x="6022340" y="1030605"/>
            <a:ext cx="5022215" cy="899160"/>
          </a:xfrm>
          <a:prstGeom prst="rect">
            <a:avLst/>
          </a:prstGeom>
          <a:noFill/>
        </p:spPr>
        <p:txBody>
          <a:bodyPr wrap="square" lIns="68580" tIns="34290" rIns="68580" bIns="34290" rtlCol="0">
            <a:spAutoFit/>
          </a:bodyPr>
          <a:lstStyle/>
          <a:p>
            <a:r>
              <a:rPr lang="zh-CN" altLang="en-US" sz="5400" dirty="0">
                <a:solidFill>
                  <a:srgbClr val="C19C7A"/>
                </a:solidFill>
                <a:latin typeface="Arial" panose="020B0604020202090204" pitchFamily="34" charset="0"/>
                <a:ea typeface="微软雅黑" panose="020B0503020204020204" pitchFamily="34" charset="-122"/>
              </a:rPr>
              <a:t>软件工程基础</a:t>
            </a:r>
            <a:endParaRPr lang="zh-CN" altLang="en-US" sz="5400" dirty="0">
              <a:solidFill>
                <a:srgbClr val="C19C7A"/>
              </a:solidFill>
              <a:latin typeface="Arial" panose="020B0604020202090204" pitchFamily="34" charset="0"/>
              <a:ea typeface="微软雅黑" panose="020B0503020204020204" pitchFamily="34" charset="-122"/>
            </a:endParaRPr>
          </a:p>
        </p:txBody>
      </p:sp>
      <p:sp>
        <p:nvSpPr>
          <p:cNvPr id="16" name="矩形 15"/>
          <p:cNvSpPr/>
          <p:nvPr/>
        </p:nvSpPr>
        <p:spPr>
          <a:xfrm>
            <a:off x="6697980" y="4366895"/>
            <a:ext cx="1303020" cy="2501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pitchFamily="34" charset="-122"/>
                <a:ea typeface="微软雅黑" panose="020B0503020204020204" pitchFamily="34" charset="-122"/>
              </a:rPr>
              <a:t>给大佬递</a:t>
            </a:r>
            <a:r>
              <a:rPr lang="en-US" altLang="zh-CN" sz="1200" dirty="0">
                <a:latin typeface="微软雅黑" panose="020B0503020204020204" pitchFamily="34" charset="-122"/>
                <a:ea typeface="微软雅黑" panose="020B0503020204020204" pitchFamily="34" charset="-122"/>
              </a:rPr>
              <a:t>Python</a:t>
            </a:r>
            <a:endParaRPr lang="en-US" altLang="zh-CN" sz="1200" dirty="0">
              <a:latin typeface="微软雅黑" panose="020B0503020204020204" pitchFamily="34" charset="-122"/>
              <a:ea typeface="微软雅黑" panose="020B0503020204020204" pitchFamily="34" charset="-122"/>
            </a:endParaRPr>
          </a:p>
        </p:txBody>
      </p:sp>
      <p:sp>
        <p:nvSpPr>
          <p:cNvPr id="17" name="矩形 16"/>
          <p:cNvSpPr/>
          <p:nvPr/>
        </p:nvSpPr>
        <p:spPr>
          <a:xfrm>
            <a:off x="8151495" y="4366895"/>
            <a:ext cx="1293495" cy="250190"/>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90204" pitchFamily="34" charset="0"/>
                <a:ea typeface="微软雅黑" panose="020B0503020204020204" pitchFamily="34" charset="-122"/>
              </a:rPr>
              <a:t>2020</a:t>
            </a:r>
            <a:r>
              <a:rPr lang="zh-CN" altLang="en-US" sz="1200" b="1" dirty="0">
                <a:solidFill>
                  <a:schemeClr val="bg1"/>
                </a:solidFill>
                <a:latin typeface="Arial" panose="020B0604020202090204" pitchFamily="34" charset="0"/>
                <a:ea typeface="微软雅黑" panose="020B0503020204020204" pitchFamily="34" charset="-122"/>
              </a:rPr>
              <a:t>年</a:t>
            </a:r>
            <a:r>
              <a:rPr lang="en-US" altLang="zh-CN" sz="1200" b="1" dirty="0">
                <a:solidFill>
                  <a:schemeClr val="bg1"/>
                </a:solidFill>
                <a:latin typeface="Arial" panose="020B0604020202090204" pitchFamily="34" charset="0"/>
                <a:ea typeface="微软雅黑" panose="020B0503020204020204" pitchFamily="34" charset="-122"/>
              </a:rPr>
              <a:t>3</a:t>
            </a:r>
            <a:r>
              <a:rPr lang="zh-CN" altLang="en-US" sz="1200" b="1" dirty="0">
                <a:solidFill>
                  <a:schemeClr val="bg1"/>
                </a:solidFill>
                <a:latin typeface="Arial" panose="020B0604020202090204" pitchFamily="34" charset="0"/>
                <a:ea typeface="微软雅黑" panose="020B0503020204020204" pitchFamily="34" charset="-122"/>
              </a:rPr>
              <a:t>月</a:t>
            </a:r>
            <a:r>
              <a:rPr lang="en-US" altLang="zh-CN" sz="1200" b="1" dirty="0">
                <a:solidFill>
                  <a:schemeClr val="bg1"/>
                </a:solidFill>
                <a:latin typeface="Arial" panose="020B0604020202090204" pitchFamily="34" charset="0"/>
                <a:ea typeface="微软雅黑" panose="020B0503020204020204" pitchFamily="34" charset="-122"/>
              </a:rPr>
              <a:t>26</a:t>
            </a:r>
            <a:r>
              <a:rPr lang="zh-CN" altLang="en-US" sz="1200" b="1" dirty="0">
                <a:solidFill>
                  <a:schemeClr val="bg1"/>
                </a:solidFill>
                <a:latin typeface="Arial" panose="020B0604020202090204" pitchFamily="34" charset="0"/>
                <a:ea typeface="微软雅黑" panose="020B0503020204020204" pitchFamily="34" charset="-122"/>
              </a:rPr>
              <a:t>日</a:t>
            </a:r>
            <a:endParaRPr lang="zh-CN" altLang="en-US" sz="1200" b="1" dirty="0">
              <a:solidFill>
                <a:schemeClr val="bg1"/>
              </a:solidFill>
              <a:latin typeface="Arial" panose="020B060402020209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000"/>
                            </p:stCondLst>
                            <p:childTnLst>
                              <p:par>
                                <p:cTn id="15" presetID="42" presetClass="entr" presetSubtype="0"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5" grpId="0"/>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4298082" y="856371"/>
            <a:ext cx="667657" cy="667657"/>
            <a:chOff x="6952343" y="-1290029"/>
            <a:chExt cx="1219200" cy="1219200"/>
          </a:xfrm>
        </p:grpSpPr>
        <p:sp>
          <p:nvSpPr>
            <p:cNvPr id="3" name="椭圆 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7"/>
            <p:cNvSpPr/>
            <p:nvPr/>
          </p:nvSpPr>
          <p:spPr>
            <a:xfrm>
              <a:off x="7308851" y="-957943"/>
              <a:ext cx="506183" cy="555028"/>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5" name="椭圆 4"/>
          <p:cNvSpPr/>
          <p:nvPr/>
        </p:nvSpPr>
        <p:spPr>
          <a:xfrm>
            <a:off x="4298082" y="3206037"/>
            <a:ext cx="667657" cy="66765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4"/>
          <p:cNvGrpSpPr/>
          <p:nvPr/>
        </p:nvGrpSpPr>
        <p:grpSpPr>
          <a:xfrm>
            <a:off x="4298082" y="3206035"/>
            <a:ext cx="667657" cy="667657"/>
            <a:chOff x="6952343" y="-1290029"/>
            <a:chExt cx="1219200" cy="1219200"/>
          </a:xfrm>
        </p:grpSpPr>
        <p:sp>
          <p:nvSpPr>
            <p:cNvPr id="7" name="椭圆 6"/>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15"/>
            <p:cNvSpPr/>
            <p:nvPr/>
          </p:nvSpPr>
          <p:spPr>
            <a:xfrm>
              <a:off x="7284429" y="-949588"/>
              <a:ext cx="555028" cy="538318"/>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41"/>
          <p:cNvGrpSpPr/>
          <p:nvPr/>
        </p:nvGrpSpPr>
        <p:grpSpPr>
          <a:xfrm>
            <a:off x="8173397" y="856371"/>
            <a:ext cx="667657" cy="667657"/>
            <a:chOff x="6952343" y="-1290029"/>
            <a:chExt cx="1219200" cy="1219200"/>
          </a:xfrm>
        </p:grpSpPr>
        <p:sp>
          <p:nvSpPr>
            <p:cNvPr id="10" name="椭圆 9"/>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8"/>
            <p:cNvSpPr/>
            <p:nvPr/>
          </p:nvSpPr>
          <p:spPr>
            <a:xfrm>
              <a:off x="7284429" y="-957362"/>
              <a:ext cx="555028" cy="553866"/>
            </a:xfrm>
            <a:custGeom>
              <a:avLst/>
              <a:gdLst>
                <a:gd name="connsiteX0" fmla="*/ 73141 w 606368"/>
                <a:gd name="connsiteY0" fmla="*/ 459099 h 605099"/>
                <a:gd name="connsiteX1" fmla="*/ 146282 w 606368"/>
                <a:gd name="connsiteY1" fmla="*/ 532099 h 605099"/>
                <a:gd name="connsiteX2" fmla="*/ 73141 w 606368"/>
                <a:gd name="connsiteY2" fmla="*/ 605099 h 605099"/>
                <a:gd name="connsiteX3" fmla="*/ 0 w 606368"/>
                <a:gd name="connsiteY3" fmla="*/ 532099 h 605099"/>
                <a:gd name="connsiteX4" fmla="*/ 73141 w 606368"/>
                <a:gd name="connsiteY4" fmla="*/ 459099 h 605099"/>
                <a:gd name="connsiteX5" fmla="*/ 90350 w 606368"/>
                <a:gd name="connsiteY5" fmla="*/ 311335 h 605099"/>
                <a:gd name="connsiteX6" fmla="*/ 286566 w 606368"/>
                <a:gd name="connsiteY6" fmla="*/ 507355 h 605099"/>
                <a:gd name="connsiteX7" fmla="*/ 245213 w 606368"/>
                <a:gd name="connsiteY7" fmla="*/ 548647 h 605099"/>
                <a:gd name="connsiteX8" fmla="*/ 203860 w 606368"/>
                <a:gd name="connsiteY8" fmla="*/ 507355 h 605099"/>
                <a:gd name="connsiteX9" fmla="*/ 90350 w 606368"/>
                <a:gd name="connsiteY9" fmla="*/ 393919 h 605099"/>
                <a:gd name="connsiteX10" fmla="*/ 48902 w 606368"/>
                <a:gd name="connsiteY10" fmla="*/ 352627 h 605099"/>
                <a:gd name="connsiteX11" fmla="*/ 90350 w 606368"/>
                <a:gd name="connsiteY11" fmla="*/ 311335 h 605099"/>
                <a:gd name="connsiteX12" fmla="*/ 112838 w 606368"/>
                <a:gd name="connsiteY12" fmla="*/ 158772 h 605099"/>
                <a:gd name="connsiteX13" fmla="*/ 439340 w 606368"/>
                <a:gd name="connsiteY13" fmla="*/ 484848 h 605099"/>
                <a:gd name="connsiteX14" fmla="*/ 397986 w 606368"/>
                <a:gd name="connsiteY14" fmla="*/ 526136 h 605099"/>
                <a:gd name="connsiteX15" fmla="*/ 356631 w 606368"/>
                <a:gd name="connsiteY15" fmla="*/ 484848 h 605099"/>
                <a:gd name="connsiteX16" fmla="*/ 112838 w 606368"/>
                <a:gd name="connsiteY16" fmla="*/ 241443 h 605099"/>
                <a:gd name="connsiteX17" fmla="*/ 71483 w 606368"/>
                <a:gd name="connsiteY17" fmla="*/ 200060 h 605099"/>
                <a:gd name="connsiteX18" fmla="*/ 112838 w 606368"/>
                <a:gd name="connsiteY18" fmla="*/ 158772 h 605099"/>
                <a:gd name="connsiteX19" fmla="*/ 121024 w 606368"/>
                <a:gd name="connsiteY19" fmla="*/ 0 h 605099"/>
                <a:gd name="connsiteX20" fmla="*/ 606368 w 606368"/>
                <a:gd name="connsiteY20" fmla="*/ 484702 h 605099"/>
                <a:gd name="connsiteX21" fmla="*/ 565012 w 606368"/>
                <a:gd name="connsiteY21" fmla="*/ 525995 h 605099"/>
                <a:gd name="connsiteX22" fmla="*/ 523656 w 606368"/>
                <a:gd name="connsiteY22" fmla="*/ 484702 h 605099"/>
                <a:gd name="connsiteX23" fmla="*/ 121024 w 606368"/>
                <a:gd name="connsiteY23" fmla="*/ 82586 h 605099"/>
                <a:gd name="connsiteX24" fmla="*/ 79668 w 606368"/>
                <a:gd name="connsiteY24" fmla="*/ 41293 h 605099"/>
                <a:gd name="connsiteX25" fmla="*/ 121024 w 606368"/>
                <a:gd name="connsiteY25" fmla="*/ 0 h 60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605099">
                  <a:moveTo>
                    <a:pt x="73141" y="459099"/>
                  </a:moveTo>
                  <a:cubicBezTo>
                    <a:pt x="113536" y="459099"/>
                    <a:pt x="146282" y="491782"/>
                    <a:pt x="146282" y="532099"/>
                  </a:cubicBezTo>
                  <a:cubicBezTo>
                    <a:pt x="146282" y="572416"/>
                    <a:pt x="113536" y="605099"/>
                    <a:pt x="73141" y="605099"/>
                  </a:cubicBezTo>
                  <a:cubicBezTo>
                    <a:pt x="32746" y="605099"/>
                    <a:pt x="0" y="572416"/>
                    <a:pt x="0" y="532099"/>
                  </a:cubicBezTo>
                  <a:cubicBezTo>
                    <a:pt x="0" y="491782"/>
                    <a:pt x="32746" y="459099"/>
                    <a:pt x="73141" y="459099"/>
                  </a:cubicBezTo>
                  <a:close/>
                  <a:moveTo>
                    <a:pt x="90350" y="311335"/>
                  </a:moveTo>
                  <a:cubicBezTo>
                    <a:pt x="198584" y="311335"/>
                    <a:pt x="286566" y="399280"/>
                    <a:pt x="286566" y="507355"/>
                  </a:cubicBezTo>
                  <a:cubicBezTo>
                    <a:pt x="286566" y="530118"/>
                    <a:pt x="268103" y="548647"/>
                    <a:pt x="245213" y="548647"/>
                  </a:cubicBezTo>
                  <a:cubicBezTo>
                    <a:pt x="222417" y="548647"/>
                    <a:pt x="203860" y="530118"/>
                    <a:pt x="203860" y="507355"/>
                  </a:cubicBezTo>
                  <a:cubicBezTo>
                    <a:pt x="203860" y="444805"/>
                    <a:pt x="152898" y="393919"/>
                    <a:pt x="90350" y="393919"/>
                  </a:cubicBezTo>
                  <a:cubicBezTo>
                    <a:pt x="67459" y="393919"/>
                    <a:pt x="48902" y="375483"/>
                    <a:pt x="48902" y="352627"/>
                  </a:cubicBezTo>
                  <a:cubicBezTo>
                    <a:pt x="48902" y="329770"/>
                    <a:pt x="67459" y="311335"/>
                    <a:pt x="90350" y="311335"/>
                  </a:cubicBezTo>
                  <a:close/>
                  <a:moveTo>
                    <a:pt x="112838" y="158772"/>
                  </a:moveTo>
                  <a:cubicBezTo>
                    <a:pt x="292857" y="158772"/>
                    <a:pt x="439340" y="305021"/>
                    <a:pt x="439340" y="484848"/>
                  </a:cubicBezTo>
                  <a:cubicBezTo>
                    <a:pt x="439340" y="507608"/>
                    <a:pt x="420783" y="526136"/>
                    <a:pt x="397986" y="526136"/>
                  </a:cubicBezTo>
                  <a:cubicBezTo>
                    <a:pt x="375095" y="526136"/>
                    <a:pt x="356631" y="507608"/>
                    <a:pt x="356631" y="484848"/>
                  </a:cubicBezTo>
                  <a:cubicBezTo>
                    <a:pt x="356631" y="350636"/>
                    <a:pt x="247263" y="241443"/>
                    <a:pt x="112838" y="241443"/>
                  </a:cubicBezTo>
                  <a:cubicBezTo>
                    <a:pt x="89947" y="241443"/>
                    <a:pt x="71483" y="222915"/>
                    <a:pt x="71483" y="200060"/>
                  </a:cubicBezTo>
                  <a:cubicBezTo>
                    <a:pt x="71483" y="177300"/>
                    <a:pt x="89947" y="158772"/>
                    <a:pt x="112838" y="158772"/>
                  </a:cubicBezTo>
                  <a:close/>
                  <a:moveTo>
                    <a:pt x="121024" y="0"/>
                  </a:moveTo>
                  <a:cubicBezTo>
                    <a:pt x="388661" y="0"/>
                    <a:pt x="606368" y="217377"/>
                    <a:pt x="606368" y="484702"/>
                  </a:cubicBezTo>
                  <a:cubicBezTo>
                    <a:pt x="606368" y="507465"/>
                    <a:pt x="587904" y="525995"/>
                    <a:pt x="565012" y="525995"/>
                  </a:cubicBezTo>
                  <a:cubicBezTo>
                    <a:pt x="542120" y="525995"/>
                    <a:pt x="523656" y="507465"/>
                    <a:pt x="523656" y="484702"/>
                  </a:cubicBezTo>
                  <a:cubicBezTo>
                    <a:pt x="523656" y="262997"/>
                    <a:pt x="342971" y="82586"/>
                    <a:pt x="121024" y="82586"/>
                  </a:cubicBezTo>
                  <a:cubicBezTo>
                    <a:pt x="98227" y="82586"/>
                    <a:pt x="79668" y="64150"/>
                    <a:pt x="79668" y="41293"/>
                  </a:cubicBezTo>
                  <a:cubicBezTo>
                    <a:pt x="79668" y="18530"/>
                    <a:pt x="98227" y="0"/>
                    <a:pt x="1210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2" name="组合 47"/>
          <p:cNvGrpSpPr/>
          <p:nvPr/>
        </p:nvGrpSpPr>
        <p:grpSpPr>
          <a:xfrm>
            <a:off x="8173397" y="3206035"/>
            <a:ext cx="667657" cy="667657"/>
            <a:chOff x="6952343" y="-1290029"/>
            <a:chExt cx="1219200" cy="1219200"/>
          </a:xfrm>
        </p:grpSpPr>
        <p:sp>
          <p:nvSpPr>
            <p:cNvPr id="13"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5" name="组合 26"/>
          <p:cNvGrpSpPr/>
          <p:nvPr/>
        </p:nvGrpSpPr>
        <p:grpSpPr>
          <a:xfrm>
            <a:off x="5108892" y="856371"/>
            <a:ext cx="2683809" cy="580696"/>
            <a:chOff x="8386921" y="2192795"/>
            <a:chExt cx="2683809" cy="580696"/>
          </a:xfrm>
        </p:grpSpPr>
        <p:sp>
          <p:nvSpPr>
            <p:cNvPr id="16" name="矩形 15"/>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功能需求</a:t>
              </a:r>
              <a:endParaRPr lang="zh-CN" altLang="en-US" b="1" dirty="0"/>
            </a:p>
          </p:txBody>
        </p:sp>
        <p:sp>
          <p:nvSpPr>
            <p:cNvPr id="17" name="文本框 16"/>
            <p:cNvSpPr txBox="1"/>
            <p:nvPr/>
          </p:nvSpPr>
          <p:spPr>
            <a:xfrm>
              <a:off x="8386921" y="2542351"/>
              <a:ext cx="2683809" cy="2311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bg1">
                      <a:lumMod val="50000"/>
                    </a:schemeClr>
                  </a:solidFill>
                  <a:latin typeface="Century Gothic" panose="020B0502020202020204" pitchFamily="34" charset="0"/>
                  <a:ea typeface="+mj-ea"/>
                  <a:sym typeface="+mn-ea"/>
                </a:rPr>
                <a:t>Functional Requirements</a:t>
              </a:r>
              <a:endParaRPr lang="en-US" altLang="zh-CN" sz="800" dirty="0">
                <a:latin typeface="Century Gothic" panose="020B0502020202020204" pitchFamily="34" charset="0"/>
                <a:ea typeface="+mj-ea"/>
              </a:endParaRPr>
            </a:p>
          </p:txBody>
        </p:sp>
      </p:grpSp>
      <p:grpSp>
        <p:nvGrpSpPr>
          <p:cNvPr id="18" name="组合 29"/>
          <p:cNvGrpSpPr/>
          <p:nvPr/>
        </p:nvGrpSpPr>
        <p:grpSpPr>
          <a:xfrm>
            <a:off x="8968030" y="856371"/>
            <a:ext cx="2683809" cy="580696"/>
            <a:chOff x="8386921" y="2192795"/>
            <a:chExt cx="2683809" cy="580696"/>
          </a:xfrm>
        </p:grpSpPr>
        <p:sp>
          <p:nvSpPr>
            <p:cNvPr id="19" name="矩形 18"/>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数据需求</a:t>
              </a:r>
              <a:endParaRPr lang="zh-CN" altLang="en-US" b="1" dirty="0"/>
            </a:p>
          </p:txBody>
        </p:sp>
        <p:sp>
          <p:nvSpPr>
            <p:cNvPr id="20" name="文本框 19"/>
            <p:cNvSpPr txBox="1"/>
            <p:nvPr/>
          </p:nvSpPr>
          <p:spPr>
            <a:xfrm>
              <a:off x="8386921" y="2542351"/>
              <a:ext cx="2683809" cy="2311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bg1">
                      <a:lumMod val="50000"/>
                    </a:schemeClr>
                  </a:solidFill>
                  <a:latin typeface="Century Gothic" panose="020B0502020202020204" pitchFamily="34" charset="0"/>
                  <a:ea typeface="+mj-ea"/>
                  <a:sym typeface="+mn-ea"/>
                </a:rPr>
                <a:t>Data Requirements</a:t>
              </a:r>
              <a:endParaRPr lang="en-US" altLang="zh-CN" sz="800" dirty="0">
                <a:latin typeface="Century Gothic" panose="020B0502020202020204" pitchFamily="34" charset="0"/>
                <a:ea typeface="+mj-ea"/>
              </a:endParaRPr>
            </a:p>
          </p:txBody>
        </p:sp>
      </p:grpSp>
      <p:grpSp>
        <p:nvGrpSpPr>
          <p:cNvPr id="21" name="组合 32"/>
          <p:cNvGrpSpPr/>
          <p:nvPr/>
        </p:nvGrpSpPr>
        <p:grpSpPr>
          <a:xfrm>
            <a:off x="5108892" y="3156573"/>
            <a:ext cx="2683809" cy="580696"/>
            <a:chOff x="8386921" y="2192795"/>
            <a:chExt cx="2683809" cy="580696"/>
          </a:xfrm>
        </p:grpSpPr>
        <p:sp>
          <p:nvSpPr>
            <p:cNvPr id="22" name="矩形 21"/>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性能需求</a:t>
              </a:r>
              <a:endParaRPr lang="zh-CN" altLang="en-US" b="1" dirty="0"/>
            </a:p>
          </p:txBody>
        </p:sp>
        <p:sp>
          <p:nvSpPr>
            <p:cNvPr id="23" name="文本框 22"/>
            <p:cNvSpPr txBox="1"/>
            <p:nvPr/>
          </p:nvSpPr>
          <p:spPr>
            <a:xfrm>
              <a:off x="8386921" y="2542351"/>
              <a:ext cx="2683809" cy="2311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bg1">
                      <a:lumMod val="50000"/>
                    </a:schemeClr>
                  </a:solidFill>
                  <a:latin typeface="Century Gothic" panose="020B0502020202020204" pitchFamily="34" charset="0"/>
                  <a:ea typeface="+mj-ea"/>
                  <a:sym typeface="+mn-ea"/>
                </a:rPr>
                <a:t>Performance Requirements</a:t>
              </a:r>
              <a:endParaRPr lang="en-US" altLang="zh-CN" sz="800" dirty="0">
                <a:latin typeface="Century Gothic" panose="020B0502020202020204" pitchFamily="34" charset="0"/>
                <a:ea typeface="+mj-ea"/>
              </a:endParaRPr>
            </a:p>
          </p:txBody>
        </p:sp>
      </p:grpSp>
      <p:grpSp>
        <p:nvGrpSpPr>
          <p:cNvPr id="24" name="组合 35"/>
          <p:cNvGrpSpPr/>
          <p:nvPr/>
        </p:nvGrpSpPr>
        <p:grpSpPr>
          <a:xfrm>
            <a:off x="8968030" y="3156573"/>
            <a:ext cx="2683809" cy="580696"/>
            <a:chOff x="8386921" y="2192795"/>
            <a:chExt cx="2683809" cy="580696"/>
          </a:xfrm>
        </p:grpSpPr>
        <p:sp>
          <p:nvSpPr>
            <p:cNvPr id="25" name="矩形 24"/>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运行需求</a:t>
              </a:r>
              <a:endParaRPr lang="zh-CN" altLang="en-US" b="1" dirty="0"/>
            </a:p>
          </p:txBody>
        </p:sp>
        <p:sp>
          <p:nvSpPr>
            <p:cNvPr id="26" name="文本框 25"/>
            <p:cNvSpPr txBox="1"/>
            <p:nvPr/>
          </p:nvSpPr>
          <p:spPr>
            <a:xfrm>
              <a:off x="8386921" y="2542351"/>
              <a:ext cx="2683809" cy="2311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bg1">
                      <a:lumMod val="50000"/>
                    </a:schemeClr>
                  </a:solidFill>
                  <a:latin typeface="Century Gothic" panose="020B0502020202020204" pitchFamily="34" charset="0"/>
                  <a:ea typeface="+mj-ea"/>
                  <a:sym typeface="+mn-ea"/>
                </a:rPr>
                <a:t>Operational Requirements</a:t>
              </a:r>
              <a:endParaRPr lang="en-US" altLang="zh-CN" sz="800" dirty="0">
                <a:latin typeface="Century Gothic" panose="020B0502020202020204" pitchFamily="34" charset="0"/>
                <a:ea typeface="+mj-ea"/>
              </a:endParaRPr>
            </a:p>
          </p:txBody>
        </p:sp>
      </p:grpSp>
      <p:pic>
        <p:nvPicPr>
          <p:cNvPr id="27" name="图片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5" y="0"/>
            <a:ext cx="4096512" cy="6858000"/>
          </a:xfrm>
          <a:prstGeom prst="rect">
            <a:avLst/>
          </a:prstGeom>
        </p:spPr>
      </p:pic>
      <p:grpSp>
        <p:nvGrpSpPr>
          <p:cNvPr id="28" name="组合 47"/>
          <p:cNvGrpSpPr/>
          <p:nvPr/>
        </p:nvGrpSpPr>
        <p:grpSpPr>
          <a:xfrm>
            <a:off x="4313867" y="5273595"/>
            <a:ext cx="667657" cy="667657"/>
            <a:chOff x="6952343" y="-1290029"/>
            <a:chExt cx="1219200" cy="1219200"/>
          </a:xfrm>
        </p:grpSpPr>
        <p:sp>
          <p:nvSpPr>
            <p:cNvPr id="29"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1" name="组合 35"/>
          <p:cNvGrpSpPr/>
          <p:nvPr/>
        </p:nvGrpSpPr>
        <p:grpSpPr>
          <a:xfrm>
            <a:off x="5108500" y="5224133"/>
            <a:ext cx="2683809" cy="580696"/>
            <a:chOff x="8386921" y="2192795"/>
            <a:chExt cx="2683809" cy="580696"/>
          </a:xfrm>
        </p:grpSpPr>
        <p:sp>
          <p:nvSpPr>
            <p:cNvPr id="32" name="矩形 24"/>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未来需求</a:t>
              </a:r>
              <a:endParaRPr lang="zh-CN" altLang="en-US" b="1" dirty="0"/>
            </a:p>
          </p:txBody>
        </p:sp>
        <p:sp>
          <p:nvSpPr>
            <p:cNvPr id="33" name="文本框 25"/>
            <p:cNvSpPr txBox="1"/>
            <p:nvPr/>
          </p:nvSpPr>
          <p:spPr>
            <a:xfrm>
              <a:off x="8386921" y="2542351"/>
              <a:ext cx="2683809" cy="2311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bg1">
                      <a:lumMod val="50000"/>
                    </a:schemeClr>
                  </a:solidFill>
                  <a:latin typeface="Century Gothic" panose="020B0502020202020204" pitchFamily="34" charset="0"/>
                  <a:ea typeface="+mj-ea"/>
                  <a:sym typeface="+mn-ea"/>
                </a:rPr>
                <a:t>Future Demand</a:t>
              </a:r>
              <a:endParaRPr lang="en-US" altLang="zh-CN" sz="800" dirty="0">
                <a:latin typeface="Century Gothic" panose="020B0502020202020204" pitchFamily="34" charset="0"/>
                <a:ea typeface="+mj-ea"/>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500"/>
                            </p:stCondLst>
                            <p:childTnLst>
                              <p:par>
                                <p:cTn id="31" presetID="12" presetClass="entr" presetSubtype="1"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down)">
                                      <p:cBhvr>
                                        <p:cTn id="34" dur="500"/>
                                        <p:tgtEl>
                                          <p:spTgt spid="15"/>
                                        </p:tgtEl>
                                      </p:cBhvr>
                                    </p:animEffect>
                                  </p:childTnLst>
                                </p:cTn>
                              </p:par>
                            </p:childTnLst>
                          </p:cTn>
                        </p:par>
                        <p:par>
                          <p:cTn id="35" fill="hold">
                            <p:stCondLst>
                              <p:cond delay="1000"/>
                            </p:stCondLst>
                            <p:childTnLst>
                              <p:par>
                                <p:cTn id="36" presetID="12" presetClass="entr" presetSubtype="1"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ppt_y</p:attrName>
                                        </p:attrNameLst>
                                      </p:cBhvr>
                                      <p:tavLst>
                                        <p:tav tm="0">
                                          <p:val>
                                            <p:strVal val="#ppt_y-#ppt_h*1.125000"/>
                                          </p:val>
                                        </p:tav>
                                        <p:tav tm="100000">
                                          <p:val>
                                            <p:strVal val="#ppt_y"/>
                                          </p:val>
                                        </p:tav>
                                      </p:tavLst>
                                    </p:anim>
                                    <p:animEffect transition="in" filter="wipe(down)">
                                      <p:cBhvr>
                                        <p:cTn id="39" dur="500"/>
                                        <p:tgtEl>
                                          <p:spTgt spid="18"/>
                                        </p:tgtEl>
                                      </p:cBhvr>
                                    </p:animEffect>
                                  </p:childTnLst>
                                </p:cTn>
                              </p:par>
                            </p:childTnLst>
                          </p:cTn>
                        </p:par>
                        <p:par>
                          <p:cTn id="40" fill="hold">
                            <p:stCondLst>
                              <p:cond delay="1500"/>
                            </p:stCondLst>
                            <p:childTnLst>
                              <p:par>
                                <p:cTn id="41" presetID="12" presetClass="entr" presetSubtype="1"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down)">
                                      <p:cBhvr>
                                        <p:cTn id="44" dur="500"/>
                                        <p:tgtEl>
                                          <p:spTgt spid="21"/>
                                        </p:tgtEl>
                                      </p:cBhvr>
                                    </p:animEffect>
                                  </p:childTnLst>
                                </p:cTn>
                              </p:par>
                            </p:childTnLst>
                          </p:cTn>
                        </p:par>
                        <p:par>
                          <p:cTn id="45" fill="hold">
                            <p:stCondLst>
                              <p:cond delay="2000"/>
                            </p:stCondLst>
                            <p:childTnLst>
                              <p:par>
                                <p:cTn id="46" presetID="12"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p:tgtEl>
                                          <p:spTgt spid="24"/>
                                        </p:tgtEl>
                                        <p:attrNameLst>
                                          <p:attrName>ppt_y</p:attrName>
                                        </p:attrNameLst>
                                      </p:cBhvr>
                                      <p:tavLst>
                                        <p:tav tm="0">
                                          <p:val>
                                            <p:strVal val="#ppt_y-#ppt_h*1.125000"/>
                                          </p:val>
                                        </p:tav>
                                        <p:tav tm="100000">
                                          <p:val>
                                            <p:strVal val="#ppt_y"/>
                                          </p:val>
                                        </p:tav>
                                      </p:tavLst>
                                    </p:anim>
                                    <p:animEffect transition="in" filter="wipe(down)">
                                      <p:cBhvr>
                                        <p:cTn id="49" dur="500"/>
                                        <p:tgtEl>
                                          <p:spTgt spid="24"/>
                                        </p:tgtEl>
                                      </p:cBhvr>
                                    </p:animEffect>
                                  </p:childTnLst>
                                </p:cTn>
                              </p:par>
                              <p:par>
                                <p:cTn id="50" presetID="53" presetClass="entr" presetSubtype="16"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childTnLst>
                          </p:cTn>
                        </p:par>
                        <p:par>
                          <p:cTn id="55" fill="hold">
                            <p:stCondLst>
                              <p:cond delay="2500"/>
                            </p:stCondLst>
                            <p:childTnLst>
                              <p:par>
                                <p:cTn id="56" presetID="12" presetClass="entr" presetSubtype="1" fill="hold"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ppt_y</p:attrName>
                                        </p:attrNameLst>
                                      </p:cBhvr>
                                      <p:tavLst>
                                        <p:tav tm="0">
                                          <p:val>
                                            <p:strVal val="#ppt_y-#ppt_h*1.125000"/>
                                          </p:val>
                                        </p:tav>
                                        <p:tav tm="100000">
                                          <p:val>
                                            <p:strVal val="#ppt_y"/>
                                          </p:val>
                                        </p:tav>
                                      </p:tavLst>
                                    </p:anim>
                                    <p:animEffect transition="in" filter="wipe(down)">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矩形 155"/>
          <p:cNvSpPr/>
          <p:nvPr/>
        </p:nvSpPr>
        <p:spPr>
          <a:xfrm>
            <a:off x="0" y="1388289"/>
            <a:ext cx="12192000" cy="4936313"/>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功能需求</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Functional Requirements</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2"/>
          <p:cNvGrpSpPr/>
          <p:nvPr/>
        </p:nvGrpSpPr>
        <p:grpSpPr>
          <a:xfrm>
            <a:off x="1936892" y="1388405"/>
            <a:ext cx="2778197" cy="1476375"/>
            <a:chOff x="2037113" y="1742846"/>
            <a:chExt cx="2778196" cy="1476373"/>
          </a:xfrm>
        </p:grpSpPr>
        <p:sp>
          <p:nvSpPr>
            <p:cNvPr id="82" name="文本框 81"/>
            <p:cNvSpPr txBox="1"/>
            <p:nvPr/>
          </p:nvSpPr>
          <p:spPr>
            <a:xfrm>
              <a:off x="2037113" y="2349127"/>
              <a:ext cx="1671556" cy="337185"/>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bg1"/>
                </a:solidFill>
                <a:latin typeface="Century Gothic" panose="020B0502020202020204" pitchFamily="34" charset="0"/>
              </a:endParaRPr>
            </a:p>
          </p:txBody>
        </p:sp>
        <p:sp>
          <p:nvSpPr>
            <p:cNvPr id="83" name="文本框 82"/>
            <p:cNvSpPr txBox="1"/>
            <p:nvPr/>
          </p:nvSpPr>
          <p:spPr>
            <a:xfrm>
              <a:off x="2248731" y="1742846"/>
              <a:ext cx="2566578" cy="1476373"/>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对宿舍特定区域进行红外监控，如果有人贸然闯入宿舍中，安装好的监控系统就会发出短信到机主手机中，机主可以通过视频及时了解目前宿舍中的状况。</a:t>
              </a:r>
              <a:endParaRPr lang="zh-CN" altLang="en-US" sz="1200" dirty="0">
                <a:solidFill>
                  <a:schemeClr val="bg1"/>
                </a:solidFill>
                <a:latin typeface="+mn-ea"/>
              </a:endParaRPr>
            </a:p>
          </p:txBody>
        </p:sp>
      </p:grpSp>
      <p:grpSp>
        <p:nvGrpSpPr>
          <p:cNvPr id="84" name="组合 85"/>
          <p:cNvGrpSpPr/>
          <p:nvPr/>
        </p:nvGrpSpPr>
        <p:grpSpPr>
          <a:xfrm>
            <a:off x="1884985" y="3049812"/>
            <a:ext cx="2566579" cy="1762268"/>
            <a:chOff x="1589601" y="2349127"/>
            <a:chExt cx="2566578" cy="1762266"/>
          </a:xfrm>
        </p:grpSpPr>
        <p:sp>
          <p:nvSpPr>
            <p:cNvPr id="85" name="文本框 84"/>
            <p:cNvSpPr txBox="1"/>
            <p:nvPr/>
          </p:nvSpPr>
          <p:spPr>
            <a:xfrm>
              <a:off x="2037113" y="2349127"/>
              <a:ext cx="1671556" cy="337185"/>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bg1"/>
                </a:solidFill>
                <a:latin typeface="Century Gothic" panose="020B0502020202020204" pitchFamily="34" charset="0"/>
              </a:endParaRPr>
            </a:p>
          </p:txBody>
        </p:sp>
        <p:sp>
          <p:nvSpPr>
            <p:cNvPr id="86" name="文本框 85"/>
            <p:cNvSpPr txBox="1"/>
            <p:nvPr/>
          </p:nvSpPr>
          <p:spPr>
            <a:xfrm>
              <a:off x="1589601" y="2635020"/>
              <a:ext cx="2566578" cy="1476373"/>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对宿舍特定区域进行温度和湿度监控，如果超出系统设置的安全范围，安装好的监控系统就会发出短信到机主手机中，机主可以通过视频及时了解目前 宿舍中的状况。</a:t>
              </a:r>
              <a:endParaRPr lang="zh-CN" altLang="en-US" sz="1200" dirty="0">
                <a:solidFill>
                  <a:schemeClr val="bg1"/>
                </a:solidFill>
                <a:latin typeface="+mn-ea"/>
              </a:endParaRPr>
            </a:p>
          </p:txBody>
        </p:sp>
      </p:grpSp>
      <p:grpSp>
        <p:nvGrpSpPr>
          <p:cNvPr id="87" name="组合 88"/>
          <p:cNvGrpSpPr/>
          <p:nvPr/>
        </p:nvGrpSpPr>
        <p:grpSpPr>
          <a:xfrm>
            <a:off x="3609010" y="5316520"/>
            <a:ext cx="2566579" cy="823103"/>
            <a:chOff x="1589601" y="2349127"/>
            <a:chExt cx="2566578" cy="823102"/>
          </a:xfrm>
        </p:grpSpPr>
        <p:sp>
          <p:nvSpPr>
            <p:cNvPr id="88" name="文本框 87"/>
            <p:cNvSpPr txBox="1"/>
            <p:nvPr/>
          </p:nvSpPr>
          <p:spPr>
            <a:xfrm>
              <a:off x="2037113" y="2349127"/>
              <a:ext cx="1671556" cy="337185"/>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bg1"/>
                </a:solidFill>
                <a:latin typeface="Century Gothic" panose="020B0502020202020204" pitchFamily="34" charset="0"/>
              </a:endParaRPr>
            </a:p>
          </p:txBody>
        </p:sp>
        <p:sp>
          <p:nvSpPr>
            <p:cNvPr id="89" name="文本框 88"/>
            <p:cNvSpPr txBox="1"/>
            <p:nvPr/>
          </p:nvSpPr>
          <p:spPr>
            <a:xfrm>
              <a:off x="1589601" y="2527070"/>
              <a:ext cx="2566578" cy="645159"/>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系统具备一定的维护功能，包括机主注册、机主注销、密码修改等。</a:t>
              </a:r>
              <a:endParaRPr lang="zh-CN" altLang="en-US" sz="1200" dirty="0">
                <a:solidFill>
                  <a:schemeClr val="bg1"/>
                </a:solidFill>
                <a:latin typeface="+mn-ea"/>
              </a:endParaRPr>
            </a:p>
          </p:txBody>
        </p:sp>
      </p:grpSp>
      <p:grpSp>
        <p:nvGrpSpPr>
          <p:cNvPr id="90" name="组合 91"/>
          <p:cNvGrpSpPr/>
          <p:nvPr/>
        </p:nvGrpSpPr>
        <p:grpSpPr>
          <a:xfrm>
            <a:off x="7911251" y="2449982"/>
            <a:ext cx="2566579" cy="1762268"/>
            <a:chOff x="1589601" y="2349127"/>
            <a:chExt cx="2566578" cy="1762266"/>
          </a:xfrm>
        </p:grpSpPr>
        <p:sp>
          <p:nvSpPr>
            <p:cNvPr id="91" name="文本框 90"/>
            <p:cNvSpPr txBox="1"/>
            <p:nvPr/>
          </p:nvSpPr>
          <p:spPr>
            <a:xfrm>
              <a:off x="2037113" y="2349127"/>
              <a:ext cx="1671556" cy="337185"/>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bg1"/>
                </a:solidFill>
                <a:latin typeface="Century Gothic" panose="020B0502020202020204" pitchFamily="34" charset="0"/>
              </a:endParaRPr>
            </a:p>
          </p:txBody>
        </p:sp>
        <p:sp>
          <p:nvSpPr>
            <p:cNvPr id="92" name="文本框 91"/>
            <p:cNvSpPr txBox="1"/>
            <p:nvPr/>
          </p:nvSpPr>
          <p:spPr>
            <a:xfrm>
              <a:off x="1589601" y="2635020"/>
              <a:ext cx="2566578" cy="1476373"/>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对宿舍门进行监控，如果开门超过规定时间没有关闭，安装好的监控系统就会发出短信到机主手机中，机主可以通过视频及时了解目前宿舍中的状况。</a:t>
              </a:r>
              <a:endParaRPr lang="zh-CN" altLang="en-US" sz="1200" dirty="0">
                <a:solidFill>
                  <a:schemeClr val="bg1"/>
                </a:solidFill>
                <a:latin typeface="+mn-ea"/>
              </a:endParaRPr>
            </a:p>
          </p:txBody>
        </p:sp>
      </p:grpSp>
      <p:grpSp>
        <p:nvGrpSpPr>
          <p:cNvPr id="93" name="组合 94"/>
          <p:cNvGrpSpPr/>
          <p:nvPr/>
        </p:nvGrpSpPr>
        <p:grpSpPr>
          <a:xfrm>
            <a:off x="6800001" y="1071152"/>
            <a:ext cx="2566579" cy="1207913"/>
            <a:chOff x="1589601" y="2349127"/>
            <a:chExt cx="2566578" cy="1207912"/>
          </a:xfrm>
        </p:grpSpPr>
        <p:sp>
          <p:nvSpPr>
            <p:cNvPr id="94" name="文本框 93"/>
            <p:cNvSpPr txBox="1"/>
            <p:nvPr/>
          </p:nvSpPr>
          <p:spPr>
            <a:xfrm>
              <a:off x="2037113" y="2349127"/>
              <a:ext cx="1671556" cy="337185"/>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bg1"/>
                </a:solidFill>
                <a:latin typeface="Century Gothic" panose="020B0502020202020204" pitchFamily="34" charset="0"/>
              </a:endParaRPr>
            </a:p>
          </p:txBody>
        </p:sp>
        <p:sp>
          <p:nvSpPr>
            <p:cNvPr id="95" name="文本框 94"/>
            <p:cNvSpPr txBox="1"/>
            <p:nvPr/>
          </p:nvSpPr>
          <p:spPr>
            <a:xfrm>
              <a:off x="1589601" y="2635020"/>
              <a:ext cx="2566578" cy="92201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如果宿舍特定区域中出现上述危险事件，安装好的监控系统就会摄像头进行视频录像。</a:t>
              </a:r>
              <a:endParaRPr lang="zh-CN" altLang="en-US" sz="1200" dirty="0">
                <a:solidFill>
                  <a:schemeClr val="bg1"/>
                </a:solidFill>
                <a:latin typeface="+mn-ea"/>
              </a:endParaRPr>
            </a:p>
          </p:txBody>
        </p:sp>
      </p:grpSp>
      <p:sp>
        <p:nvSpPr>
          <p:cNvPr id="98" name="文本框 97"/>
          <p:cNvSpPr txBox="1"/>
          <p:nvPr/>
        </p:nvSpPr>
        <p:spPr>
          <a:xfrm>
            <a:off x="7301230" y="4706620"/>
            <a:ext cx="2566670" cy="1476375"/>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依据用户需求定制的其他功能。如宿舍饮水机，可以按照用户要求进行断电或通电。又比如，可以为学生喂养的宠物按设定时间进行喂食。等等。</a:t>
            </a:r>
            <a:endParaRPr lang="zh-CN" altLang="en-US" sz="1200" dirty="0">
              <a:solidFill>
                <a:schemeClr val="bg1"/>
              </a:solidFill>
              <a:latin typeface="+mn-ea"/>
            </a:endParaRPr>
          </a:p>
        </p:txBody>
      </p:sp>
      <p:grpSp>
        <p:nvGrpSpPr>
          <p:cNvPr id="99" name="组合 101"/>
          <p:cNvGrpSpPr/>
          <p:nvPr/>
        </p:nvGrpSpPr>
        <p:grpSpPr>
          <a:xfrm>
            <a:off x="4280787" y="1752966"/>
            <a:ext cx="3630424" cy="3816879"/>
            <a:chOff x="4280786" y="1929943"/>
            <a:chExt cx="3630424" cy="3816878"/>
          </a:xfrm>
        </p:grpSpPr>
        <p:grpSp>
          <p:nvGrpSpPr>
            <p:cNvPr id="100" name="isľiḓè"/>
            <p:cNvGrpSpPr/>
            <p:nvPr/>
          </p:nvGrpSpPr>
          <p:grpSpPr>
            <a:xfrm>
              <a:off x="4280786" y="1929943"/>
              <a:ext cx="3630424" cy="3816878"/>
              <a:chOff x="4261841" y="1937379"/>
              <a:chExt cx="3423875" cy="3599719"/>
            </a:xfrm>
          </p:grpSpPr>
          <p:grpSp>
            <p:nvGrpSpPr>
              <p:cNvPr id="102" name="íśḷiďe"/>
              <p:cNvGrpSpPr/>
              <p:nvPr/>
            </p:nvGrpSpPr>
            <p:grpSpPr>
              <a:xfrm>
                <a:off x="4261841" y="1937379"/>
                <a:ext cx="3423875" cy="3599719"/>
                <a:chOff x="3009124" y="1980394"/>
                <a:chExt cx="3135086" cy="3296098"/>
              </a:xfrm>
            </p:grpSpPr>
            <p:sp>
              <p:nvSpPr>
                <p:cNvPr id="150" name="ïšḷîḋé"/>
                <p:cNvSpPr/>
                <p:nvPr/>
              </p:nvSpPr>
              <p:spPr bwMode="auto">
                <a:xfrm>
                  <a:off x="3009124" y="2865913"/>
                  <a:ext cx="995934" cy="1732385"/>
                </a:xfrm>
                <a:custGeom>
                  <a:avLst/>
                  <a:gdLst/>
                  <a:ahLst/>
                  <a:cxnLst>
                    <a:cxn ang="0">
                      <a:pos x="167" y="466"/>
                    </a:cxn>
                    <a:cxn ang="0">
                      <a:pos x="21" y="289"/>
                    </a:cxn>
                    <a:cxn ang="0">
                      <a:pos x="268" y="0"/>
                    </a:cxn>
                    <a:cxn ang="0">
                      <a:pos x="143" y="251"/>
                    </a:cxn>
                    <a:cxn ang="0">
                      <a:pos x="167" y="466"/>
                    </a:cxn>
                  </a:cxnLst>
                  <a:rect l="0" t="0" r="r" b="b"/>
                  <a:pathLst>
                    <a:path w="268" h="466">
                      <a:moveTo>
                        <a:pt x="167" y="466"/>
                      </a:moveTo>
                      <a:cubicBezTo>
                        <a:pt x="167" y="466"/>
                        <a:pt x="37" y="425"/>
                        <a:pt x="21" y="289"/>
                      </a:cubicBezTo>
                      <a:cubicBezTo>
                        <a:pt x="0" y="124"/>
                        <a:pt x="268" y="0"/>
                        <a:pt x="268" y="0"/>
                      </a:cubicBezTo>
                      <a:cubicBezTo>
                        <a:pt x="268" y="0"/>
                        <a:pt x="158" y="137"/>
                        <a:pt x="143" y="251"/>
                      </a:cubicBezTo>
                      <a:cubicBezTo>
                        <a:pt x="127" y="376"/>
                        <a:pt x="167" y="466"/>
                        <a:pt x="167" y="466"/>
                      </a:cubicBezTo>
                      <a:close/>
                    </a:path>
                  </a:pathLst>
                </a:custGeom>
                <a:solidFill>
                  <a:srgbClr val="C19C7A"/>
                </a:solidFill>
                <a:ln w="9525">
                  <a:noFill/>
                  <a:round/>
                </a:ln>
              </p:spPr>
              <p:txBody>
                <a:bodyPr anchor="ctr"/>
                <a:lstStyle/>
                <a:p>
                  <a:pPr algn="ctr"/>
                  <a:endParaRPr sz="2490">
                    <a:solidFill>
                      <a:schemeClr val="bg1"/>
                    </a:solidFill>
                  </a:endParaRPr>
                </a:p>
              </p:txBody>
            </p:sp>
            <p:sp>
              <p:nvSpPr>
                <p:cNvPr id="151" name="iṣļîḋê"/>
                <p:cNvSpPr/>
                <p:nvPr/>
              </p:nvSpPr>
              <p:spPr bwMode="auto">
                <a:xfrm>
                  <a:off x="3156409" y="2117437"/>
                  <a:ext cx="1795486" cy="1177179"/>
                </a:xfrm>
                <a:custGeom>
                  <a:avLst/>
                  <a:gdLst/>
                  <a:ahLst/>
                  <a:cxnLst>
                    <a:cxn ang="0">
                      <a:pos x="29" y="316"/>
                    </a:cxn>
                    <a:cxn ang="0">
                      <a:pos x="109" y="101"/>
                    </a:cxn>
                    <a:cxn ang="0">
                      <a:pos x="483" y="170"/>
                    </a:cxn>
                    <a:cxn ang="0">
                      <a:pos x="204" y="188"/>
                    </a:cxn>
                    <a:cxn ang="0">
                      <a:pos x="29" y="316"/>
                    </a:cxn>
                  </a:cxnLst>
                  <a:rect l="0" t="0" r="r" b="b"/>
                  <a:pathLst>
                    <a:path w="483" h="316">
                      <a:moveTo>
                        <a:pt x="29" y="316"/>
                      </a:moveTo>
                      <a:cubicBezTo>
                        <a:pt x="29" y="316"/>
                        <a:pt x="0" y="183"/>
                        <a:pt x="109" y="101"/>
                      </a:cubicBezTo>
                      <a:cubicBezTo>
                        <a:pt x="242" y="0"/>
                        <a:pt x="483" y="170"/>
                        <a:pt x="483" y="170"/>
                      </a:cubicBezTo>
                      <a:cubicBezTo>
                        <a:pt x="483" y="170"/>
                        <a:pt x="310" y="144"/>
                        <a:pt x="204" y="188"/>
                      </a:cubicBezTo>
                      <a:cubicBezTo>
                        <a:pt x="87" y="236"/>
                        <a:pt x="29" y="316"/>
                        <a:pt x="29" y="316"/>
                      </a:cubicBezTo>
                      <a:close/>
                    </a:path>
                  </a:pathLst>
                </a:custGeom>
                <a:solidFill>
                  <a:srgbClr val="C19C7A"/>
                </a:solidFill>
                <a:ln w="9525">
                  <a:noFill/>
                  <a:round/>
                </a:ln>
              </p:spPr>
              <p:txBody>
                <a:bodyPr anchor="ctr"/>
                <a:lstStyle/>
                <a:p>
                  <a:pPr algn="ctr"/>
                  <a:endParaRPr sz="2490">
                    <a:solidFill>
                      <a:schemeClr val="bg1"/>
                    </a:solidFill>
                  </a:endParaRPr>
                </a:p>
              </p:txBody>
            </p:sp>
            <p:sp>
              <p:nvSpPr>
                <p:cNvPr id="152" name="îSľïḓe"/>
                <p:cNvSpPr/>
                <p:nvPr/>
              </p:nvSpPr>
              <p:spPr bwMode="auto">
                <a:xfrm>
                  <a:off x="4211960" y="1980394"/>
                  <a:ext cx="1409737" cy="1532089"/>
                </a:xfrm>
                <a:custGeom>
                  <a:avLst/>
                  <a:gdLst/>
                  <a:ahLst/>
                  <a:cxnLst>
                    <a:cxn ang="0">
                      <a:pos x="0" y="93"/>
                    </a:cxn>
                    <a:cxn ang="0">
                      <a:pos x="226" y="54"/>
                    </a:cxn>
                    <a:cxn ang="0">
                      <a:pos x="353" y="412"/>
                    </a:cxn>
                    <a:cxn ang="0">
                      <a:pos x="198" y="179"/>
                    </a:cxn>
                    <a:cxn ang="0">
                      <a:pos x="0" y="93"/>
                    </a:cxn>
                  </a:cxnLst>
                  <a:rect l="0" t="0" r="r" b="b"/>
                  <a:pathLst>
                    <a:path w="380" h="412">
                      <a:moveTo>
                        <a:pt x="0" y="93"/>
                      </a:moveTo>
                      <a:cubicBezTo>
                        <a:pt x="0" y="93"/>
                        <a:pt x="100" y="0"/>
                        <a:pt x="226" y="54"/>
                      </a:cubicBezTo>
                      <a:cubicBezTo>
                        <a:pt x="380" y="119"/>
                        <a:pt x="353" y="412"/>
                        <a:pt x="353" y="412"/>
                      </a:cubicBezTo>
                      <a:cubicBezTo>
                        <a:pt x="353" y="412"/>
                        <a:pt x="289" y="249"/>
                        <a:pt x="198" y="179"/>
                      </a:cubicBezTo>
                      <a:cubicBezTo>
                        <a:pt x="98" y="102"/>
                        <a:pt x="0" y="93"/>
                        <a:pt x="0" y="93"/>
                      </a:cubicBezTo>
                      <a:close/>
                    </a:path>
                  </a:pathLst>
                </a:custGeom>
                <a:solidFill>
                  <a:srgbClr val="C19C7A"/>
                </a:solidFill>
                <a:ln w="9525">
                  <a:noFill/>
                  <a:round/>
                </a:ln>
              </p:spPr>
              <p:txBody>
                <a:bodyPr anchor="ctr"/>
                <a:lstStyle/>
                <a:p>
                  <a:pPr algn="ctr"/>
                  <a:endParaRPr sz="2490">
                    <a:solidFill>
                      <a:schemeClr val="bg1"/>
                    </a:solidFill>
                  </a:endParaRPr>
                </a:p>
              </p:txBody>
            </p:sp>
            <p:sp>
              <p:nvSpPr>
                <p:cNvPr id="153" name="îṩḻiḓé"/>
                <p:cNvSpPr/>
                <p:nvPr/>
              </p:nvSpPr>
              <p:spPr bwMode="auto">
                <a:xfrm>
                  <a:off x="5148276" y="2662103"/>
                  <a:ext cx="995934" cy="1732385"/>
                </a:xfrm>
                <a:custGeom>
                  <a:avLst/>
                  <a:gdLst/>
                  <a:ahLst/>
                  <a:cxnLst>
                    <a:cxn ang="0">
                      <a:pos x="101" y="0"/>
                    </a:cxn>
                    <a:cxn ang="0">
                      <a:pos x="247" y="177"/>
                    </a:cxn>
                    <a:cxn ang="0">
                      <a:pos x="0" y="466"/>
                    </a:cxn>
                    <a:cxn ang="0">
                      <a:pos x="125" y="215"/>
                    </a:cxn>
                    <a:cxn ang="0">
                      <a:pos x="101" y="0"/>
                    </a:cxn>
                  </a:cxnLst>
                  <a:rect l="0" t="0" r="r" b="b"/>
                  <a:pathLst>
                    <a:path w="268" h="466">
                      <a:moveTo>
                        <a:pt x="101" y="0"/>
                      </a:moveTo>
                      <a:cubicBezTo>
                        <a:pt x="101" y="0"/>
                        <a:pt x="231" y="41"/>
                        <a:pt x="247" y="177"/>
                      </a:cubicBezTo>
                      <a:cubicBezTo>
                        <a:pt x="268" y="342"/>
                        <a:pt x="0" y="466"/>
                        <a:pt x="0" y="466"/>
                      </a:cubicBezTo>
                      <a:cubicBezTo>
                        <a:pt x="0" y="466"/>
                        <a:pt x="110" y="329"/>
                        <a:pt x="125" y="215"/>
                      </a:cubicBezTo>
                      <a:cubicBezTo>
                        <a:pt x="141" y="90"/>
                        <a:pt x="101" y="0"/>
                        <a:pt x="101" y="0"/>
                      </a:cubicBezTo>
                      <a:close/>
                    </a:path>
                  </a:pathLst>
                </a:custGeom>
                <a:solidFill>
                  <a:srgbClr val="C19C7A"/>
                </a:solidFill>
                <a:ln w="9525">
                  <a:noFill/>
                  <a:round/>
                </a:ln>
              </p:spPr>
              <p:txBody>
                <a:bodyPr anchor="ctr"/>
                <a:lstStyle/>
                <a:p>
                  <a:pPr algn="ctr"/>
                  <a:endParaRPr sz="2490">
                    <a:solidFill>
                      <a:schemeClr val="bg1"/>
                    </a:solidFill>
                  </a:endParaRPr>
                </a:p>
              </p:txBody>
            </p:sp>
            <p:sp>
              <p:nvSpPr>
                <p:cNvPr id="154" name="ïsḷïďê"/>
                <p:cNvSpPr/>
                <p:nvPr/>
              </p:nvSpPr>
              <p:spPr bwMode="auto">
                <a:xfrm>
                  <a:off x="4201439" y="3965783"/>
                  <a:ext cx="1791980" cy="1177179"/>
                </a:xfrm>
                <a:custGeom>
                  <a:avLst/>
                  <a:gdLst/>
                  <a:ahLst/>
                  <a:cxnLst>
                    <a:cxn ang="0">
                      <a:pos x="454" y="0"/>
                    </a:cxn>
                    <a:cxn ang="0">
                      <a:pos x="374" y="215"/>
                    </a:cxn>
                    <a:cxn ang="0">
                      <a:pos x="0" y="146"/>
                    </a:cxn>
                    <a:cxn ang="0">
                      <a:pos x="280" y="128"/>
                    </a:cxn>
                    <a:cxn ang="0">
                      <a:pos x="454" y="0"/>
                    </a:cxn>
                  </a:cxnLst>
                  <a:rect l="0" t="0" r="r" b="b"/>
                  <a:pathLst>
                    <a:path w="483" h="316">
                      <a:moveTo>
                        <a:pt x="454" y="0"/>
                      </a:moveTo>
                      <a:cubicBezTo>
                        <a:pt x="454" y="0"/>
                        <a:pt x="483" y="133"/>
                        <a:pt x="374" y="215"/>
                      </a:cubicBezTo>
                      <a:cubicBezTo>
                        <a:pt x="241" y="316"/>
                        <a:pt x="0" y="146"/>
                        <a:pt x="0" y="146"/>
                      </a:cubicBezTo>
                      <a:cubicBezTo>
                        <a:pt x="0" y="146"/>
                        <a:pt x="173" y="172"/>
                        <a:pt x="280" y="128"/>
                      </a:cubicBezTo>
                      <a:cubicBezTo>
                        <a:pt x="396" y="80"/>
                        <a:pt x="454" y="0"/>
                        <a:pt x="454" y="0"/>
                      </a:cubicBezTo>
                      <a:close/>
                    </a:path>
                  </a:pathLst>
                </a:custGeom>
                <a:solidFill>
                  <a:srgbClr val="C19C7A"/>
                </a:solidFill>
                <a:ln w="9525">
                  <a:noFill/>
                  <a:round/>
                </a:ln>
              </p:spPr>
              <p:txBody>
                <a:bodyPr anchor="ctr"/>
                <a:lstStyle/>
                <a:p>
                  <a:pPr algn="ctr"/>
                  <a:endParaRPr sz="2490">
                    <a:solidFill>
                      <a:schemeClr val="bg1"/>
                    </a:solidFill>
                  </a:endParaRPr>
                </a:p>
              </p:txBody>
            </p:sp>
            <p:sp>
              <p:nvSpPr>
                <p:cNvPr id="155" name="iŝ1îḍe"/>
                <p:cNvSpPr/>
                <p:nvPr/>
              </p:nvSpPr>
              <p:spPr bwMode="auto">
                <a:xfrm>
                  <a:off x="3528131" y="3744403"/>
                  <a:ext cx="1409737" cy="1532089"/>
                </a:xfrm>
                <a:custGeom>
                  <a:avLst/>
                  <a:gdLst/>
                  <a:ahLst/>
                  <a:cxnLst>
                    <a:cxn ang="0">
                      <a:pos x="380" y="320"/>
                    </a:cxn>
                    <a:cxn ang="0">
                      <a:pos x="154" y="359"/>
                    </a:cxn>
                    <a:cxn ang="0">
                      <a:pos x="27" y="0"/>
                    </a:cxn>
                    <a:cxn ang="0">
                      <a:pos x="182" y="233"/>
                    </a:cxn>
                    <a:cxn ang="0">
                      <a:pos x="380" y="320"/>
                    </a:cxn>
                  </a:cxnLst>
                  <a:rect l="0" t="0" r="r" b="b"/>
                  <a:pathLst>
                    <a:path w="380" h="412">
                      <a:moveTo>
                        <a:pt x="380" y="320"/>
                      </a:moveTo>
                      <a:cubicBezTo>
                        <a:pt x="380" y="320"/>
                        <a:pt x="280" y="412"/>
                        <a:pt x="154" y="359"/>
                      </a:cubicBezTo>
                      <a:cubicBezTo>
                        <a:pt x="0" y="294"/>
                        <a:pt x="27" y="0"/>
                        <a:pt x="27" y="0"/>
                      </a:cubicBezTo>
                      <a:cubicBezTo>
                        <a:pt x="27" y="0"/>
                        <a:pt x="91" y="163"/>
                        <a:pt x="182" y="233"/>
                      </a:cubicBezTo>
                      <a:cubicBezTo>
                        <a:pt x="282" y="310"/>
                        <a:pt x="380" y="320"/>
                        <a:pt x="380" y="320"/>
                      </a:cubicBezTo>
                      <a:close/>
                    </a:path>
                  </a:pathLst>
                </a:custGeom>
                <a:solidFill>
                  <a:srgbClr val="C19C7A"/>
                </a:solidFill>
                <a:ln w="9525">
                  <a:noFill/>
                  <a:round/>
                </a:ln>
              </p:spPr>
              <p:txBody>
                <a:bodyPr anchor="ctr"/>
                <a:lstStyle/>
                <a:p>
                  <a:pPr algn="ctr"/>
                  <a:endParaRPr sz="2490">
                    <a:solidFill>
                      <a:schemeClr val="bg1"/>
                    </a:solidFill>
                  </a:endParaRPr>
                </a:p>
              </p:txBody>
            </p:sp>
          </p:grpSp>
          <p:grpSp>
            <p:nvGrpSpPr>
              <p:cNvPr id="103" name="íṣḻîḓé"/>
              <p:cNvGrpSpPr/>
              <p:nvPr/>
            </p:nvGrpSpPr>
            <p:grpSpPr>
              <a:xfrm>
                <a:off x="4455030" y="3764798"/>
                <a:ext cx="280865" cy="432098"/>
                <a:chOff x="4235451" y="4579938"/>
                <a:chExt cx="123825" cy="190499"/>
              </a:xfrm>
              <a:solidFill>
                <a:schemeClr val="bg1"/>
              </a:solidFill>
            </p:grpSpPr>
            <p:sp>
              <p:nvSpPr>
                <p:cNvPr id="146" name="ïṡľïḍè"/>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ln>
              </p:spPr>
              <p:txBody>
                <a:bodyPr anchor="ctr"/>
                <a:lstStyle/>
                <a:p>
                  <a:pPr algn="ctr"/>
                  <a:endParaRPr sz="2490">
                    <a:solidFill>
                      <a:schemeClr val="bg1"/>
                    </a:solidFill>
                  </a:endParaRPr>
                </a:p>
              </p:txBody>
            </p:sp>
            <p:sp>
              <p:nvSpPr>
                <p:cNvPr id="147" name="iṥḷíḑe"/>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ln>
              </p:spPr>
              <p:txBody>
                <a:bodyPr anchor="ctr"/>
                <a:lstStyle/>
                <a:p>
                  <a:pPr algn="ctr"/>
                  <a:endParaRPr sz="2490">
                    <a:solidFill>
                      <a:schemeClr val="bg1"/>
                    </a:solidFill>
                  </a:endParaRPr>
                </a:p>
              </p:txBody>
            </p:sp>
            <p:sp>
              <p:nvSpPr>
                <p:cNvPr id="148" name="ïsliḋê"/>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ln>
              </p:spPr>
              <p:txBody>
                <a:bodyPr anchor="ctr"/>
                <a:lstStyle/>
                <a:p>
                  <a:pPr algn="ctr"/>
                  <a:endParaRPr sz="2490">
                    <a:solidFill>
                      <a:schemeClr val="bg1"/>
                    </a:solidFill>
                  </a:endParaRPr>
                </a:p>
              </p:txBody>
            </p:sp>
            <p:sp>
              <p:nvSpPr>
                <p:cNvPr id="149" name="ïṣ1ïḓe"/>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ln>
              </p:spPr>
              <p:txBody>
                <a:bodyPr anchor="ctr"/>
                <a:lstStyle/>
                <a:p>
                  <a:pPr algn="ctr"/>
                  <a:endParaRPr sz="2490">
                    <a:solidFill>
                      <a:schemeClr val="bg1"/>
                    </a:solidFill>
                  </a:endParaRPr>
                </a:p>
              </p:txBody>
            </p:sp>
          </p:grpSp>
          <p:grpSp>
            <p:nvGrpSpPr>
              <p:cNvPr id="104" name="iṩḷíḑè"/>
              <p:cNvGrpSpPr/>
              <p:nvPr/>
            </p:nvGrpSpPr>
            <p:grpSpPr>
              <a:xfrm>
                <a:off x="4891897" y="2526889"/>
                <a:ext cx="393274" cy="322756"/>
                <a:chOff x="2551113" y="4586288"/>
                <a:chExt cx="230188" cy="188912"/>
              </a:xfrm>
              <a:solidFill>
                <a:schemeClr val="bg1"/>
              </a:solidFill>
            </p:grpSpPr>
            <p:sp>
              <p:nvSpPr>
                <p:cNvPr id="138" name="ï$ḷïḑé"/>
                <p:cNvSpPr/>
                <p:nvPr/>
              </p:nvSpPr>
              <p:spPr bwMode="auto">
                <a:xfrm>
                  <a:off x="2732088" y="4678363"/>
                  <a:ext cx="20638" cy="19050"/>
                </a:xfrm>
                <a:prstGeom prst="ellipse">
                  <a:avLst/>
                </a:prstGeom>
                <a:grpFill/>
                <a:ln w="9525">
                  <a:noFill/>
                  <a:round/>
                </a:ln>
              </p:spPr>
              <p:txBody>
                <a:bodyPr anchor="ctr"/>
                <a:lstStyle/>
                <a:p>
                  <a:pPr algn="ctr"/>
                  <a:endParaRPr sz="2490">
                    <a:solidFill>
                      <a:schemeClr val="bg1"/>
                    </a:solidFill>
                  </a:endParaRPr>
                </a:p>
              </p:txBody>
            </p:sp>
            <p:sp>
              <p:nvSpPr>
                <p:cNvPr id="139" name="ïsļíḓè"/>
                <p:cNvSpPr/>
                <p:nvPr/>
              </p:nvSpPr>
              <p:spPr bwMode="auto">
                <a:xfrm>
                  <a:off x="2697163" y="4679950"/>
                  <a:ext cx="49213" cy="95250"/>
                </a:xfrm>
                <a:custGeom>
                  <a:avLst/>
                  <a:gdLst/>
                  <a:ahLst/>
                  <a:cxnLst>
                    <a:cxn ang="0">
                      <a:pos x="17" y="29"/>
                    </a:cxn>
                    <a:cxn ang="0">
                      <a:pos x="12" y="20"/>
                    </a:cxn>
                    <a:cxn ang="0">
                      <a:pos x="13" y="18"/>
                    </a:cxn>
                    <a:cxn ang="0">
                      <a:pos x="15" y="11"/>
                    </a:cxn>
                    <a:cxn ang="0">
                      <a:pos x="14" y="8"/>
                    </a:cxn>
                    <a:cxn ang="0">
                      <a:pos x="7" y="1"/>
                    </a:cxn>
                    <a:cxn ang="0">
                      <a:pos x="4" y="1"/>
                    </a:cxn>
                    <a:cxn ang="0">
                      <a:pos x="4" y="4"/>
                    </a:cxn>
                    <a:cxn ang="0">
                      <a:pos x="8" y="9"/>
                    </a:cxn>
                    <a:cxn ang="0">
                      <a:pos x="4" y="6"/>
                    </a:cxn>
                    <a:cxn ang="0">
                      <a:pos x="1" y="7"/>
                    </a:cxn>
                    <a:cxn ang="0">
                      <a:pos x="2" y="10"/>
                    </a:cxn>
                    <a:cxn ang="0">
                      <a:pos x="6" y="13"/>
                    </a:cxn>
                    <a:cxn ang="0">
                      <a:pos x="7" y="13"/>
                    </a:cxn>
                    <a:cxn ang="0">
                      <a:pos x="5" y="22"/>
                    </a:cxn>
                    <a:cxn ang="0">
                      <a:pos x="4" y="29"/>
                    </a:cxn>
                    <a:cxn ang="0">
                      <a:pos x="3" y="30"/>
                    </a:cxn>
                    <a:cxn ang="0">
                      <a:pos x="5" y="33"/>
                    </a:cxn>
                    <a:cxn ang="0">
                      <a:pos x="5" y="33"/>
                    </a:cxn>
                    <a:cxn ang="0">
                      <a:pos x="8" y="31"/>
                    </a:cxn>
                    <a:cxn ang="0">
                      <a:pos x="9" y="25"/>
                    </a:cxn>
                    <a:cxn ang="0">
                      <a:pos x="13" y="31"/>
                    </a:cxn>
                    <a:cxn ang="0">
                      <a:pos x="16" y="32"/>
                    </a:cxn>
                    <a:cxn ang="0">
                      <a:pos x="17" y="29"/>
                    </a:cxn>
                  </a:cxnLst>
                  <a:rect l="0" t="0" r="r" b="b"/>
                  <a:pathLst>
                    <a:path w="17" h="33">
                      <a:moveTo>
                        <a:pt x="17" y="29"/>
                      </a:moveTo>
                      <a:cubicBezTo>
                        <a:pt x="12" y="20"/>
                        <a:pt x="12" y="20"/>
                        <a:pt x="12" y="20"/>
                      </a:cubicBezTo>
                      <a:cubicBezTo>
                        <a:pt x="13" y="20"/>
                        <a:pt x="13" y="19"/>
                        <a:pt x="13" y="18"/>
                      </a:cubicBezTo>
                      <a:cubicBezTo>
                        <a:pt x="15" y="11"/>
                        <a:pt x="15" y="11"/>
                        <a:pt x="15" y="11"/>
                      </a:cubicBezTo>
                      <a:cubicBezTo>
                        <a:pt x="15" y="10"/>
                        <a:pt x="15" y="9"/>
                        <a:pt x="14" y="8"/>
                      </a:cubicBezTo>
                      <a:cubicBezTo>
                        <a:pt x="7" y="1"/>
                        <a:pt x="7" y="1"/>
                        <a:pt x="7" y="1"/>
                      </a:cubicBezTo>
                      <a:cubicBezTo>
                        <a:pt x="6" y="0"/>
                        <a:pt x="5" y="0"/>
                        <a:pt x="4" y="1"/>
                      </a:cubicBezTo>
                      <a:cubicBezTo>
                        <a:pt x="3" y="2"/>
                        <a:pt x="3" y="3"/>
                        <a:pt x="4" y="4"/>
                      </a:cubicBezTo>
                      <a:cubicBezTo>
                        <a:pt x="8" y="9"/>
                        <a:pt x="8" y="9"/>
                        <a:pt x="8" y="9"/>
                      </a:cubicBezTo>
                      <a:cubicBezTo>
                        <a:pt x="4" y="6"/>
                        <a:pt x="4" y="6"/>
                        <a:pt x="4" y="6"/>
                      </a:cubicBezTo>
                      <a:cubicBezTo>
                        <a:pt x="3" y="6"/>
                        <a:pt x="1" y="6"/>
                        <a:pt x="1" y="7"/>
                      </a:cubicBezTo>
                      <a:cubicBezTo>
                        <a:pt x="0" y="9"/>
                        <a:pt x="1" y="10"/>
                        <a:pt x="2" y="10"/>
                      </a:cubicBezTo>
                      <a:cubicBezTo>
                        <a:pt x="6" y="13"/>
                        <a:pt x="6" y="13"/>
                        <a:pt x="6" y="13"/>
                      </a:cubicBezTo>
                      <a:cubicBezTo>
                        <a:pt x="7" y="13"/>
                        <a:pt x="7" y="13"/>
                        <a:pt x="7" y="13"/>
                      </a:cubicBezTo>
                      <a:cubicBezTo>
                        <a:pt x="7" y="16"/>
                        <a:pt x="6" y="19"/>
                        <a:pt x="5" y="22"/>
                      </a:cubicBezTo>
                      <a:cubicBezTo>
                        <a:pt x="5" y="24"/>
                        <a:pt x="4" y="26"/>
                        <a:pt x="4" y="29"/>
                      </a:cubicBezTo>
                      <a:cubicBezTo>
                        <a:pt x="4" y="29"/>
                        <a:pt x="3" y="30"/>
                        <a:pt x="3" y="30"/>
                      </a:cubicBezTo>
                      <a:cubicBezTo>
                        <a:pt x="3" y="31"/>
                        <a:pt x="4" y="33"/>
                        <a:pt x="5" y="33"/>
                      </a:cubicBezTo>
                      <a:cubicBezTo>
                        <a:pt x="5" y="33"/>
                        <a:pt x="5" y="33"/>
                        <a:pt x="5" y="33"/>
                      </a:cubicBezTo>
                      <a:cubicBezTo>
                        <a:pt x="6" y="33"/>
                        <a:pt x="7" y="32"/>
                        <a:pt x="8" y="31"/>
                      </a:cubicBezTo>
                      <a:cubicBezTo>
                        <a:pt x="9" y="25"/>
                        <a:pt x="9" y="25"/>
                        <a:pt x="9" y="25"/>
                      </a:cubicBezTo>
                      <a:cubicBezTo>
                        <a:pt x="13" y="31"/>
                        <a:pt x="13" y="31"/>
                        <a:pt x="13" y="31"/>
                      </a:cubicBezTo>
                      <a:cubicBezTo>
                        <a:pt x="13" y="32"/>
                        <a:pt x="14" y="33"/>
                        <a:pt x="16" y="32"/>
                      </a:cubicBezTo>
                      <a:cubicBezTo>
                        <a:pt x="17" y="32"/>
                        <a:pt x="17" y="31"/>
                        <a:pt x="17" y="29"/>
                      </a:cubicBezTo>
                      <a:close/>
                    </a:path>
                  </a:pathLst>
                </a:custGeom>
                <a:grpFill/>
                <a:ln w="9525">
                  <a:noFill/>
                  <a:round/>
                </a:ln>
              </p:spPr>
              <p:txBody>
                <a:bodyPr anchor="ctr"/>
                <a:lstStyle/>
                <a:p>
                  <a:pPr algn="ctr"/>
                  <a:endParaRPr sz="2490">
                    <a:solidFill>
                      <a:schemeClr val="bg1"/>
                    </a:solidFill>
                  </a:endParaRPr>
                </a:p>
              </p:txBody>
            </p:sp>
            <p:sp>
              <p:nvSpPr>
                <p:cNvPr id="140" name="îṧḻîdè"/>
                <p:cNvSpPr/>
                <p:nvPr/>
              </p:nvSpPr>
              <p:spPr bwMode="auto">
                <a:xfrm>
                  <a:off x="2565401" y="4678363"/>
                  <a:ext cx="20638" cy="19050"/>
                </a:xfrm>
                <a:prstGeom prst="ellipse">
                  <a:avLst/>
                </a:prstGeom>
                <a:grpFill/>
                <a:ln w="9525">
                  <a:noFill/>
                  <a:round/>
                </a:ln>
              </p:spPr>
              <p:txBody>
                <a:bodyPr anchor="ctr"/>
                <a:lstStyle/>
                <a:p>
                  <a:pPr algn="ctr"/>
                  <a:endParaRPr sz="2490">
                    <a:solidFill>
                      <a:schemeClr val="bg1"/>
                    </a:solidFill>
                  </a:endParaRPr>
                </a:p>
              </p:txBody>
            </p:sp>
            <p:sp>
              <p:nvSpPr>
                <p:cNvPr id="141" name="iṩļîďé"/>
                <p:cNvSpPr/>
                <p:nvPr/>
              </p:nvSpPr>
              <p:spPr bwMode="auto">
                <a:xfrm>
                  <a:off x="2571751" y="4679950"/>
                  <a:ext cx="49213" cy="95250"/>
                </a:xfrm>
                <a:custGeom>
                  <a:avLst/>
                  <a:gdLst/>
                  <a:ahLst/>
                  <a:cxnLst>
                    <a:cxn ang="0">
                      <a:pos x="0" y="29"/>
                    </a:cxn>
                    <a:cxn ang="0">
                      <a:pos x="5" y="20"/>
                    </a:cxn>
                    <a:cxn ang="0">
                      <a:pos x="3" y="18"/>
                    </a:cxn>
                    <a:cxn ang="0">
                      <a:pos x="2" y="11"/>
                    </a:cxn>
                    <a:cxn ang="0">
                      <a:pos x="3" y="8"/>
                    </a:cxn>
                    <a:cxn ang="0">
                      <a:pos x="10" y="1"/>
                    </a:cxn>
                    <a:cxn ang="0">
                      <a:pos x="13" y="1"/>
                    </a:cxn>
                    <a:cxn ang="0">
                      <a:pos x="13" y="4"/>
                    </a:cxn>
                    <a:cxn ang="0">
                      <a:pos x="9" y="9"/>
                    </a:cxn>
                    <a:cxn ang="0">
                      <a:pos x="13" y="6"/>
                    </a:cxn>
                    <a:cxn ang="0">
                      <a:pos x="16" y="7"/>
                    </a:cxn>
                    <a:cxn ang="0">
                      <a:pos x="15" y="10"/>
                    </a:cxn>
                    <a:cxn ang="0">
                      <a:pos x="10" y="13"/>
                    </a:cxn>
                    <a:cxn ang="0">
                      <a:pos x="10" y="13"/>
                    </a:cxn>
                    <a:cxn ang="0">
                      <a:pos x="11" y="22"/>
                    </a:cxn>
                    <a:cxn ang="0">
                      <a:pos x="13" y="29"/>
                    </a:cxn>
                    <a:cxn ang="0">
                      <a:pos x="14" y="30"/>
                    </a:cxn>
                    <a:cxn ang="0">
                      <a:pos x="12" y="33"/>
                    </a:cxn>
                    <a:cxn ang="0">
                      <a:pos x="11" y="33"/>
                    </a:cxn>
                    <a:cxn ang="0">
                      <a:pos x="9" y="31"/>
                    </a:cxn>
                    <a:cxn ang="0">
                      <a:pos x="8" y="25"/>
                    </a:cxn>
                    <a:cxn ang="0">
                      <a:pos x="4" y="31"/>
                    </a:cxn>
                    <a:cxn ang="0">
                      <a:pos x="1" y="32"/>
                    </a:cxn>
                    <a:cxn ang="0">
                      <a:pos x="0" y="29"/>
                    </a:cxn>
                  </a:cxnLst>
                  <a:rect l="0" t="0" r="r" b="b"/>
                  <a:pathLst>
                    <a:path w="17" h="33">
                      <a:moveTo>
                        <a:pt x="0" y="29"/>
                      </a:moveTo>
                      <a:cubicBezTo>
                        <a:pt x="5" y="20"/>
                        <a:pt x="5" y="20"/>
                        <a:pt x="5" y="20"/>
                      </a:cubicBezTo>
                      <a:cubicBezTo>
                        <a:pt x="4" y="20"/>
                        <a:pt x="4" y="19"/>
                        <a:pt x="3" y="18"/>
                      </a:cubicBezTo>
                      <a:cubicBezTo>
                        <a:pt x="2" y="11"/>
                        <a:pt x="2" y="11"/>
                        <a:pt x="2" y="11"/>
                      </a:cubicBezTo>
                      <a:cubicBezTo>
                        <a:pt x="2" y="10"/>
                        <a:pt x="2" y="9"/>
                        <a:pt x="3" y="8"/>
                      </a:cubicBezTo>
                      <a:cubicBezTo>
                        <a:pt x="10" y="1"/>
                        <a:pt x="10" y="1"/>
                        <a:pt x="10" y="1"/>
                      </a:cubicBezTo>
                      <a:cubicBezTo>
                        <a:pt x="11" y="0"/>
                        <a:pt x="12" y="0"/>
                        <a:pt x="13" y="1"/>
                      </a:cubicBezTo>
                      <a:cubicBezTo>
                        <a:pt x="14" y="2"/>
                        <a:pt x="14" y="3"/>
                        <a:pt x="13" y="4"/>
                      </a:cubicBezTo>
                      <a:cubicBezTo>
                        <a:pt x="9" y="9"/>
                        <a:pt x="9" y="9"/>
                        <a:pt x="9" y="9"/>
                      </a:cubicBezTo>
                      <a:cubicBezTo>
                        <a:pt x="13" y="6"/>
                        <a:pt x="13" y="6"/>
                        <a:pt x="13" y="6"/>
                      </a:cubicBezTo>
                      <a:cubicBezTo>
                        <a:pt x="14" y="6"/>
                        <a:pt x="16" y="6"/>
                        <a:pt x="16" y="7"/>
                      </a:cubicBezTo>
                      <a:cubicBezTo>
                        <a:pt x="17" y="9"/>
                        <a:pt x="16" y="10"/>
                        <a:pt x="15" y="10"/>
                      </a:cubicBezTo>
                      <a:cubicBezTo>
                        <a:pt x="10" y="13"/>
                        <a:pt x="10" y="13"/>
                        <a:pt x="10" y="13"/>
                      </a:cubicBezTo>
                      <a:cubicBezTo>
                        <a:pt x="10" y="13"/>
                        <a:pt x="10" y="13"/>
                        <a:pt x="10" y="13"/>
                      </a:cubicBezTo>
                      <a:cubicBezTo>
                        <a:pt x="10" y="16"/>
                        <a:pt x="11" y="19"/>
                        <a:pt x="11" y="22"/>
                      </a:cubicBezTo>
                      <a:cubicBezTo>
                        <a:pt x="12" y="24"/>
                        <a:pt x="13" y="26"/>
                        <a:pt x="13" y="29"/>
                      </a:cubicBezTo>
                      <a:cubicBezTo>
                        <a:pt x="13" y="29"/>
                        <a:pt x="13" y="30"/>
                        <a:pt x="14" y="30"/>
                      </a:cubicBezTo>
                      <a:cubicBezTo>
                        <a:pt x="14" y="31"/>
                        <a:pt x="13" y="33"/>
                        <a:pt x="12" y="33"/>
                      </a:cubicBezTo>
                      <a:cubicBezTo>
                        <a:pt x="12" y="33"/>
                        <a:pt x="12" y="33"/>
                        <a:pt x="11" y="33"/>
                      </a:cubicBezTo>
                      <a:cubicBezTo>
                        <a:pt x="10" y="33"/>
                        <a:pt x="10" y="32"/>
                        <a:pt x="9" y="31"/>
                      </a:cubicBezTo>
                      <a:cubicBezTo>
                        <a:pt x="8" y="25"/>
                        <a:pt x="8" y="25"/>
                        <a:pt x="8" y="25"/>
                      </a:cubicBezTo>
                      <a:cubicBezTo>
                        <a:pt x="4" y="31"/>
                        <a:pt x="4" y="31"/>
                        <a:pt x="4" y="31"/>
                      </a:cubicBezTo>
                      <a:cubicBezTo>
                        <a:pt x="4" y="32"/>
                        <a:pt x="2" y="33"/>
                        <a:pt x="1" y="32"/>
                      </a:cubicBezTo>
                      <a:cubicBezTo>
                        <a:pt x="0" y="32"/>
                        <a:pt x="0" y="31"/>
                        <a:pt x="0" y="29"/>
                      </a:cubicBezTo>
                      <a:close/>
                    </a:path>
                  </a:pathLst>
                </a:custGeom>
                <a:grpFill/>
                <a:ln w="9525">
                  <a:noFill/>
                  <a:round/>
                </a:ln>
              </p:spPr>
              <p:txBody>
                <a:bodyPr anchor="ctr"/>
                <a:lstStyle/>
                <a:p>
                  <a:pPr algn="ctr"/>
                  <a:endParaRPr sz="2490">
                    <a:solidFill>
                      <a:schemeClr val="bg1"/>
                    </a:solidFill>
                  </a:endParaRPr>
                </a:p>
              </p:txBody>
            </p:sp>
            <p:sp>
              <p:nvSpPr>
                <p:cNvPr id="142" name="îšľiḓê"/>
                <p:cNvSpPr/>
                <p:nvPr/>
              </p:nvSpPr>
              <p:spPr bwMode="auto">
                <a:xfrm>
                  <a:off x="2649538" y="4692650"/>
                  <a:ext cx="19050" cy="22225"/>
                </a:xfrm>
                <a:prstGeom prst="ellipse">
                  <a:avLst/>
                </a:prstGeom>
                <a:grpFill/>
                <a:ln w="9525">
                  <a:noFill/>
                  <a:round/>
                </a:ln>
              </p:spPr>
              <p:txBody>
                <a:bodyPr anchor="ctr"/>
                <a:lstStyle/>
                <a:p>
                  <a:pPr algn="ctr"/>
                  <a:endParaRPr sz="2490">
                    <a:solidFill>
                      <a:schemeClr val="bg1"/>
                    </a:solidFill>
                  </a:endParaRPr>
                </a:p>
              </p:txBody>
            </p:sp>
            <p:sp>
              <p:nvSpPr>
                <p:cNvPr id="143" name="ïSļíďe"/>
                <p:cNvSpPr/>
                <p:nvPr/>
              </p:nvSpPr>
              <p:spPr bwMode="auto">
                <a:xfrm>
                  <a:off x="2625726" y="4689475"/>
                  <a:ext cx="63500" cy="85725"/>
                </a:xfrm>
                <a:custGeom>
                  <a:avLst/>
                  <a:gdLst/>
                  <a:ahLst/>
                  <a:cxnLst>
                    <a:cxn ang="0">
                      <a:pos x="19" y="18"/>
                    </a:cxn>
                    <a:cxn ang="0">
                      <a:pos x="17" y="18"/>
                    </a:cxn>
                    <a:cxn ang="0">
                      <a:pos x="17" y="14"/>
                    </a:cxn>
                    <a:cxn ang="0">
                      <a:pos x="21" y="11"/>
                    </a:cxn>
                    <a:cxn ang="0">
                      <a:pos x="22" y="9"/>
                    </a:cxn>
                    <a:cxn ang="0">
                      <a:pos x="22" y="3"/>
                    </a:cxn>
                    <a:cxn ang="0">
                      <a:pos x="20" y="0"/>
                    </a:cxn>
                    <a:cxn ang="0">
                      <a:pos x="17" y="3"/>
                    </a:cxn>
                    <a:cxn ang="0">
                      <a:pos x="17" y="8"/>
                    </a:cxn>
                    <a:cxn ang="0">
                      <a:pos x="12" y="12"/>
                    </a:cxn>
                    <a:cxn ang="0">
                      <a:pos x="7" y="9"/>
                    </a:cxn>
                    <a:cxn ang="0">
                      <a:pos x="5" y="5"/>
                    </a:cxn>
                    <a:cxn ang="0">
                      <a:pos x="2" y="4"/>
                    </a:cxn>
                    <a:cxn ang="0">
                      <a:pos x="1" y="7"/>
                    </a:cxn>
                    <a:cxn ang="0">
                      <a:pos x="3" y="12"/>
                    </a:cxn>
                    <a:cxn ang="0">
                      <a:pos x="4" y="13"/>
                    </a:cxn>
                    <a:cxn ang="0">
                      <a:pos x="8" y="15"/>
                    </a:cxn>
                    <a:cxn ang="0">
                      <a:pos x="8" y="23"/>
                    </a:cxn>
                    <a:cxn ang="0">
                      <a:pos x="8" y="23"/>
                    </a:cxn>
                    <a:cxn ang="0">
                      <a:pos x="8" y="26"/>
                    </a:cxn>
                    <a:cxn ang="0">
                      <a:pos x="2" y="26"/>
                    </a:cxn>
                    <a:cxn ang="0">
                      <a:pos x="0" y="28"/>
                    </a:cxn>
                    <a:cxn ang="0">
                      <a:pos x="2" y="30"/>
                    </a:cxn>
                    <a:cxn ang="0">
                      <a:pos x="11" y="30"/>
                    </a:cxn>
                    <a:cxn ang="0">
                      <a:pos x="13" y="28"/>
                    </a:cxn>
                    <a:cxn ang="0">
                      <a:pos x="13" y="23"/>
                    </a:cxn>
                    <a:cxn ang="0">
                      <a:pos x="17" y="23"/>
                    </a:cxn>
                    <a:cxn ang="0">
                      <a:pos x="17" y="28"/>
                    </a:cxn>
                    <a:cxn ang="0">
                      <a:pos x="19" y="30"/>
                    </a:cxn>
                    <a:cxn ang="0">
                      <a:pos x="22" y="28"/>
                    </a:cxn>
                    <a:cxn ang="0">
                      <a:pos x="22" y="20"/>
                    </a:cxn>
                    <a:cxn ang="0">
                      <a:pos x="19" y="18"/>
                    </a:cxn>
                  </a:cxnLst>
                  <a:rect l="0" t="0" r="r" b="b"/>
                  <a:pathLst>
                    <a:path w="22" h="30">
                      <a:moveTo>
                        <a:pt x="19" y="18"/>
                      </a:moveTo>
                      <a:cubicBezTo>
                        <a:pt x="17" y="18"/>
                        <a:pt x="17" y="18"/>
                        <a:pt x="17" y="18"/>
                      </a:cubicBezTo>
                      <a:cubicBezTo>
                        <a:pt x="17" y="14"/>
                        <a:pt x="17" y="14"/>
                        <a:pt x="17" y="14"/>
                      </a:cubicBezTo>
                      <a:cubicBezTo>
                        <a:pt x="21" y="11"/>
                        <a:pt x="21" y="11"/>
                        <a:pt x="21" y="11"/>
                      </a:cubicBezTo>
                      <a:cubicBezTo>
                        <a:pt x="22" y="10"/>
                        <a:pt x="22" y="10"/>
                        <a:pt x="22" y="9"/>
                      </a:cubicBezTo>
                      <a:cubicBezTo>
                        <a:pt x="22" y="3"/>
                        <a:pt x="22" y="3"/>
                        <a:pt x="22" y="3"/>
                      </a:cubicBezTo>
                      <a:cubicBezTo>
                        <a:pt x="22" y="1"/>
                        <a:pt x="21" y="0"/>
                        <a:pt x="20" y="0"/>
                      </a:cubicBezTo>
                      <a:cubicBezTo>
                        <a:pt x="18" y="0"/>
                        <a:pt x="17" y="1"/>
                        <a:pt x="17" y="3"/>
                      </a:cubicBezTo>
                      <a:cubicBezTo>
                        <a:pt x="17" y="8"/>
                        <a:pt x="17" y="8"/>
                        <a:pt x="17" y="8"/>
                      </a:cubicBezTo>
                      <a:cubicBezTo>
                        <a:pt x="12" y="12"/>
                        <a:pt x="12" y="12"/>
                        <a:pt x="12" y="12"/>
                      </a:cubicBezTo>
                      <a:cubicBezTo>
                        <a:pt x="7" y="9"/>
                        <a:pt x="7" y="9"/>
                        <a:pt x="7" y="9"/>
                      </a:cubicBezTo>
                      <a:cubicBezTo>
                        <a:pt x="5" y="5"/>
                        <a:pt x="5" y="5"/>
                        <a:pt x="5" y="5"/>
                      </a:cubicBezTo>
                      <a:cubicBezTo>
                        <a:pt x="5" y="4"/>
                        <a:pt x="3" y="3"/>
                        <a:pt x="2" y="4"/>
                      </a:cubicBezTo>
                      <a:cubicBezTo>
                        <a:pt x="1" y="4"/>
                        <a:pt x="1" y="5"/>
                        <a:pt x="1" y="7"/>
                      </a:cubicBezTo>
                      <a:cubicBezTo>
                        <a:pt x="3" y="12"/>
                        <a:pt x="3" y="12"/>
                        <a:pt x="3" y="12"/>
                      </a:cubicBezTo>
                      <a:cubicBezTo>
                        <a:pt x="3" y="13"/>
                        <a:pt x="4" y="13"/>
                        <a:pt x="4" y="13"/>
                      </a:cubicBezTo>
                      <a:cubicBezTo>
                        <a:pt x="8" y="15"/>
                        <a:pt x="8" y="15"/>
                        <a:pt x="8" y="15"/>
                      </a:cubicBezTo>
                      <a:cubicBezTo>
                        <a:pt x="8" y="23"/>
                        <a:pt x="8" y="23"/>
                        <a:pt x="8" y="23"/>
                      </a:cubicBezTo>
                      <a:cubicBezTo>
                        <a:pt x="8" y="23"/>
                        <a:pt x="8" y="23"/>
                        <a:pt x="8" y="23"/>
                      </a:cubicBezTo>
                      <a:cubicBezTo>
                        <a:pt x="8" y="26"/>
                        <a:pt x="8" y="26"/>
                        <a:pt x="8" y="26"/>
                      </a:cubicBezTo>
                      <a:cubicBezTo>
                        <a:pt x="2" y="26"/>
                        <a:pt x="2" y="26"/>
                        <a:pt x="2" y="26"/>
                      </a:cubicBezTo>
                      <a:cubicBezTo>
                        <a:pt x="1" y="26"/>
                        <a:pt x="0" y="27"/>
                        <a:pt x="0" y="28"/>
                      </a:cubicBezTo>
                      <a:cubicBezTo>
                        <a:pt x="0" y="29"/>
                        <a:pt x="1" y="30"/>
                        <a:pt x="2" y="30"/>
                      </a:cubicBezTo>
                      <a:cubicBezTo>
                        <a:pt x="11" y="30"/>
                        <a:pt x="11" y="30"/>
                        <a:pt x="11" y="30"/>
                      </a:cubicBezTo>
                      <a:cubicBezTo>
                        <a:pt x="12" y="30"/>
                        <a:pt x="13" y="29"/>
                        <a:pt x="13" y="28"/>
                      </a:cubicBezTo>
                      <a:cubicBezTo>
                        <a:pt x="13" y="23"/>
                        <a:pt x="13" y="23"/>
                        <a:pt x="13" y="23"/>
                      </a:cubicBezTo>
                      <a:cubicBezTo>
                        <a:pt x="17" y="23"/>
                        <a:pt x="17" y="23"/>
                        <a:pt x="17" y="23"/>
                      </a:cubicBezTo>
                      <a:cubicBezTo>
                        <a:pt x="17" y="28"/>
                        <a:pt x="17" y="28"/>
                        <a:pt x="17" y="28"/>
                      </a:cubicBezTo>
                      <a:cubicBezTo>
                        <a:pt x="17" y="29"/>
                        <a:pt x="18" y="30"/>
                        <a:pt x="19" y="30"/>
                      </a:cubicBezTo>
                      <a:cubicBezTo>
                        <a:pt x="21" y="30"/>
                        <a:pt x="22" y="29"/>
                        <a:pt x="22" y="28"/>
                      </a:cubicBezTo>
                      <a:cubicBezTo>
                        <a:pt x="22" y="20"/>
                        <a:pt x="22" y="20"/>
                        <a:pt x="22" y="20"/>
                      </a:cubicBezTo>
                      <a:cubicBezTo>
                        <a:pt x="22" y="19"/>
                        <a:pt x="21" y="18"/>
                        <a:pt x="19" y="18"/>
                      </a:cubicBezTo>
                      <a:close/>
                    </a:path>
                  </a:pathLst>
                </a:custGeom>
                <a:grpFill/>
                <a:ln w="9525">
                  <a:noFill/>
                  <a:round/>
                </a:ln>
              </p:spPr>
              <p:txBody>
                <a:bodyPr anchor="ctr"/>
                <a:lstStyle/>
                <a:p>
                  <a:pPr algn="ctr"/>
                  <a:endParaRPr sz="2490">
                    <a:solidFill>
                      <a:schemeClr val="bg1"/>
                    </a:solidFill>
                  </a:endParaRPr>
                </a:p>
              </p:txBody>
            </p:sp>
            <p:sp>
              <p:nvSpPr>
                <p:cNvPr id="144" name="îṡḻiḑè"/>
                <p:cNvSpPr/>
                <p:nvPr/>
              </p:nvSpPr>
              <p:spPr bwMode="auto">
                <a:xfrm>
                  <a:off x="2660651" y="4586288"/>
                  <a:ext cx="120650" cy="77787"/>
                </a:xfrm>
                <a:custGeom>
                  <a:avLst/>
                  <a:gdLst/>
                  <a:ahLst/>
                  <a:cxnLst>
                    <a:cxn ang="0">
                      <a:pos x="0" y="49"/>
                    </a:cxn>
                    <a:cxn ang="0">
                      <a:pos x="31" y="49"/>
                    </a:cxn>
                    <a:cxn ang="0">
                      <a:pos x="62" y="25"/>
                    </a:cxn>
                    <a:cxn ang="0">
                      <a:pos x="60" y="39"/>
                    </a:cxn>
                    <a:cxn ang="0">
                      <a:pos x="72" y="29"/>
                    </a:cxn>
                    <a:cxn ang="0">
                      <a:pos x="76" y="3"/>
                    </a:cxn>
                    <a:cxn ang="0">
                      <a:pos x="49" y="0"/>
                    </a:cxn>
                    <a:cxn ang="0">
                      <a:pos x="36" y="9"/>
                    </a:cxn>
                    <a:cxn ang="0">
                      <a:pos x="51" y="10"/>
                    </a:cxn>
                    <a:cxn ang="0">
                      <a:pos x="0" y="49"/>
                    </a:cxn>
                  </a:cxnLst>
                  <a:rect l="0" t="0" r="r" b="b"/>
                  <a:pathLst>
                    <a:path w="76" h="49">
                      <a:moveTo>
                        <a:pt x="0" y="49"/>
                      </a:moveTo>
                      <a:lnTo>
                        <a:pt x="31" y="49"/>
                      </a:lnTo>
                      <a:lnTo>
                        <a:pt x="62" y="25"/>
                      </a:lnTo>
                      <a:lnTo>
                        <a:pt x="60" y="39"/>
                      </a:lnTo>
                      <a:lnTo>
                        <a:pt x="72" y="29"/>
                      </a:lnTo>
                      <a:lnTo>
                        <a:pt x="76" y="3"/>
                      </a:lnTo>
                      <a:lnTo>
                        <a:pt x="49" y="0"/>
                      </a:lnTo>
                      <a:lnTo>
                        <a:pt x="36" y="9"/>
                      </a:lnTo>
                      <a:lnTo>
                        <a:pt x="51" y="10"/>
                      </a:lnTo>
                      <a:lnTo>
                        <a:pt x="0" y="49"/>
                      </a:lnTo>
                      <a:close/>
                    </a:path>
                  </a:pathLst>
                </a:custGeom>
                <a:grpFill/>
                <a:ln w="9525">
                  <a:noFill/>
                  <a:round/>
                </a:ln>
              </p:spPr>
              <p:txBody>
                <a:bodyPr anchor="ctr"/>
                <a:lstStyle/>
                <a:p>
                  <a:pPr algn="ctr"/>
                  <a:endParaRPr sz="2490">
                    <a:solidFill>
                      <a:schemeClr val="bg1"/>
                    </a:solidFill>
                  </a:endParaRPr>
                </a:p>
              </p:txBody>
            </p:sp>
            <p:sp>
              <p:nvSpPr>
                <p:cNvPr id="145" name="îṩľïḑè"/>
                <p:cNvSpPr/>
                <p:nvPr/>
              </p:nvSpPr>
              <p:spPr bwMode="auto">
                <a:xfrm>
                  <a:off x="2551113" y="4625975"/>
                  <a:ext cx="130175" cy="42862"/>
                </a:xfrm>
                <a:custGeom>
                  <a:avLst/>
                  <a:gdLst/>
                  <a:ahLst/>
                  <a:cxnLst>
                    <a:cxn ang="0">
                      <a:pos x="58" y="20"/>
                    </a:cxn>
                    <a:cxn ang="0">
                      <a:pos x="63" y="22"/>
                    </a:cxn>
                    <a:cxn ang="0">
                      <a:pos x="82" y="7"/>
                    </a:cxn>
                    <a:cxn ang="0">
                      <a:pos x="56" y="0"/>
                    </a:cxn>
                    <a:cxn ang="0">
                      <a:pos x="0" y="27"/>
                    </a:cxn>
                    <a:cxn ang="0">
                      <a:pos x="42" y="27"/>
                    </a:cxn>
                    <a:cxn ang="0">
                      <a:pos x="58" y="20"/>
                    </a:cxn>
                  </a:cxnLst>
                  <a:rect l="0" t="0" r="r" b="b"/>
                  <a:pathLst>
                    <a:path w="82" h="27">
                      <a:moveTo>
                        <a:pt x="58" y="20"/>
                      </a:moveTo>
                      <a:lnTo>
                        <a:pt x="63" y="22"/>
                      </a:lnTo>
                      <a:lnTo>
                        <a:pt x="82" y="7"/>
                      </a:lnTo>
                      <a:lnTo>
                        <a:pt x="56" y="0"/>
                      </a:lnTo>
                      <a:lnTo>
                        <a:pt x="0" y="27"/>
                      </a:lnTo>
                      <a:lnTo>
                        <a:pt x="42" y="27"/>
                      </a:lnTo>
                      <a:lnTo>
                        <a:pt x="58" y="20"/>
                      </a:lnTo>
                      <a:close/>
                    </a:path>
                  </a:pathLst>
                </a:custGeom>
                <a:grpFill/>
                <a:ln w="9525">
                  <a:noFill/>
                  <a:round/>
                </a:ln>
              </p:spPr>
              <p:txBody>
                <a:bodyPr anchor="ctr"/>
                <a:lstStyle/>
                <a:p>
                  <a:pPr algn="ctr"/>
                  <a:endParaRPr sz="2490">
                    <a:solidFill>
                      <a:schemeClr val="bg1"/>
                    </a:solidFill>
                  </a:endParaRPr>
                </a:p>
              </p:txBody>
            </p:sp>
          </p:grpSp>
          <p:grpSp>
            <p:nvGrpSpPr>
              <p:cNvPr id="105" name="í$ḻïdê"/>
              <p:cNvGrpSpPr/>
              <p:nvPr/>
            </p:nvGrpSpPr>
            <p:grpSpPr>
              <a:xfrm>
                <a:off x="7180512" y="3359124"/>
                <a:ext cx="326488" cy="368338"/>
                <a:chOff x="5010151" y="4568825"/>
                <a:chExt cx="185737" cy="209550"/>
              </a:xfrm>
              <a:solidFill>
                <a:schemeClr val="bg1"/>
              </a:solidFill>
            </p:grpSpPr>
            <p:sp>
              <p:nvSpPr>
                <p:cNvPr id="129" name="ïśļïďe"/>
                <p:cNvSpPr/>
                <p:nvPr/>
              </p:nvSpPr>
              <p:spPr bwMode="auto">
                <a:xfrm>
                  <a:off x="5073651" y="4654550"/>
                  <a:ext cx="28575" cy="25400"/>
                </a:xfrm>
                <a:prstGeom prst="ellipse">
                  <a:avLst/>
                </a:prstGeom>
                <a:grpFill/>
                <a:ln w="9525">
                  <a:noFill/>
                  <a:round/>
                </a:ln>
              </p:spPr>
              <p:txBody>
                <a:bodyPr anchor="ctr"/>
                <a:lstStyle/>
                <a:p>
                  <a:pPr algn="ctr"/>
                  <a:endParaRPr sz="2490">
                    <a:solidFill>
                      <a:schemeClr val="bg1"/>
                    </a:solidFill>
                  </a:endParaRPr>
                </a:p>
              </p:txBody>
            </p:sp>
            <p:sp>
              <p:nvSpPr>
                <p:cNvPr id="130" name="íślïḋé"/>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ln>
              </p:spPr>
              <p:txBody>
                <a:bodyPr anchor="ctr"/>
                <a:lstStyle/>
                <a:p>
                  <a:pPr algn="ctr"/>
                  <a:endParaRPr sz="2490">
                    <a:solidFill>
                      <a:schemeClr val="bg1"/>
                    </a:solidFill>
                  </a:endParaRPr>
                </a:p>
              </p:txBody>
            </p:sp>
            <p:sp>
              <p:nvSpPr>
                <p:cNvPr id="131" name="iṣľïḍê"/>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ln>
              </p:spPr>
              <p:txBody>
                <a:bodyPr anchor="ctr"/>
                <a:lstStyle/>
                <a:p>
                  <a:pPr algn="ctr"/>
                  <a:endParaRPr sz="2490">
                    <a:solidFill>
                      <a:schemeClr val="bg1"/>
                    </a:solidFill>
                  </a:endParaRPr>
                </a:p>
              </p:txBody>
            </p:sp>
            <p:sp>
              <p:nvSpPr>
                <p:cNvPr id="132" name="ïsḷïdé"/>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ln>
              </p:spPr>
              <p:txBody>
                <a:bodyPr anchor="ctr"/>
                <a:lstStyle/>
                <a:p>
                  <a:pPr algn="ctr"/>
                  <a:endParaRPr sz="2490">
                    <a:solidFill>
                      <a:schemeClr val="bg1"/>
                    </a:solidFill>
                  </a:endParaRPr>
                </a:p>
              </p:txBody>
            </p:sp>
            <p:sp>
              <p:nvSpPr>
                <p:cNvPr id="133" name="íšḻidé"/>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ln>
              </p:spPr>
              <p:txBody>
                <a:bodyPr anchor="ctr"/>
                <a:lstStyle/>
                <a:p>
                  <a:pPr algn="ctr"/>
                  <a:endParaRPr sz="2490">
                    <a:solidFill>
                      <a:schemeClr val="bg1"/>
                    </a:solidFill>
                  </a:endParaRPr>
                </a:p>
              </p:txBody>
            </p:sp>
            <p:sp>
              <p:nvSpPr>
                <p:cNvPr id="134" name="íṣľiḋè"/>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ln>
              </p:spPr>
              <p:txBody>
                <a:bodyPr anchor="ctr"/>
                <a:lstStyle/>
                <a:p>
                  <a:pPr algn="ctr"/>
                  <a:endParaRPr sz="2490">
                    <a:solidFill>
                      <a:schemeClr val="bg1"/>
                    </a:solidFill>
                  </a:endParaRPr>
                </a:p>
              </p:txBody>
            </p:sp>
            <p:sp>
              <p:nvSpPr>
                <p:cNvPr id="135" name="i$1ídé"/>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ln>
              </p:spPr>
              <p:txBody>
                <a:bodyPr anchor="ctr"/>
                <a:lstStyle/>
                <a:p>
                  <a:pPr algn="ctr"/>
                  <a:endParaRPr sz="2490">
                    <a:solidFill>
                      <a:schemeClr val="bg1"/>
                    </a:solidFill>
                  </a:endParaRPr>
                </a:p>
              </p:txBody>
            </p:sp>
            <p:sp>
              <p:nvSpPr>
                <p:cNvPr id="136" name="ïṣ1idê"/>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ln>
              </p:spPr>
              <p:txBody>
                <a:bodyPr anchor="ctr"/>
                <a:lstStyle/>
                <a:p>
                  <a:pPr algn="ctr"/>
                  <a:endParaRPr sz="2490">
                    <a:solidFill>
                      <a:schemeClr val="bg1"/>
                    </a:solidFill>
                  </a:endParaRPr>
                </a:p>
              </p:txBody>
            </p:sp>
            <p:sp>
              <p:nvSpPr>
                <p:cNvPr id="137" name="iŝḻîdè"/>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ln>
              </p:spPr>
              <p:txBody>
                <a:bodyPr anchor="ctr"/>
                <a:lstStyle/>
                <a:p>
                  <a:pPr algn="ctr"/>
                  <a:endParaRPr sz="2490">
                    <a:solidFill>
                      <a:schemeClr val="bg1"/>
                    </a:solidFill>
                  </a:endParaRPr>
                </a:p>
              </p:txBody>
            </p:sp>
          </p:grpSp>
          <p:grpSp>
            <p:nvGrpSpPr>
              <p:cNvPr id="106" name="ï$lïďè"/>
              <p:cNvGrpSpPr/>
              <p:nvPr/>
            </p:nvGrpSpPr>
            <p:grpSpPr>
              <a:xfrm>
                <a:off x="6753961" y="4617770"/>
                <a:ext cx="284332" cy="361339"/>
                <a:chOff x="3949701" y="4570413"/>
                <a:chExt cx="152400" cy="193675"/>
              </a:xfrm>
              <a:solidFill>
                <a:schemeClr val="bg1"/>
              </a:solidFill>
            </p:grpSpPr>
            <p:sp>
              <p:nvSpPr>
                <p:cNvPr id="123" name="îSlïḍe"/>
                <p:cNvSpPr/>
                <p:nvPr/>
              </p:nvSpPr>
              <p:spPr bwMode="auto">
                <a:xfrm>
                  <a:off x="4079876" y="4657725"/>
                  <a:ext cx="22225" cy="22225"/>
                </a:xfrm>
                <a:prstGeom prst="ellipse">
                  <a:avLst/>
                </a:prstGeom>
                <a:grpFill/>
                <a:ln w="9525">
                  <a:noFill/>
                  <a:round/>
                </a:ln>
              </p:spPr>
              <p:txBody>
                <a:bodyPr anchor="ctr"/>
                <a:lstStyle/>
                <a:p>
                  <a:pPr algn="ctr"/>
                  <a:endParaRPr sz="2490">
                    <a:solidFill>
                      <a:schemeClr val="bg1"/>
                    </a:solidFill>
                  </a:endParaRPr>
                </a:p>
              </p:txBody>
            </p:sp>
            <p:sp>
              <p:nvSpPr>
                <p:cNvPr id="124" name="íślîḑé"/>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ln>
              </p:spPr>
              <p:txBody>
                <a:bodyPr anchor="ctr"/>
                <a:lstStyle/>
                <a:p>
                  <a:pPr algn="ctr"/>
                  <a:endParaRPr sz="2490">
                    <a:solidFill>
                      <a:schemeClr val="bg1"/>
                    </a:solidFill>
                  </a:endParaRPr>
                </a:p>
              </p:txBody>
            </p:sp>
            <p:sp>
              <p:nvSpPr>
                <p:cNvPr id="125" name="íSľïḑè"/>
                <p:cNvSpPr/>
                <p:nvPr/>
              </p:nvSpPr>
              <p:spPr bwMode="auto">
                <a:xfrm>
                  <a:off x="3987801" y="4675188"/>
                  <a:ext cx="25400" cy="22225"/>
                </a:xfrm>
                <a:prstGeom prst="ellipse">
                  <a:avLst/>
                </a:prstGeom>
                <a:grpFill/>
                <a:ln w="9525">
                  <a:noFill/>
                  <a:round/>
                </a:ln>
              </p:spPr>
              <p:txBody>
                <a:bodyPr anchor="ctr"/>
                <a:lstStyle/>
                <a:p>
                  <a:pPr algn="ctr"/>
                  <a:endParaRPr sz="2490">
                    <a:solidFill>
                      <a:schemeClr val="bg1"/>
                    </a:solidFill>
                  </a:endParaRPr>
                </a:p>
              </p:txBody>
            </p:sp>
            <p:sp>
              <p:nvSpPr>
                <p:cNvPr id="126" name="îṡ1iďè"/>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ln>
              </p:spPr>
              <p:txBody>
                <a:bodyPr anchor="ctr"/>
                <a:lstStyle/>
                <a:p>
                  <a:pPr algn="ctr"/>
                  <a:endParaRPr sz="2490">
                    <a:solidFill>
                      <a:schemeClr val="bg1"/>
                    </a:solidFill>
                  </a:endParaRPr>
                </a:p>
              </p:txBody>
            </p:sp>
            <p:sp>
              <p:nvSpPr>
                <p:cNvPr id="127" name="î$ḷïdè"/>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ln>
              </p:spPr>
              <p:txBody>
                <a:bodyPr anchor="ctr"/>
                <a:lstStyle/>
                <a:p>
                  <a:pPr algn="ctr"/>
                  <a:endParaRPr sz="2490">
                    <a:solidFill>
                      <a:schemeClr val="bg1"/>
                    </a:solidFill>
                  </a:endParaRPr>
                </a:p>
              </p:txBody>
            </p:sp>
            <p:sp>
              <p:nvSpPr>
                <p:cNvPr id="128" name="îṧľïḍè"/>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ln>
              </p:spPr>
              <p:txBody>
                <a:bodyPr anchor="ctr"/>
                <a:lstStyle/>
                <a:p>
                  <a:pPr algn="ctr"/>
                  <a:endParaRPr sz="2490">
                    <a:solidFill>
                      <a:schemeClr val="bg1"/>
                    </a:solidFill>
                  </a:endParaRPr>
                </a:p>
              </p:txBody>
            </p:sp>
          </p:grpSp>
          <p:grpSp>
            <p:nvGrpSpPr>
              <p:cNvPr id="107" name="íṧ1îḑè"/>
              <p:cNvGrpSpPr/>
              <p:nvPr/>
            </p:nvGrpSpPr>
            <p:grpSpPr>
              <a:xfrm>
                <a:off x="5412094" y="4886583"/>
                <a:ext cx="214207" cy="411414"/>
                <a:chOff x="4486276" y="4586288"/>
                <a:chExt cx="100012" cy="192087"/>
              </a:xfrm>
              <a:solidFill>
                <a:schemeClr val="bg1"/>
              </a:solidFill>
            </p:grpSpPr>
            <p:sp>
              <p:nvSpPr>
                <p:cNvPr id="120" name="iśḷïdê"/>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ln>
              </p:spPr>
              <p:txBody>
                <a:bodyPr anchor="ctr"/>
                <a:lstStyle/>
                <a:p>
                  <a:pPr algn="ctr"/>
                  <a:endParaRPr sz="2490">
                    <a:solidFill>
                      <a:schemeClr val="bg1"/>
                    </a:solidFill>
                  </a:endParaRPr>
                </a:p>
              </p:txBody>
            </p:sp>
            <p:sp>
              <p:nvSpPr>
                <p:cNvPr id="121" name="í$1îḓe"/>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ln>
              </p:spPr>
              <p:txBody>
                <a:bodyPr anchor="ctr"/>
                <a:lstStyle/>
                <a:p>
                  <a:pPr algn="ctr"/>
                  <a:endParaRPr sz="2490">
                    <a:solidFill>
                      <a:schemeClr val="bg1"/>
                    </a:solidFill>
                  </a:endParaRPr>
                </a:p>
              </p:txBody>
            </p:sp>
            <p:sp>
              <p:nvSpPr>
                <p:cNvPr id="122" name="îs1îďê"/>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ln>
              </p:spPr>
              <p:txBody>
                <a:bodyPr anchor="ctr"/>
                <a:lstStyle/>
                <a:p>
                  <a:pPr algn="ctr"/>
                  <a:endParaRPr sz="2490">
                    <a:solidFill>
                      <a:schemeClr val="bg1"/>
                    </a:solidFill>
                  </a:endParaRPr>
                </a:p>
              </p:txBody>
            </p:sp>
          </p:grpSp>
          <p:grpSp>
            <p:nvGrpSpPr>
              <p:cNvPr id="108" name="îşḻïḑè"/>
              <p:cNvGrpSpPr/>
              <p:nvPr/>
            </p:nvGrpSpPr>
            <p:grpSpPr>
              <a:xfrm>
                <a:off x="6344483" y="2277231"/>
                <a:ext cx="293195" cy="278027"/>
                <a:chOff x="5937251" y="4586288"/>
                <a:chExt cx="184150" cy="174624"/>
              </a:xfrm>
              <a:solidFill>
                <a:schemeClr val="bg1"/>
              </a:solidFill>
            </p:grpSpPr>
            <p:sp>
              <p:nvSpPr>
                <p:cNvPr id="109" name="íṩlïḍe"/>
                <p:cNvSpPr/>
                <p:nvPr/>
              </p:nvSpPr>
              <p:spPr bwMode="auto">
                <a:xfrm>
                  <a:off x="6054726" y="4597400"/>
                  <a:ext cx="52388" cy="53975"/>
                </a:xfrm>
                <a:custGeom>
                  <a:avLst/>
                  <a:gdLst/>
                  <a:ahLst/>
                  <a:cxnLst>
                    <a:cxn ang="0">
                      <a:pos x="18" y="18"/>
                    </a:cxn>
                    <a:cxn ang="0">
                      <a:pos x="0" y="0"/>
                    </a:cxn>
                    <a:cxn ang="0">
                      <a:pos x="0" y="0"/>
                    </a:cxn>
                    <a:cxn ang="0">
                      <a:pos x="0" y="19"/>
                    </a:cxn>
                    <a:cxn ang="0">
                      <a:pos x="18" y="19"/>
                    </a:cxn>
                    <a:cxn ang="0">
                      <a:pos x="18" y="18"/>
                    </a:cxn>
                  </a:cxnLst>
                  <a:rect l="0" t="0" r="r" b="b"/>
                  <a:pathLst>
                    <a:path w="18" h="19">
                      <a:moveTo>
                        <a:pt x="18" y="18"/>
                      </a:moveTo>
                      <a:cubicBezTo>
                        <a:pt x="18" y="8"/>
                        <a:pt x="10" y="0"/>
                        <a:pt x="0" y="0"/>
                      </a:cubicBezTo>
                      <a:cubicBezTo>
                        <a:pt x="0" y="0"/>
                        <a:pt x="0" y="0"/>
                        <a:pt x="0" y="0"/>
                      </a:cubicBezTo>
                      <a:cubicBezTo>
                        <a:pt x="0" y="19"/>
                        <a:pt x="0" y="19"/>
                        <a:pt x="0" y="19"/>
                      </a:cubicBezTo>
                      <a:cubicBezTo>
                        <a:pt x="18" y="19"/>
                        <a:pt x="18" y="19"/>
                        <a:pt x="18" y="19"/>
                      </a:cubicBezTo>
                      <a:cubicBezTo>
                        <a:pt x="18" y="19"/>
                        <a:pt x="18" y="18"/>
                        <a:pt x="18" y="18"/>
                      </a:cubicBezTo>
                      <a:close/>
                    </a:path>
                  </a:pathLst>
                </a:custGeom>
                <a:grpFill/>
                <a:ln w="9525">
                  <a:noFill/>
                  <a:round/>
                </a:ln>
              </p:spPr>
              <p:txBody>
                <a:bodyPr anchor="ctr"/>
                <a:lstStyle/>
                <a:p>
                  <a:pPr algn="ctr"/>
                  <a:endParaRPr sz="2490">
                    <a:solidFill>
                      <a:schemeClr val="bg1"/>
                    </a:solidFill>
                  </a:endParaRPr>
                </a:p>
              </p:txBody>
            </p:sp>
            <p:sp>
              <p:nvSpPr>
                <p:cNvPr id="110" name="íṡlïḋê"/>
                <p:cNvSpPr/>
                <p:nvPr/>
              </p:nvSpPr>
              <p:spPr bwMode="auto">
                <a:xfrm>
                  <a:off x="6045201" y="4654550"/>
                  <a:ext cx="61913" cy="3175"/>
                </a:xfrm>
                <a:custGeom>
                  <a:avLst/>
                  <a:gdLst/>
                  <a:ahLst/>
                  <a:cxnLst>
                    <a:cxn ang="0">
                      <a:pos x="0" y="1"/>
                    </a:cxn>
                    <a:cxn ang="0">
                      <a:pos x="21" y="1"/>
                    </a:cxn>
                    <a:cxn ang="0">
                      <a:pos x="21" y="0"/>
                    </a:cxn>
                    <a:cxn ang="0">
                      <a:pos x="2" y="0"/>
                    </a:cxn>
                    <a:cxn ang="0">
                      <a:pos x="0" y="1"/>
                    </a:cxn>
                  </a:cxnLst>
                  <a:rect l="0" t="0" r="r" b="b"/>
                  <a:pathLst>
                    <a:path w="21" h="1">
                      <a:moveTo>
                        <a:pt x="0" y="1"/>
                      </a:moveTo>
                      <a:cubicBezTo>
                        <a:pt x="21" y="1"/>
                        <a:pt x="21" y="1"/>
                        <a:pt x="21" y="1"/>
                      </a:cubicBezTo>
                      <a:cubicBezTo>
                        <a:pt x="21" y="1"/>
                        <a:pt x="21" y="1"/>
                        <a:pt x="21" y="0"/>
                      </a:cubicBezTo>
                      <a:cubicBezTo>
                        <a:pt x="2" y="0"/>
                        <a:pt x="2" y="0"/>
                        <a:pt x="2" y="0"/>
                      </a:cubicBezTo>
                      <a:lnTo>
                        <a:pt x="0" y="1"/>
                      </a:lnTo>
                      <a:close/>
                    </a:path>
                  </a:pathLst>
                </a:custGeom>
                <a:grpFill/>
                <a:ln w="9525">
                  <a:noFill/>
                  <a:round/>
                </a:ln>
              </p:spPr>
              <p:txBody>
                <a:bodyPr anchor="ctr"/>
                <a:lstStyle/>
                <a:p>
                  <a:pPr algn="ctr"/>
                  <a:endParaRPr sz="2490">
                    <a:solidFill>
                      <a:schemeClr val="bg1"/>
                    </a:solidFill>
                  </a:endParaRPr>
                </a:p>
              </p:txBody>
            </p:sp>
            <p:sp>
              <p:nvSpPr>
                <p:cNvPr id="111" name="iṩḷiďè"/>
                <p:cNvSpPr/>
                <p:nvPr/>
              </p:nvSpPr>
              <p:spPr bwMode="auto">
                <a:xfrm>
                  <a:off x="6037263" y="4664075"/>
                  <a:ext cx="69850" cy="1587"/>
                </a:xfrm>
                <a:custGeom>
                  <a:avLst/>
                  <a:gdLst/>
                  <a:ahLst/>
                  <a:cxnLst>
                    <a:cxn ang="0">
                      <a:pos x="0" y="1"/>
                    </a:cxn>
                    <a:cxn ang="0">
                      <a:pos x="23" y="1"/>
                    </a:cxn>
                    <a:cxn ang="0">
                      <a:pos x="24" y="0"/>
                    </a:cxn>
                    <a:cxn ang="0">
                      <a:pos x="2" y="0"/>
                    </a:cxn>
                    <a:cxn ang="0">
                      <a:pos x="0" y="1"/>
                    </a:cxn>
                  </a:cxnLst>
                  <a:rect l="0" t="0" r="r" b="b"/>
                  <a:pathLst>
                    <a:path w="24" h="1">
                      <a:moveTo>
                        <a:pt x="0" y="1"/>
                      </a:moveTo>
                      <a:cubicBezTo>
                        <a:pt x="23" y="1"/>
                        <a:pt x="23" y="1"/>
                        <a:pt x="23" y="1"/>
                      </a:cubicBezTo>
                      <a:cubicBezTo>
                        <a:pt x="23" y="1"/>
                        <a:pt x="24" y="0"/>
                        <a:pt x="24" y="0"/>
                      </a:cubicBezTo>
                      <a:cubicBezTo>
                        <a:pt x="2" y="0"/>
                        <a:pt x="2" y="0"/>
                        <a:pt x="2" y="0"/>
                      </a:cubicBezTo>
                      <a:lnTo>
                        <a:pt x="0" y="1"/>
                      </a:lnTo>
                      <a:close/>
                    </a:path>
                  </a:pathLst>
                </a:custGeom>
                <a:grpFill/>
                <a:ln w="9525">
                  <a:noFill/>
                  <a:round/>
                </a:ln>
              </p:spPr>
              <p:txBody>
                <a:bodyPr anchor="ctr"/>
                <a:lstStyle/>
                <a:p>
                  <a:pPr algn="ctr"/>
                  <a:endParaRPr sz="2490">
                    <a:solidFill>
                      <a:schemeClr val="bg1"/>
                    </a:solidFill>
                  </a:endParaRPr>
                </a:p>
              </p:txBody>
            </p:sp>
            <p:sp>
              <p:nvSpPr>
                <p:cNvPr id="112" name="íṧlíḓé"/>
                <p:cNvSpPr/>
                <p:nvPr/>
              </p:nvSpPr>
              <p:spPr bwMode="auto">
                <a:xfrm>
                  <a:off x="6029326" y="4668838"/>
                  <a:ext cx="74613" cy="3175"/>
                </a:xfrm>
                <a:custGeom>
                  <a:avLst/>
                  <a:gdLst/>
                  <a:ahLst/>
                  <a:cxnLst>
                    <a:cxn ang="0">
                      <a:pos x="0" y="1"/>
                    </a:cxn>
                    <a:cxn ang="0">
                      <a:pos x="25" y="1"/>
                    </a:cxn>
                    <a:cxn ang="0">
                      <a:pos x="26" y="0"/>
                    </a:cxn>
                    <a:cxn ang="0">
                      <a:pos x="2" y="0"/>
                    </a:cxn>
                    <a:cxn ang="0">
                      <a:pos x="0" y="1"/>
                    </a:cxn>
                  </a:cxnLst>
                  <a:rect l="0" t="0" r="r" b="b"/>
                  <a:pathLst>
                    <a:path w="26" h="1">
                      <a:moveTo>
                        <a:pt x="0" y="1"/>
                      </a:moveTo>
                      <a:cubicBezTo>
                        <a:pt x="25" y="1"/>
                        <a:pt x="25" y="1"/>
                        <a:pt x="25" y="1"/>
                      </a:cubicBezTo>
                      <a:cubicBezTo>
                        <a:pt x="25" y="1"/>
                        <a:pt x="26" y="1"/>
                        <a:pt x="26" y="0"/>
                      </a:cubicBezTo>
                      <a:cubicBezTo>
                        <a:pt x="2" y="0"/>
                        <a:pt x="2" y="0"/>
                        <a:pt x="2" y="0"/>
                      </a:cubicBezTo>
                      <a:lnTo>
                        <a:pt x="0" y="1"/>
                      </a:lnTo>
                      <a:close/>
                    </a:path>
                  </a:pathLst>
                </a:custGeom>
                <a:grpFill/>
                <a:ln w="9525">
                  <a:noFill/>
                  <a:round/>
                </a:ln>
              </p:spPr>
              <p:txBody>
                <a:bodyPr anchor="ctr"/>
                <a:lstStyle/>
                <a:p>
                  <a:pPr algn="ctr"/>
                  <a:endParaRPr sz="2490">
                    <a:solidFill>
                      <a:schemeClr val="bg1"/>
                    </a:solidFill>
                  </a:endParaRPr>
                </a:p>
              </p:txBody>
            </p:sp>
            <p:sp>
              <p:nvSpPr>
                <p:cNvPr id="113" name="íSľïḍê"/>
                <p:cNvSpPr/>
                <p:nvPr/>
              </p:nvSpPr>
              <p:spPr bwMode="auto">
                <a:xfrm>
                  <a:off x="6019801" y="4678363"/>
                  <a:ext cx="77788" cy="1587"/>
                </a:xfrm>
                <a:custGeom>
                  <a:avLst/>
                  <a:gdLst/>
                  <a:ahLst/>
                  <a:cxnLst>
                    <a:cxn ang="0">
                      <a:pos x="0" y="1"/>
                    </a:cxn>
                    <a:cxn ang="0">
                      <a:pos x="27" y="1"/>
                    </a:cxn>
                    <a:cxn ang="0">
                      <a:pos x="27" y="0"/>
                    </a:cxn>
                    <a:cxn ang="0">
                      <a:pos x="2" y="0"/>
                    </a:cxn>
                    <a:cxn ang="0">
                      <a:pos x="0" y="1"/>
                    </a:cxn>
                  </a:cxnLst>
                  <a:rect l="0" t="0" r="r" b="b"/>
                  <a:pathLst>
                    <a:path w="27" h="1">
                      <a:moveTo>
                        <a:pt x="0" y="1"/>
                      </a:moveTo>
                      <a:cubicBezTo>
                        <a:pt x="27" y="1"/>
                        <a:pt x="27" y="1"/>
                        <a:pt x="27" y="1"/>
                      </a:cubicBezTo>
                      <a:cubicBezTo>
                        <a:pt x="27" y="1"/>
                        <a:pt x="27" y="0"/>
                        <a:pt x="27" y="0"/>
                      </a:cubicBezTo>
                      <a:cubicBezTo>
                        <a:pt x="2" y="0"/>
                        <a:pt x="2" y="0"/>
                        <a:pt x="2" y="0"/>
                      </a:cubicBezTo>
                      <a:lnTo>
                        <a:pt x="0" y="1"/>
                      </a:lnTo>
                      <a:close/>
                    </a:path>
                  </a:pathLst>
                </a:custGeom>
                <a:grpFill/>
                <a:ln w="9525">
                  <a:noFill/>
                  <a:round/>
                </a:ln>
              </p:spPr>
              <p:txBody>
                <a:bodyPr anchor="ctr"/>
                <a:lstStyle/>
                <a:p>
                  <a:pPr algn="ctr"/>
                  <a:endParaRPr sz="2490">
                    <a:solidFill>
                      <a:schemeClr val="bg1"/>
                    </a:solidFill>
                  </a:endParaRPr>
                </a:p>
              </p:txBody>
            </p:sp>
            <p:sp>
              <p:nvSpPr>
                <p:cNvPr id="114" name="íṧḻîḑê"/>
                <p:cNvSpPr/>
                <p:nvPr/>
              </p:nvSpPr>
              <p:spPr bwMode="auto">
                <a:xfrm>
                  <a:off x="6022976" y="4692650"/>
                  <a:ext cx="63500" cy="3175"/>
                </a:xfrm>
                <a:custGeom>
                  <a:avLst/>
                  <a:gdLst/>
                  <a:ahLst/>
                  <a:cxnLst>
                    <a:cxn ang="0">
                      <a:pos x="22" y="0"/>
                    </a:cxn>
                    <a:cxn ang="0">
                      <a:pos x="0" y="0"/>
                    </a:cxn>
                    <a:cxn ang="0">
                      <a:pos x="2" y="1"/>
                    </a:cxn>
                    <a:cxn ang="0">
                      <a:pos x="20" y="1"/>
                    </a:cxn>
                    <a:cxn ang="0">
                      <a:pos x="22" y="0"/>
                    </a:cxn>
                  </a:cxnLst>
                  <a:rect l="0" t="0" r="r" b="b"/>
                  <a:pathLst>
                    <a:path w="22" h="1">
                      <a:moveTo>
                        <a:pt x="22" y="0"/>
                      </a:moveTo>
                      <a:cubicBezTo>
                        <a:pt x="0" y="0"/>
                        <a:pt x="0" y="0"/>
                        <a:pt x="0" y="0"/>
                      </a:cubicBezTo>
                      <a:cubicBezTo>
                        <a:pt x="1" y="0"/>
                        <a:pt x="1" y="1"/>
                        <a:pt x="2" y="1"/>
                      </a:cubicBezTo>
                      <a:cubicBezTo>
                        <a:pt x="20" y="1"/>
                        <a:pt x="20" y="1"/>
                        <a:pt x="20" y="1"/>
                      </a:cubicBezTo>
                      <a:cubicBezTo>
                        <a:pt x="21" y="1"/>
                        <a:pt x="21" y="0"/>
                        <a:pt x="22" y="0"/>
                      </a:cubicBezTo>
                      <a:close/>
                    </a:path>
                  </a:pathLst>
                </a:custGeom>
                <a:grpFill/>
                <a:ln w="9525">
                  <a:noFill/>
                  <a:round/>
                </a:ln>
              </p:spPr>
              <p:txBody>
                <a:bodyPr anchor="ctr"/>
                <a:lstStyle/>
                <a:p>
                  <a:pPr algn="ctr"/>
                  <a:endParaRPr sz="2490">
                    <a:solidFill>
                      <a:schemeClr val="bg1"/>
                    </a:solidFill>
                  </a:endParaRPr>
                </a:p>
              </p:txBody>
            </p:sp>
            <p:sp>
              <p:nvSpPr>
                <p:cNvPr id="115" name="i$ḻîḓé"/>
                <p:cNvSpPr/>
                <p:nvPr/>
              </p:nvSpPr>
              <p:spPr bwMode="auto">
                <a:xfrm>
                  <a:off x="6016626" y="4683125"/>
                  <a:ext cx="74613" cy="6350"/>
                </a:xfrm>
                <a:custGeom>
                  <a:avLst/>
                  <a:gdLst/>
                  <a:ahLst/>
                  <a:cxnLst>
                    <a:cxn ang="0">
                      <a:pos x="0" y="0"/>
                    </a:cxn>
                    <a:cxn ang="0">
                      <a:pos x="1" y="2"/>
                    </a:cxn>
                    <a:cxn ang="0">
                      <a:pos x="25" y="2"/>
                    </a:cxn>
                    <a:cxn ang="0">
                      <a:pos x="26" y="0"/>
                    </a:cxn>
                    <a:cxn ang="0">
                      <a:pos x="0" y="0"/>
                    </a:cxn>
                  </a:cxnLst>
                  <a:rect l="0" t="0" r="r" b="b"/>
                  <a:pathLst>
                    <a:path w="26" h="2">
                      <a:moveTo>
                        <a:pt x="0" y="0"/>
                      </a:moveTo>
                      <a:cubicBezTo>
                        <a:pt x="0" y="1"/>
                        <a:pt x="0" y="1"/>
                        <a:pt x="1" y="2"/>
                      </a:cubicBezTo>
                      <a:cubicBezTo>
                        <a:pt x="25" y="2"/>
                        <a:pt x="25" y="2"/>
                        <a:pt x="25" y="2"/>
                      </a:cubicBezTo>
                      <a:cubicBezTo>
                        <a:pt x="26" y="1"/>
                        <a:pt x="26" y="1"/>
                        <a:pt x="26" y="0"/>
                      </a:cubicBezTo>
                      <a:cubicBezTo>
                        <a:pt x="0" y="0"/>
                        <a:pt x="0" y="0"/>
                        <a:pt x="0" y="0"/>
                      </a:cubicBezTo>
                      <a:close/>
                    </a:path>
                  </a:pathLst>
                </a:custGeom>
                <a:grpFill/>
                <a:ln w="9525">
                  <a:noFill/>
                  <a:round/>
                </a:ln>
              </p:spPr>
              <p:txBody>
                <a:bodyPr anchor="ctr"/>
                <a:lstStyle/>
                <a:p>
                  <a:pPr algn="ctr"/>
                  <a:endParaRPr sz="2490">
                    <a:solidFill>
                      <a:schemeClr val="bg1"/>
                    </a:solidFill>
                  </a:endParaRPr>
                </a:p>
              </p:txBody>
            </p:sp>
            <p:sp>
              <p:nvSpPr>
                <p:cNvPr id="116" name="îŝ1íḍè"/>
                <p:cNvSpPr/>
                <p:nvPr/>
              </p:nvSpPr>
              <p:spPr bwMode="auto">
                <a:xfrm>
                  <a:off x="6037263" y="4700588"/>
                  <a:ext cx="34925" cy="3175"/>
                </a:xfrm>
                <a:custGeom>
                  <a:avLst/>
                  <a:gdLst/>
                  <a:ahLst/>
                  <a:cxnLst>
                    <a:cxn ang="0">
                      <a:pos x="12" y="0"/>
                    </a:cxn>
                    <a:cxn ang="0">
                      <a:pos x="0" y="0"/>
                    </a:cxn>
                    <a:cxn ang="0">
                      <a:pos x="5" y="1"/>
                    </a:cxn>
                    <a:cxn ang="0">
                      <a:pos x="12" y="0"/>
                    </a:cxn>
                  </a:cxnLst>
                  <a:rect l="0" t="0" r="r" b="b"/>
                  <a:pathLst>
                    <a:path w="12" h="1">
                      <a:moveTo>
                        <a:pt x="12" y="0"/>
                      </a:moveTo>
                      <a:cubicBezTo>
                        <a:pt x="0" y="0"/>
                        <a:pt x="0" y="0"/>
                        <a:pt x="0" y="0"/>
                      </a:cubicBezTo>
                      <a:cubicBezTo>
                        <a:pt x="2" y="0"/>
                        <a:pt x="4" y="0"/>
                        <a:pt x="5" y="1"/>
                      </a:cubicBezTo>
                      <a:cubicBezTo>
                        <a:pt x="8" y="1"/>
                        <a:pt x="10" y="0"/>
                        <a:pt x="12" y="0"/>
                      </a:cubicBezTo>
                      <a:close/>
                    </a:path>
                  </a:pathLst>
                </a:custGeom>
                <a:grpFill/>
                <a:ln w="9525">
                  <a:noFill/>
                  <a:round/>
                </a:ln>
              </p:spPr>
              <p:txBody>
                <a:bodyPr anchor="ctr"/>
                <a:lstStyle/>
                <a:p>
                  <a:pPr algn="ctr"/>
                  <a:endParaRPr sz="2490">
                    <a:solidFill>
                      <a:schemeClr val="bg1"/>
                    </a:solidFill>
                  </a:endParaRPr>
                </a:p>
              </p:txBody>
            </p:sp>
            <p:sp>
              <p:nvSpPr>
                <p:cNvPr id="117" name="íṥlîḋe"/>
                <p:cNvSpPr/>
                <p:nvPr/>
              </p:nvSpPr>
              <p:spPr bwMode="auto">
                <a:xfrm>
                  <a:off x="5988051" y="4586288"/>
                  <a:ext cx="133350" cy="128587"/>
                </a:xfrm>
                <a:custGeom>
                  <a:avLst/>
                  <a:gdLst/>
                  <a:ahLst/>
                  <a:cxnLst>
                    <a:cxn ang="0">
                      <a:pos x="23" y="0"/>
                    </a:cxn>
                    <a:cxn ang="0">
                      <a:pos x="0" y="22"/>
                    </a:cxn>
                    <a:cxn ang="0">
                      <a:pos x="1" y="28"/>
                    </a:cxn>
                    <a:cxn ang="0">
                      <a:pos x="4" y="27"/>
                    </a:cxn>
                    <a:cxn ang="0">
                      <a:pos x="3" y="22"/>
                    </a:cxn>
                    <a:cxn ang="0">
                      <a:pos x="23" y="3"/>
                    </a:cxn>
                    <a:cxn ang="0">
                      <a:pos x="43" y="22"/>
                    </a:cxn>
                    <a:cxn ang="0">
                      <a:pos x="23" y="42"/>
                    </a:cxn>
                    <a:cxn ang="0">
                      <a:pos x="7" y="34"/>
                    </a:cxn>
                    <a:cxn ang="0">
                      <a:pos x="4" y="35"/>
                    </a:cxn>
                    <a:cxn ang="0">
                      <a:pos x="23" y="45"/>
                    </a:cxn>
                    <a:cxn ang="0">
                      <a:pos x="46" y="22"/>
                    </a:cxn>
                    <a:cxn ang="0">
                      <a:pos x="23" y="0"/>
                    </a:cxn>
                  </a:cxnLst>
                  <a:rect l="0" t="0" r="r" b="b"/>
                  <a:pathLst>
                    <a:path w="46" h="45">
                      <a:moveTo>
                        <a:pt x="23" y="0"/>
                      </a:moveTo>
                      <a:cubicBezTo>
                        <a:pt x="11" y="0"/>
                        <a:pt x="0" y="10"/>
                        <a:pt x="0" y="22"/>
                      </a:cubicBezTo>
                      <a:cubicBezTo>
                        <a:pt x="0" y="24"/>
                        <a:pt x="1" y="26"/>
                        <a:pt x="1" y="28"/>
                      </a:cubicBezTo>
                      <a:cubicBezTo>
                        <a:pt x="4" y="27"/>
                        <a:pt x="4" y="27"/>
                        <a:pt x="4" y="27"/>
                      </a:cubicBezTo>
                      <a:cubicBezTo>
                        <a:pt x="4" y="26"/>
                        <a:pt x="3" y="24"/>
                        <a:pt x="3" y="22"/>
                      </a:cubicBezTo>
                      <a:cubicBezTo>
                        <a:pt x="3" y="12"/>
                        <a:pt x="12" y="3"/>
                        <a:pt x="23" y="3"/>
                      </a:cubicBezTo>
                      <a:cubicBezTo>
                        <a:pt x="34" y="3"/>
                        <a:pt x="43" y="12"/>
                        <a:pt x="43" y="22"/>
                      </a:cubicBezTo>
                      <a:cubicBezTo>
                        <a:pt x="43" y="33"/>
                        <a:pt x="34" y="42"/>
                        <a:pt x="23" y="42"/>
                      </a:cubicBezTo>
                      <a:cubicBezTo>
                        <a:pt x="17" y="42"/>
                        <a:pt x="11" y="39"/>
                        <a:pt x="7" y="34"/>
                      </a:cubicBezTo>
                      <a:cubicBezTo>
                        <a:pt x="4" y="35"/>
                        <a:pt x="4" y="35"/>
                        <a:pt x="4" y="35"/>
                      </a:cubicBezTo>
                      <a:cubicBezTo>
                        <a:pt x="8" y="41"/>
                        <a:pt x="15" y="45"/>
                        <a:pt x="23" y="45"/>
                      </a:cubicBezTo>
                      <a:cubicBezTo>
                        <a:pt x="36" y="45"/>
                        <a:pt x="46" y="35"/>
                        <a:pt x="46" y="22"/>
                      </a:cubicBezTo>
                      <a:cubicBezTo>
                        <a:pt x="46" y="10"/>
                        <a:pt x="36" y="0"/>
                        <a:pt x="23" y="0"/>
                      </a:cubicBezTo>
                      <a:close/>
                    </a:path>
                  </a:pathLst>
                </a:custGeom>
                <a:grpFill/>
                <a:ln w="9525">
                  <a:noFill/>
                  <a:round/>
                </a:ln>
              </p:spPr>
              <p:txBody>
                <a:bodyPr anchor="ctr"/>
                <a:lstStyle/>
                <a:p>
                  <a:pPr algn="ctr"/>
                  <a:endParaRPr sz="2490">
                    <a:solidFill>
                      <a:schemeClr val="bg1"/>
                    </a:solidFill>
                  </a:endParaRPr>
                </a:p>
              </p:txBody>
            </p:sp>
            <p:sp>
              <p:nvSpPr>
                <p:cNvPr id="118" name="íşḷîḑè"/>
                <p:cNvSpPr/>
                <p:nvPr/>
              </p:nvSpPr>
              <p:spPr bwMode="auto">
                <a:xfrm>
                  <a:off x="5948363" y="4637088"/>
                  <a:ext cx="25400" cy="26987"/>
                </a:xfrm>
                <a:prstGeom prst="ellipse">
                  <a:avLst/>
                </a:prstGeom>
                <a:grpFill/>
                <a:ln w="9525">
                  <a:noFill/>
                  <a:round/>
                </a:ln>
              </p:spPr>
              <p:txBody>
                <a:bodyPr anchor="ctr"/>
                <a:lstStyle/>
                <a:p>
                  <a:pPr algn="ctr"/>
                  <a:endParaRPr sz="2490">
                    <a:solidFill>
                      <a:schemeClr val="bg1"/>
                    </a:solidFill>
                  </a:endParaRPr>
                </a:p>
              </p:txBody>
            </p:sp>
            <p:sp>
              <p:nvSpPr>
                <p:cNvPr id="119" name="ïṩḻiḍè"/>
                <p:cNvSpPr/>
                <p:nvPr/>
              </p:nvSpPr>
              <p:spPr bwMode="auto">
                <a:xfrm>
                  <a:off x="5937251" y="4657725"/>
                  <a:ext cx="76200" cy="103187"/>
                </a:xfrm>
                <a:custGeom>
                  <a:avLst/>
                  <a:gdLst/>
                  <a:ahLst/>
                  <a:cxnLst>
                    <a:cxn ang="0">
                      <a:pos x="27" y="3"/>
                    </a:cxn>
                    <a:cxn ang="0">
                      <a:pos x="23" y="1"/>
                    </a:cxn>
                    <a:cxn ang="0">
                      <a:pos x="13" y="4"/>
                    </a:cxn>
                    <a:cxn ang="0">
                      <a:pos x="12" y="4"/>
                    </a:cxn>
                    <a:cxn ang="0">
                      <a:pos x="9" y="7"/>
                    </a:cxn>
                    <a:cxn ang="0">
                      <a:pos x="9" y="7"/>
                    </a:cxn>
                    <a:cxn ang="0">
                      <a:pos x="5" y="4"/>
                    </a:cxn>
                    <a:cxn ang="0">
                      <a:pos x="4" y="4"/>
                    </a:cxn>
                    <a:cxn ang="0">
                      <a:pos x="0" y="7"/>
                    </a:cxn>
                    <a:cxn ang="0">
                      <a:pos x="0" y="15"/>
                    </a:cxn>
                    <a:cxn ang="0">
                      <a:pos x="4" y="19"/>
                    </a:cxn>
                    <a:cxn ang="0">
                      <a:pos x="4" y="19"/>
                    </a:cxn>
                    <a:cxn ang="0">
                      <a:pos x="4" y="20"/>
                    </a:cxn>
                    <a:cxn ang="0">
                      <a:pos x="4" y="33"/>
                    </a:cxn>
                    <a:cxn ang="0">
                      <a:pos x="6" y="36"/>
                    </a:cxn>
                    <a:cxn ang="0">
                      <a:pos x="9" y="33"/>
                    </a:cxn>
                    <a:cxn ang="0">
                      <a:pos x="12" y="36"/>
                    </a:cxn>
                    <a:cxn ang="0">
                      <a:pos x="14" y="33"/>
                    </a:cxn>
                    <a:cxn ang="0">
                      <a:pos x="14" y="9"/>
                    </a:cxn>
                    <a:cxn ang="0">
                      <a:pos x="24" y="6"/>
                    </a:cxn>
                    <a:cxn ang="0">
                      <a:pos x="27" y="3"/>
                    </a:cxn>
                  </a:cxnLst>
                  <a:rect l="0" t="0" r="r" b="b"/>
                  <a:pathLst>
                    <a:path w="27" h="36">
                      <a:moveTo>
                        <a:pt x="27" y="3"/>
                      </a:moveTo>
                      <a:cubicBezTo>
                        <a:pt x="26" y="1"/>
                        <a:pt x="25" y="0"/>
                        <a:pt x="23" y="1"/>
                      </a:cubicBezTo>
                      <a:cubicBezTo>
                        <a:pt x="13" y="4"/>
                        <a:pt x="13" y="4"/>
                        <a:pt x="13" y="4"/>
                      </a:cubicBezTo>
                      <a:cubicBezTo>
                        <a:pt x="12" y="4"/>
                        <a:pt x="12" y="4"/>
                        <a:pt x="12" y="4"/>
                      </a:cubicBezTo>
                      <a:cubicBezTo>
                        <a:pt x="9" y="7"/>
                        <a:pt x="9" y="7"/>
                        <a:pt x="9" y="7"/>
                      </a:cubicBezTo>
                      <a:cubicBezTo>
                        <a:pt x="9" y="7"/>
                        <a:pt x="9" y="7"/>
                        <a:pt x="9" y="7"/>
                      </a:cubicBezTo>
                      <a:cubicBezTo>
                        <a:pt x="5" y="4"/>
                        <a:pt x="5" y="4"/>
                        <a:pt x="5" y="4"/>
                      </a:cubicBezTo>
                      <a:cubicBezTo>
                        <a:pt x="4" y="4"/>
                        <a:pt x="4" y="4"/>
                        <a:pt x="4" y="4"/>
                      </a:cubicBezTo>
                      <a:cubicBezTo>
                        <a:pt x="2" y="4"/>
                        <a:pt x="0" y="5"/>
                        <a:pt x="0" y="7"/>
                      </a:cubicBezTo>
                      <a:cubicBezTo>
                        <a:pt x="0" y="15"/>
                        <a:pt x="0" y="15"/>
                        <a:pt x="0" y="15"/>
                      </a:cubicBezTo>
                      <a:cubicBezTo>
                        <a:pt x="0" y="17"/>
                        <a:pt x="2" y="19"/>
                        <a:pt x="4" y="19"/>
                      </a:cubicBezTo>
                      <a:cubicBezTo>
                        <a:pt x="4" y="19"/>
                        <a:pt x="4" y="19"/>
                        <a:pt x="4" y="19"/>
                      </a:cubicBezTo>
                      <a:cubicBezTo>
                        <a:pt x="4" y="19"/>
                        <a:pt x="4" y="20"/>
                        <a:pt x="4" y="20"/>
                      </a:cubicBezTo>
                      <a:cubicBezTo>
                        <a:pt x="4" y="33"/>
                        <a:pt x="4" y="33"/>
                        <a:pt x="4" y="33"/>
                      </a:cubicBezTo>
                      <a:cubicBezTo>
                        <a:pt x="4" y="35"/>
                        <a:pt x="5" y="36"/>
                        <a:pt x="6" y="36"/>
                      </a:cubicBezTo>
                      <a:cubicBezTo>
                        <a:pt x="8" y="36"/>
                        <a:pt x="9" y="35"/>
                        <a:pt x="9" y="33"/>
                      </a:cubicBezTo>
                      <a:cubicBezTo>
                        <a:pt x="9" y="35"/>
                        <a:pt x="10" y="36"/>
                        <a:pt x="12" y="36"/>
                      </a:cubicBezTo>
                      <a:cubicBezTo>
                        <a:pt x="13" y="36"/>
                        <a:pt x="14" y="35"/>
                        <a:pt x="14" y="33"/>
                      </a:cubicBezTo>
                      <a:cubicBezTo>
                        <a:pt x="14" y="9"/>
                        <a:pt x="14" y="9"/>
                        <a:pt x="14" y="9"/>
                      </a:cubicBezTo>
                      <a:cubicBezTo>
                        <a:pt x="24" y="6"/>
                        <a:pt x="24" y="6"/>
                        <a:pt x="24" y="6"/>
                      </a:cubicBezTo>
                      <a:cubicBezTo>
                        <a:pt x="26" y="6"/>
                        <a:pt x="27" y="4"/>
                        <a:pt x="27" y="3"/>
                      </a:cubicBezTo>
                      <a:close/>
                    </a:path>
                  </a:pathLst>
                </a:custGeom>
                <a:grpFill/>
                <a:ln w="9525">
                  <a:noFill/>
                  <a:round/>
                </a:ln>
              </p:spPr>
              <p:txBody>
                <a:bodyPr anchor="ctr"/>
                <a:lstStyle/>
                <a:p>
                  <a:pPr algn="ctr"/>
                  <a:endParaRPr sz="2490">
                    <a:solidFill>
                      <a:schemeClr val="bg1"/>
                    </a:solidFill>
                  </a:endParaRPr>
                </a:p>
              </p:txBody>
            </p:sp>
          </p:grpSp>
        </p:grpSp>
        <p:sp>
          <p:nvSpPr>
            <p:cNvPr id="101" name="椭圆 100"/>
            <p:cNvSpPr/>
            <p:nvPr/>
          </p:nvSpPr>
          <p:spPr>
            <a:xfrm>
              <a:off x="5172438" y="2916437"/>
              <a:ext cx="1847124" cy="1847124"/>
            </a:xfrm>
            <a:prstGeom prst="ellipse">
              <a:avLst/>
            </a:prstGeom>
            <a:blipFill>
              <a:blip r:embed="rId1"/>
              <a:srcRect/>
              <a:stretch>
                <a:fillRect l="-25468" r="-251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1000" fill="hold"/>
                                        <p:tgtEl>
                                          <p:spTgt spid="99"/>
                                        </p:tgtEl>
                                        <p:attrNameLst>
                                          <p:attrName>ppt_w</p:attrName>
                                        </p:attrNameLst>
                                      </p:cBhvr>
                                      <p:tavLst>
                                        <p:tav tm="0">
                                          <p:val>
                                            <p:fltVal val="0"/>
                                          </p:val>
                                        </p:tav>
                                        <p:tav tm="100000">
                                          <p:val>
                                            <p:strVal val="#ppt_w"/>
                                          </p:val>
                                        </p:tav>
                                      </p:tavLst>
                                    </p:anim>
                                    <p:anim calcmode="lin" valueType="num">
                                      <p:cBhvr>
                                        <p:cTn id="8" dur="1000" fill="hold"/>
                                        <p:tgtEl>
                                          <p:spTgt spid="99"/>
                                        </p:tgtEl>
                                        <p:attrNameLst>
                                          <p:attrName>ppt_h</p:attrName>
                                        </p:attrNameLst>
                                      </p:cBhvr>
                                      <p:tavLst>
                                        <p:tav tm="0">
                                          <p:val>
                                            <p:fltVal val="0"/>
                                          </p:val>
                                        </p:tav>
                                        <p:tav tm="100000">
                                          <p:val>
                                            <p:strVal val="#ppt_h"/>
                                          </p:val>
                                        </p:tav>
                                      </p:tavLst>
                                    </p:anim>
                                    <p:anim calcmode="lin" valueType="num">
                                      <p:cBhvr>
                                        <p:cTn id="9" dur="1000" fill="hold"/>
                                        <p:tgtEl>
                                          <p:spTgt spid="99"/>
                                        </p:tgtEl>
                                        <p:attrNameLst>
                                          <p:attrName>style.rotation</p:attrName>
                                        </p:attrNameLst>
                                      </p:cBhvr>
                                      <p:tavLst>
                                        <p:tav tm="0">
                                          <p:val>
                                            <p:fltVal val="90"/>
                                          </p:val>
                                        </p:tav>
                                        <p:tav tm="100000">
                                          <p:val>
                                            <p:fltVal val="0"/>
                                          </p:val>
                                        </p:tav>
                                      </p:tavLst>
                                    </p:anim>
                                    <p:animEffect transition="in" filter="fade">
                                      <p:cBhvr>
                                        <p:cTn id="10" dur="1000"/>
                                        <p:tgtEl>
                                          <p:spTgt spid="99"/>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 calcmode="lin" valueType="num">
                                      <p:cBhvr>
                                        <p:cTn id="14" dur="500" fill="hold"/>
                                        <p:tgtEl>
                                          <p:spTgt spid="81"/>
                                        </p:tgtEl>
                                        <p:attrNameLst>
                                          <p:attrName>ppt_w</p:attrName>
                                        </p:attrNameLst>
                                      </p:cBhvr>
                                      <p:tavLst>
                                        <p:tav tm="0">
                                          <p:val>
                                            <p:fltVal val="0"/>
                                          </p:val>
                                        </p:tav>
                                        <p:tav tm="100000">
                                          <p:val>
                                            <p:strVal val="#ppt_w"/>
                                          </p:val>
                                        </p:tav>
                                      </p:tavLst>
                                    </p:anim>
                                    <p:anim calcmode="lin" valueType="num">
                                      <p:cBhvr>
                                        <p:cTn id="15" dur="500" fill="hold"/>
                                        <p:tgtEl>
                                          <p:spTgt spid="81"/>
                                        </p:tgtEl>
                                        <p:attrNameLst>
                                          <p:attrName>ppt_h</p:attrName>
                                        </p:attrNameLst>
                                      </p:cBhvr>
                                      <p:tavLst>
                                        <p:tav tm="0">
                                          <p:val>
                                            <p:fltVal val="0"/>
                                          </p:val>
                                        </p:tav>
                                        <p:tav tm="100000">
                                          <p:val>
                                            <p:strVal val="#ppt_h"/>
                                          </p:val>
                                        </p:tav>
                                      </p:tavLst>
                                    </p:anim>
                                    <p:animEffect transition="in" filter="fade">
                                      <p:cBhvr>
                                        <p:cTn id="16" dur="500"/>
                                        <p:tgtEl>
                                          <p:spTgt spid="81"/>
                                        </p:tgtEl>
                                      </p:cBhvr>
                                    </p:animEffect>
                                  </p:childTnLst>
                                </p:cTn>
                              </p:par>
                              <p:par>
                                <p:cTn id="17" presetID="53" presetClass="entr" presetSubtype="16"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nodeType="with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p:cTn id="24" dur="500" fill="hold"/>
                                        <p:tgtEl>
                                          <p:spTgt spid="87"/>
                                        </p:tgtEl>
                                        <p:attrNameLst>
                                          <p:attrName>ppt_w</p:attrName>
                                        </p:attrNameLst>
                                      </p:cBhvr>
                                      <p:tavLst>
                                        <p:tav tm="0">
                                          <p:val>
                                            <p:fltVal val="0"/>
                                          </p:val>
                                        </p:tav>
                                        <p:tav tm="100000">
                                          <p:val>
                                            <p:strVal val="#ppt_w"/>
                                          </p:val>
                                        </p:tav>
                                      </p:tavLst>
                                    </p:anim>
                                    <p:anim calcmode="lin" valueType="num">
                                      <p:cBhvr>
                                        <p:cTn id="25" dur="500" fill="hold"/>
                                        <p:tgtEl>
                                          <p:spTgt spid="87"/>
                                        </p:tgtEl>
                                        <p:attrNameLst>
                                          <p:attrName>ppt_h</p:attrName>
                                        </p:attrNameLst>
                                      </p:cBhvr>
                                      <p:tavLst>
                                        <p:tav tm="0">
                                          <p:val>
                                            <p:fltVal val="0"/>
                                          </p:val>
                                        </p:tav>
                                        <p:tav tm="100000">
                                          <p:val>
                                            <p:strVal val="#ppt_h"/>
                                          </p:val>
                                        </p:tav>
                                      </p:tavLst>
                                    </p:anim>
                                    <p:animEffect transition="in" filter="fade">
                                      <p:cBhvr>
                                        <p:cTn id="26" dur="500"/>
                                        <p:tgtEl>
                                          <p:spTgt spid="87"/>
                                        </p:tgtEl>
                                      </p:cBhvr>
                                    </p:animEffect>
                                  </p:childTnLst>
                                </p:cTn>
                              </p:par>
                              <p:par>
                                <p:cTn id="27" presetID="53" presetClass="entr" presetSubtype="16"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fltVal val="0"/>
                                          </p:val>
                                        </p:tav>
                                        <p:tav tm="100000">
                                          <p:val>
                                            <p:strVal val="#ppt_w"/>
                                          </p:val>
                                        </p:tav>
                                      </p:tavLst>
                                    </p:anim>
                                    <p:anim calcmode="lin" valueType="num">
                                      <p:cBhvr>
                                        <p:cTn id="30" dur="500" fill="hold"/>
                                        <p:tgtEl>
                                          <p:spTgt spid="90"/>
                                        </p:tgtEl>
                                        <p:attrNameLst>
                                          <p:attrName>ppt_h</p:attrName>
                                        </p:attrNameLst>
                                      </p:cBhvr>
                                      <p:tavLst>
                                        <p:tav tm="0">
                                          <p:val>
                                            <p:fltVal val="0"/>
                                          </p:val>
                                        </p:tav>
                                        <p:tav tm="100000">
                                          <p:val>
                                            <p:strVal val="#ppt_h"/>
                                          </p:val>
                                        </p:tav>
                                      </p:tavLst>
                                    </p:anim>
                                    <p:animEffect transition="in" filter="fade">
                                      <p:cBhvr>
                                        <p:cTn id="31" dur="500"/>
                                        <p:tgtEl>
                                          <p:spTgt spid="90"/>
                                        </p:tgtEl>
                                      </p:cBhvr>
                                    </p:animEffect>
                                  </p:childTnLst>
                                </p:cTn>
                              </p:par>
                              <p:par>
                                <p:cTn id="32" presetID="53" presetClass="entr" presetSubtype="16"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 calcmode="lin" valueType="num">
                                      <p:cBhvr>
                                        <p:cTn id="34" dur="500" fill="hold"/>
                                        <p:tgtEl>
                                          <p:spTgt spid="93"/>
                                        </p:tgtEl>
                                        <p:attrNameLst>
                                          <p:attrName>ppt_w</p:attrName>
                                        </p:attrNameLst>
                                      </p:cBhvr>
                                      <p:tavLst>
                                        <p:tav tm="0">
                                          <p:val>
                                            <p:fltVal val="0"/>
                                          </p:val>
                                        </p:tav>
                                        <p:tav tm="100000">
                                          <p:val>
                                            <p:strVal val="#ppt_w"/>
                                          </p:val>
                                        </p:tav>
                                      </p:tavLst>
                                    </p:anim>
                                    <p:anim calcmode="lin" valueType="num">
                                      <p:cBhvr>
                                        <p:cTn id="35" dur="500" fill="hold"/>
                                        <p:tgtEl>
                                          <p:spTgt spid="93"/>
                                        </p:tgtEl>
                                        <p:attrNameLst>
                                          <p:attrName>ppt_h</p:attrName>
                                        </p:attrNameLst>
                                      </p:cBhvr>
                                      <p:tavLst>
                                        <p:tav tm="0">
                                          <p:val>
                                            <p:fltVal val="0"/>
                                          </p:val>
                                        </p:tav>
                                        <p:tav tm="100000">
                                          <p:val>
                                            <p:strVal val="#ppt_h"/>
                                          </p:val>
                                        </p:tav>
                                      </p:tavLst>
                                    </p:anim>
                                    <p:animEffect transition="in" filter="fade">
                                      <p:cBhvr>
                                        <p:cTn id="3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7880663" y="1877710"/>
            <a:ext cx="3476381" cy="4000841"/>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632537" y="1884165"/>
            <a:ext cx="3476381" cy="400084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5"/>
          <p:cNvGrpSpPr/>
          <p:nvPr/>
        </p:nvGrpSpPr>
        <p:grpSpPr>
          <a:xfrm>
            <a:off x="2749046" y="1969703"/>
            <a:ext cx="3138321" cy="1086791"/>
            <a:chOff x="8386921" y="2192795"/>
            <a:chExt cx="3138321" cy="1086791"/>
          </a:xfrm>
        </p:grpSpPr>
        <p:sp>
          <p:nvSpPr>
            <p:cNvPr id="3" name="矩形 2"/>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endParaRPr lang="zh-CN" altLang="en-US" b="1" dirty="0">
                <a:solidFill>
                  <a:schemeClr val="bg1"/>
                </a:solidFill>
              </a:endParaRPr>
            </a:p>
          </p:txBody>
        </p:sp>
        <p:sp>
          <p:nvSpPr>
            <p:cNvPr id="4" name="文本框 3"/>
            <p:cNvSpPr txBox="1"/>
            <p:nvPr/>
          </p:nvSpPr>
          <p:spPr>
            <a:xfrm>
              <a:off x="8386921" y="2542351"/>
              <a:ext cx="3138321" cy="737235"/>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1）采集宿舍图片数据，作为宿舍监控警报功能的数据集。</a:t>
              </a:r>
              <a:endParaRPr lang="zh-CN" altLang="en-US" sz="1400" dirty="0">
                <a:solidFill>
                  <a:schemeClr val="bg1"/>
                </a:solidFill>
                <a:latin typeface="+mn-ea"/>
              </a:endParaRPr>
            </a:p>
          </p:txBody>
        </p:sp>
      </p:grpSp>
      <p:grpSp>
        <p:nvGrpSpPr>
          <p:cNvPr id="5" name="组合 18"/>
          <p:cNvGrpSpPr/>
          <p:nvPr/>
        </p:nvGrpSpPr>
        <p:grpSpPr>
          <a:xfrm>
            <a:off x="2749046" y="4179876"/>
            <a:ext cx="3138321" cy="1086791"/>
            <a:chOff x="8386921" y="2192795"/>
            <a:chExt cx="3138321" cy="1086791"/>
          </a:xfrm>
        </p:grpSpPr>
        <p:sp>
          <p:nvSpPr>
            <p:cNvPr id="6" name="矩形 5"/>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endParaRPr lang="zh-CN" altLang="en-US" b="1" dirty="0">
                <a:solidFill>
                  <a:schemeClr val="bg1"/>
                </a:solidFill>
              </a:endParaRPr>
            </a:p>
          </p:txBody>
        </p:sp>
        <p:sp>
          <p:nvSpPr>
            <p:cNvPr id="7" name="文本框 6"/>
            <p:cNvSpPr txBox="1"/>
            <p:nvPr/>
          </p:nvSpPr>
          <p:spPr>
            <a:xfrm>
              <a:off x="8386921" y="2542351"/>
              <a:ext cx="3138321" cy="737235"/>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3）采集危险相关的数据，作为宿舍危险报警功能的数据集。</a:t>
              </a:r>
              <a:endParaRPr lang="zh-CN" altLang="en-US" sz="1400" dirty="0">
                <a:solidFill>
                  <a:schemeClr val="bg1"/>
                </a:solidFill>
                <a:latin typeface="+mn-ea"/>
              </a:endParaRPr>
            </a:p>
          </p:txBody>
        </p:sp>
      </p:grpSp>
      <p:grpSp>
        <p:nvGrpSpPr>
          <p:cNvPr id="8" name="组合 21"/>
          <p:cNvGrpSpPr/>
          <p:nvPr/>
        </p:nvGrpSpPr>
        <p:grpSpPr>
          <a:xfrm>
            <a:off x="8015845" y="1969703"/>
            <a:ext cx="3138321" cy="1086791"/>
            <a:chOff x="8386921" y="2192795"/>
            <a:chExt cx="3138321" cy="1086791"/>
          </a:xfrm>
        </p:grpSpPr>
        <p:sp>
          <p:nvSpPr>
            <p:cNvPr id="9" name="矩形 8"/>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endParaRPr lang="zh-CN" altLang="en-US" b="1" dirty="0">
                <a:solidFill>
                  <a:schemeClr val="bg1"/>
                </a:solidFill>
              </a:endParaRPr>
            </a:p>
          </p:txBody>
        </p:sp>
        <p:sp>
          <p:nvSpPr>
            <p:cNvPr id="10" name="文本框 9"/>
            <p:cNvSpPr txBox="1"/>
            <p:nvPr/>
          </p:nvSpPr>
          <p:spPr>
            <a:xfrm>
              <a:off x="8386921" y="2542351"/>
              <a:ext cx="3138321" cy="737235"/>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2）采集宿舍温度和适度相关的数据，作为宿舍温控功能的数据集。</a:t>
              </a:r>
              <a:endParaRPr lang="zh-CN" altLang="en-US" sz="1400" dirty="0">
                <a:solidFill>
                  <a:schemeClr val="bg1"/>
                </a:solidFill>
                <a:latin typeface="+mn-ea"/>
              </a:endParaRPr>
            </a:p>
          </p:txBody>
        </p:sp>
      </p:grpSp>
      <p:grpSp>
        <p:nvGrpSpPr>
          <p:cNvPr id="11" name="组合 24"/>
          <p:cNvGrpSpPr/>
          <p:nvPr/>
        </p:nvGrpSpPr>
        <p:grpSpPr>
          <a:xfrm>
            <a:off x="8015845" y="4179876"/>
            <a:ext cx="3138321" cy="1086791"/>
            <a:chOff x="8386921" y="2192795"/>
            <a:chExt cx="3138321" cy="1086791"/>
          </a:xfrm>
        </p:grpSpPr>
        <p:sp>
          <p:nvSpPr>
            <p:cNvPr id="12" name="矩形 11"/>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endParaRPr lang="zh-CN" altLang="en-US" b="1" dirty="0">
                <a:solidFill>
                  <a:schemeClr val="bg1"/>
                </a:solidFill>
              </a:endParaRPr>
            </a:p>
          </p:txBody>
        </p:sp>
        <p:sp>
          <p:nvSpPr>
            <p:cNvPr id="13" name="文本框 12"/>
            <p:cNvSpPr txBox="1"/>
            <p:nvPr/>
          </p:nvSpPr>
          <p:spPr>
            <a:xfrm>
              <a:off x="8386921" y="2542351"/>
              <a:ext cx="3138321" cy="737235"/>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4）采集宿舍生活习惯的相关数据，作为用户需求定制的数据集。</a:t>
              </a:r>
              <a:endParaRPr lang="zh-CN" altLang="en-US" sz="1400" dirty="0">
                <a:solidFill>
                  <a:schemeClr val="bg1"/>
                </a:solidFill>
                <a:latin typeface="+mn-ea"/>
              </a:endParaRPr>
            </a:p>
          </p:txBody>
        </p:sp>
      </p:grpSp>
      <p:grpSp>
        <p:nvGrpSpPr>
          <p:cNvPr id="18" name="组合 21"/>
          <p:cNvGrpSpPr/>
          <p:nvPr/>
        </p:nvGrpSpPr>
        <p:grpSpPr>
          <a:xfrm>
            <a:off x="414735" y="142581"/>
            <a:ext cx="4743170" cy="828509"/>
            <a:chOff x="8386921" y="2014885"/>
            <a:chExt cx="4743170" cy="828509"/>
          </a:xfrm>
        </p:grpSpPr>
        <p:sp>
          <p:nvSpPr>
            <p:cNvPr id="19" name="矩形 18"/>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数据需求</a:t>
              </a:r>
              <a:endParaRPr lang="zh-CN" altLang="en-US" sz="3200" b="1" dirty="0" smtClean="0">
                <a:solidFill>
                  <a:srgbClr val="272727"/>
                </a:solidFill>
                <a:latin typeface="Microsoft YaHei" charset="-122"/>
                <a:ea typeface="Microsoft YaHei" charset="-122"/>
                <a:cs typeface="Microsoft YaHei" charset="-122"/>
              </a:endParaRPr>
            </a:p>
          </p:txBody>
        </p:sp>
        <p:sp>
          <p:nvSpPr>
            <p:cNvPr id="20" name="文本框 19"/>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Data requirements</a:t>
              </a:r>
              <a:endParaRPr lang="en-US" altLang="zh-CN" sz="1000" dirty="0">
                <a:solidFill>
                  <a:schemeClr val="bg1">
                    <a:lumMod val="50000"/>
                  </a:schemeClr>
                </a:solidFill>
                <a:latin typeface="Century Gothic" panose="020B0502020202020204" pitchFamily="34" charset="0"/>
                <a:ea typeface="+mj-ea"/>
              </a:endParaRPr>
            </a:p>
          </p:txBody>
        </p:sp>
      </p:grpSp>
      <p:sp>
        <p:nvSpPr>
          <p:cNvPr id="21" name="矩形 20"/>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0796" y="1887571"/>
            <a:ext cx="1771742" cy="3994030"/>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920" y="1888866"/>
            <a:ext cx="1771742" cy="40001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744685"/>
            <a:ext cx="12192000" cy="3113315"/>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pic>
        <p:nvPicPr>
          <p:cNvPr id="25" name="图片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9666" y="1366867"/>
            <a:ext cx="10994104" cy="4345231"/>
          </a:xfrm>
          <a:prstGeom prst="rect">
            <a:avLst/>
          </a:prstGeom>
        </p:spPr>
      </p:pic>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性能需求</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Performance Requirements</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10343" y="1378849"/>
            <a:ext cx="9971314" cy="4333250"/>
          </a:xfrm>
          <a:prstGeom prst="rect">
            <a:avLst/>
          </a:prstGeom>
          <a:solidFill>
            <a:srgbClr val="27272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0" name="矩形 9"/>
          <p:cNvSpPr/>
          <p:nvPr/>
        </p:nvSpPr>
        <p:spPr>
          <a:xfrm>
            <a:off x="1526267" y="3895259"/>
            <a:ext cx="2844800" cy="1198880"/>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1）需要满足图像传输的所需性能要求，考虑采用局域网的形式进行数据传输。</a:t>
            </a:r>
            <a:endParaRPr lang="zh-CN" altLang="en-US" sz="1600" dirty="0">
              <a:solidFill>
                <a:schemeClr val="bg1"/>
              </a:solidFill>
              <a:latin typeface="+mn-ea"/>
            </a:endParaRPr>
          </a:p>
        </p:txBody>
      </p:sp>
      <p:sp>
        <p:nvSpPr>
          <p:cNvPr id="12" name="矩形 11"/>
          <p:cNvSpPr/>
          <p:nvPr/>
        </p:nvSpPr>
        <p:spPr>
          <a:xfrm>
            <a:off x="4700927" y="3895259"/>
            <a:ext cx="2844800" cy="1568450"/>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2）需要满足基本的算力要求，以进行相关数据模型的计算，考虑采用树莓派作为小型算力工具。</a:t>
            </a:r>
            <a:endParaRPr lang="zh-CN" altLang="en-US" sz="1600" dirty="0">
              <a:solidFill>
                <a:schemeClr val="bg1"/>
              </a:solidFill>
              <a:latin typeface="+mn-ea"/>
            </a:endParaRPr>
          </a:p>
        </p:txBody>
      </p:sp>
      <p:sp>
        <p:nvSpPr>
          <p:cNvPr id="14" name="矩形 13"/>
          <p:cNvSpPr/>
          <p:nvPr/>
        </p:nvSpPr>
        <p:spPr>
          <a:xfrm>
            <a:off x="7875587" y="3895259"/>
            <a:ext cx="2844800" cy="1198880"/>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3）需要满足大量的数据存储要求，相关的数据都需要存储在服务器中，考虑云端存储。</a:t>
            </a:r>
            <a:endParaRPr lang="zh-CN" altLang="en-US" sz="1600" dirty="0">
              <a:solidFill>
                <a:schemeClr val="bg1"/>
              </a:solidFill>
              <a:latin typeface="+mn-ea"/>
            </a:endParaRPr>
          </a:p>
        </p:txBody>
      </p:sp>
      <p:sp>
        <p:nvSpPr>
          <p:cNvPr id="15" name="椭圆 14"/>
          <p:cNvSpPr/>
          <p:nvPr/>
        </p:nvSpPr>
        <p:spPr>
          <a:xfrm>
            <a:off x="2467472"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6" name="椭圆 15"/>
          <p:cNvSpPr/>
          <p:nvPr/>
        </p:nvSpPr>
        <p:spPr>
          <a:xfrm>
            <a:off x="5614804"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椭圆 16"/>
          <p:cNvSpPr/>
          <p:nvPr/>
        </p:nvSpPr>
        <p:spPr>
          <a:xfrm>
            <a:off x="8816790"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8" name="Freeform 5"/>
          <p:cNvSpPr>
            <a:spLocks noEditPoints="1"/>
          </p:cNvSpPr>
          <p:nvPr/>
        </p:nvSpPr>
        <p:spPr bwMode="auto">
          <a:xfrm>
            <a:off x="2724753" y="2288585"/>
            <a:ext cx="445180" cy="440514"/>
          </a:xfrm>
          <a:custGeom>
            <a:avLst/>
            <a:gdLst>
              <a:gd name="T0" fmla="*/ 1218 w 2864"/>
              <a:gd name="T1" fmla="*/ 2493 h 2834"/>
              <a:gd name="T2" fmla="*/ 990 w 2864"/>
              <a:gd name="T3" fmla="*/ 2790 h 2834"/>
              <a:gd name="T4" fmla="*/ 614 w 2864"/>
              <a:gd name="T5" fmla="*/ 2573 h 2834"/>
              <a:gd name="T6" fmla="*/ 698 w 2864"/>
              <a:gd name="T7" fmla="*/ 2271 h 2834"/>
              <a:gd name="T8" fmla="*/ 281 w 2864"/>
              <a:gd name="T9" fmla="*/ 712 h 2834"/>
              <a:gd name="T10" fmla="*/ 0 w 2864"/>
              <a:gd name="T11" fmla="*/ 550 h 2834"/>
              <a:gd name="T12" fmla="*/ 102 w 2864"/>
              <a:gd name="T13" fmla="*/ 374 h 2834"/>
              <a:gd name="T14" fmla="*/ 455 w 2864"/>
              <a:gd name="T15" fmla="*/ 578 h 2834"/>
              <a:gd name="T16" fmla="*/ 885 w 2864"/>
              <a:gd name="T17" fmla="*/ 2189 h 2834"/>
              <a:gd name="T18" fmla="*/ 1144 w 2864"/>
              <a:gd name="T19" fmla="*/ 2301 h 2834"/>
              <a:gd name="T20" fmla="*/ 2810 w 2864"/>
              <a:gd name="T21" fmla="*/ 1853 h 2834"/>
              <a:gd name="T22" fmla="*/ 2864 w 2864"/>
              <a:gd name="T23" fmla="*/ 2050 h 2834"/>
              <a:gd name="T24" fmla="*/ 1218 w 2864"/>
              <a:gd name="T25" fmla="*/ 2493 h 2834"/>
              <a:gd name="T26" fmla="*/ 2649 w 2864"/>
              <a:gd name="T27" fmla="*/ 1684 h 2834"/>
              <a:gd name="T28" fmla="*/ 1177 w 2864"/>
              <a:gd name="T29" fmla="*/ 2079 h 2834"/>
              <a:gd name="T30" fmla="*/ 1052 w 2864"/>
              <a:gd name="T31" fmla="*/ 2007 h 2834"/>
              <a:gd name="T32" fmla="*/ 657 w 2864"/>
              <a:gd name="T33" fmla="*/ 535 h 2834"/>
              <a:gd name="T34" fmla="*/ 729 w 2864"/>
              <a:gd name="T35" fmla="*/ 409 h 2834"/>
              <a:gd name="T36" fmla="*/ 2201 w 2864"/>
              <a:gd name="T37" fmla="*/ 15 h 2834"/>
              <a:gd name="T38" fmla="*/ 2327 w 2864"/>
              <a:gd name="T39" fmla="*/ 87 h 2834"/>
              <a:gd name="T40" fmla="*/ 2721 w 2864"/>
              <a:gd name="T41" fmla="*/ 1559 h 2834"/>
              <a:gd name="T42" fmla="*/ 2649 w 2864"/>
              <a:gd name="T43" fmla="*/ 1684 h 2834"/>
              <a:gd name="T44" fmla="*/ 1605 w 2864"/>
              <a:gd name="T45" fmla="*/ 906 h 2834"/>
              <a:gd name="T46" fmla="*/ 1658 w 2864"/>
              <a:gd name="T47" fmla="*/ 1103 h 2834"/>
              <a:gd name="T48" fmla="*/ 2252 w 2864"/>
              <a:gd name="T49" fmla="*/ 945 h 2834"/>
              <a:gd name="T50" fmla="*/ 2199 w 2864"/>
              <a:gd name="T51" fmla="*/ 747 h 2834"/>
              <a:gd name="T52" fmla="*/ 1605 w 2864"/>
              <a:gd name="T53" fmla="*/ 906 h 2834"/>
              <a:gd name="T54" fmla="*/ 2357 w 2864"/>
              <a:gd name="T55" fmla="*/ 1339 h 2834"/>
              <a:gd name="T56" fmla="*/ 2304 w 2864"/>
              <a:gd name="T57" fmla="*/ 1142 h 2834"/>
              <a:gd name="T58" fmla="*/ 1315 w 2864"/>
              <a:gd name="T59" fmla="*/ 1405 h 2834"/>
              <a:gd name="T60" fmla="*/ 1369 w 2864"/>
              <a:gd name="T61" fmla="*/ 1602 h 2834"/>
              <a:gd name="T62" fmla="*/ 2357 w 2864"/>
              <a:gd name="T63" fmla="*/ 1339 h 2834"/>
              <a:gd name="T64" fmla="*/ 2357 w 2864"/>
              <a:gd name="T65" fmla="*/ 1339 h 2834"/>
              <a:gd name="T66" fmla="*/ 2357 w 2864"/>
              <a:gd name="T67" fmla="*/ 1339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64" h="2834">
                <a:moveTo>
                  <a:pt x="1218" y="2493"/>
                </a:moveTo>
                <a:cubicBezTo>
                  <a:pt x="1218" y="2629"/>
                  <a:pt x="1128" y="2754"/>
                  <a:pt x="990" y="2790"/>
                </a:cubicBezTo>
                <a:cubicBezTo>
                  <a:pt x="826" y="2834"/>
                  <a:pt x="657" y="2737"/>
                  <a:pt x="614" y="2573"/>
                </a:cubicBezTo>
                <a:cubicBezTo>
                  <a:pt x="583" y="2460"/>
                  <a:pt x="619" y="2345"/>
                  <a:pt x="698" y="2271"/>
                </a:cubicBezTo>
                <a:cubicBezTo>
                  <a:pt x="281" y="712"/>
                  <a:pt x="281" y="712"/>
                  <a:pt x="281" y="712"/>
                </a:cubicBezTo>
                <a:cubicBezTo>
                  <a:pt x="0" y="550"/>
                  <a:pt x="0" y="550"/>
                  <a:pt x="0" y="550"/>
                </a:cubicBezTo>
                <a:cubicBezTo>
                  <a:pt x="102" y="374"/>
                  <a:pt x="102" y="374"/>
                  <a:pt x="102" y="374"/>
                </a:cubicBezTo>
                <a:cubicBezTo>
                  <a:pt x="455" y="578"/>
                  <a:pt x="455" y="578"/>
                  <a:pt x="455" y="578"/>
                </a:cubicBezTo>
                <a:cubicBezTo>
                  <a:pt x="885" y="2189"/>
                  <a:pt x="885" y="2189"/>
                  <a:pt x="885" y="2189"/>
                </a:cubicBezTo>
                <a:cubicBezTo>
                  <a:pt x="985" y="2181"/>
                  <a:pt x="1082" y="2225"/>
                  <a:pt x="1144" y="2301"/>
                </a:cubicBezTo>
                <a:cubicBezTo>
                  <a:pt x="2810" y="1853"/>
                  <a:pt x="2810" y="1853"/>
                  <a:pt x="2810" y="1853"/>
                </a:cubicBezTo>
                <a:cubicBezTo>
                  <a:pt x="2864" y="2050"/>
                  <a:pt x="2864" y="2050"/>
                  <a:pt x="2864" y="2050"/>
                </a:cubicBezTo>
                <a:lnTo>
                  <a:pt x="1218" y="2493"/>
                </a:lnTo>
                <a:close/>
                <a:moveTo>
                  <a:pt x="2649" y="1684"/>
                </a:moveTo>
                <a:cubicBezTo>
                  <a:pt x="1177" y="2079"/>
                  <a:pt x="1177" y="2079"/>
                  <a:pt x="1177" y="2079"/>
                </a:cubicBezTo>
                <a:cubicBezTo>
                  <a:pt x="1123" y="2094"/>
                  <a:pt x="1067" y="2061"/>
                  <a:pt x="1052" y="2007"/>
                </a:cubicBezTo>
                <a:cubicBezTo>
                  <a:pt x="657" y="535"/>
                  <a:pt x="657" y="535"/>
                  <a:pt x="657" y="535"/>
                </a:cubicBezTo>
                <a:cubicBezTo>
                  <a:pt x="642" y="481"/>
                  <a:pt x="675" y="425"/>
                  <a:pt x="729" y="409"/>
                </a:cubicBezTo>
                <a:cubicBezTo>
                  <a:pt x="2201" y="15"/>
                  <a:pt x="2201" y="15"/>
                  <a:pt x="2201" y="15"/>
                </a:cubicBezTo>
                <a:cubicBezTo>
                  <a:pt x="2255" y="0"/>
                  <a:pt x="2311" y="33"/>
                  <a:pt x="2327" y="87"/>
                </a:cubicBezTo>
                <a:cubicBezTo>
                  <a:pt x="2721" y="1559"/>
                  <a:pt x="2721" y="1559"/>
                  <a:pt x="2721" y="1559"/>
                </a:cubicBezTo>
                <a:cubicBezTo>
                  <a:pt x="2736" y="1615"/>
                  <a:pt x="2703" y="1672"/>
                  <a:pt x="2649" y="1684"/>
                </a:cubicBezTo>
                <a:close/>
                <a:moveTo>
                  <a:pt x="1605" y="906"/>
                </a:moveTo>
                <a:cubicBezTo>
                  <a:pt x="1658" y="1103"/>
                  <a:pt x="1658" y="1103"/>
                  <a:pt x="1658" y="1103"/>
                </a:cubicBezTo>
                <a:cubicBezTo>
                  <a:pt x="2252" y="945"/>
                  <a:pt x="2252" y="945"/>
                  <a:pt x="2252" y="945"/>
                </a:cubicBezTo>
                <a:cubicBezTo>
                  <a:pt x="2199" y="747"/>
                  <a:pt x="2199" y="747"/>
                  <a:pt x="2199" y="747"/>
                </a:cubicBezTo>
                <a:lnTo>
                  <a:pt x="1605" y="906"/>
                </a:lnTo>
                <a:close/>
                <a:moveTo>
                  <a:pt x="2357" y="1339"/>
                </a:moveTo>
                <a:cubicBezTo>
                  <a:pt x="2304" y="1142"/>
                  <a:pt x="2304" y="1142"/>
                  <a:pt x="2304" y="1142"/>
                </a:cubicBezTo>
                <a:cubicBezTo>
                  <a:pt x="1315" y="1405"/>
                  <a:pt x="1315" y="1405"/>
                  <a:pt x="1315" y="1405"/>
                </a:cubicBezTo>
                <a:cubicBezTo>
                  <a:pt x="1369" y="1602"/>
                  <a:pt x="1369" y="1602"/>
                  <a:pt x="1369" y="1602"/>
                </a:cubicBezTo>
                <a:lnTo>
                  <a:pt x="2357" y="1339"/>
                </a:lnTo>
                <a:close/>
                <a:moveTo>
                  <a:pt x="2357" y="1339"/>
                </a:moveTo>
                <a:cubicBezTo>
                  <a:pt x="2357" y="1339"/>
                  <a:pt x="2357" y="1339"/>
                  <a:pt x="2357" y="1339"/>
                </a:cubicBezTo>
              </a:path>
            </a:pathLst>
          </a:custGeom>
          <a:solidFill>
            <a:schemeClr val="bg1"/>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9" name="Freeform 9"/>
          <p:cNvSpPr>
            <a:spLocks noEditPoints="1"/>
          </p:cNvSpPr>
          <p:nvPr/>
        </p:nvSpPr>
        <p:spPr bwMode="auto">
          <a:xfrm>
            <a:off x="9077695" y="2288518"/>
            <a:ext cx="440583" cy="440648"/>
          </a:xfrm>
          <a:custGeom>
            <a:avLst/>
            <a:gdLst>
              <a:gd name="T0" fmla="*/ 1433 w 2867"/>
              <a:gd name="T1" fmla="*/ 0 h 2868"/>
              <a:gd name="T2" fmla="*/ 0 w 2867"/>
              <a:gd name="T3" fmla="*/ 1434 h 2868"/>
              <a:gd name="T4" fmla="*/ 1433 w 2867"/>
              <a:gd name="T5" fmla="*/ 2868 h 2868"/>
              <a:gd name="T6" fmla="*/ 2867 w 2867"/>
              <a:gd name="T7" fmla="*/ 1434 h 2868"/>
              <a:gd name="T8" fmla="*/ 1433 w 2867"/>
              <a:gd name="T9" fmla="*/ 0 h 2868"/>
              <a:gd name="T10" fmla="*/ 1285 w 2867"/>
              <a:gd name="T11" fmla="*/ 2660 h 2868"/>
              <a:gd name="T12" fmla="*/ 209 w 2867"/>
              <a:gd name="T13" fmla="*/ 1442 h 2868"/>
              <a:gd name="T14" fmla="*/ 243 w 2867"/>
              <a:gd name="T15" fmla="*/ 1168 h 2868"/>
              <a:gd name="T16" fmla="*/ 977 w 2867"/>
              <a:gd name="T17" fmla="*/ 1902 h 2868"/>
              <a:gd name="T18" fmla="*/ 977 w 2867"/>
              <a:gd name="T19" fmla="*/ 2056 h 2868"/>
              <a:gd name="T20" fmla="*/ 1285 w 2867"/>
              <a:gd name="T21" fmla="*/ 2363 h 2868"/>
              <a:gd name="T22" fmla="*/ 1285 w 2867"/>
              <a:gd name="T23" fmla="*/ 2660 h 2868"/>
              <a:gd name="T24" fmla="*/ 2344 w 2867"/>
              <a:gd name="T25" fmla="*/ 2263 h 2868"/>
              <a:gd name="T26" fmla="*/ 2053 w 2867"/>
              <a:gd name="T27" fmla="*/ 2048 h 2868"/>
              <a:gd name="T28" fmla="*/ 1899 w 2867"/>
              <a:gd name="T29" fmla="*/ 2048 h 2868"/>
              <a:gd name="T30" fmla="*/ 1899 w 2867"/>
              <a:gd name="T31" fmla="*/ 1590 h 2868"/>
              <a:gd name="T32" fmla="*/ 1743 w 2867"/>
              <a:gd name="T33" fmla="*/ 1434 h 2868"/>
              <a:gd name="T34" fmla="*/ 798 w 2867"/>
              <a:gd name="T35" fmla="*/ 1434 h 2868"/>
              <a:gd name="T36" fmla="*/ 798 w 2867"/>
              <a:gd name="T37" fmla="*/ 1127 h 2868"/>
              <a:gd name="T38" fmla="*/ 1128 w 2867"/>
              <a:gd name="T39" fmla="*/ 1127 h 2868"/>
              <a:gd name="T40" fmla="*/ 1285 w 2867"/>
              <a:gd name="T41" fmla="*/ 971 h 2868"/>
              <a:gd name="T42" fmla="*/ 1285 w 2867"/>
              <a:gd name="T43" fmla="*/ 666 h 2868"/>
              <a:gd name="T44" fmla="*/ 1587 w 2867"/>
              <a:gd name="T45" fmla="*/ 666 h 2868"/>
              <a:gd name="T46" fmla="*/ 1899 w 2867"/>
              <a:gd name="T47" fmla="*/ 354 h 2868"/>
              <a:gd name="T48" fmla="*/ 1899 w 2867"/>
              <a:gd name="T49" fmla="*/ 295 h 2868"/>
              <a:gd name="T50" fmla="*/ 2667 w 2867"/>
              <a:gd name="T51" fmla="*/ 1434 h 2868"/>
              <a:gd name="T52" fmla="*/ 2344 w 2867"/>
              <a:gd name="T53" fmla="*/ 2263 h 2868"/>
              <a:gd name="T54" fmla="*/ 2344 w 2867"/>
              <a:gd name="T55" fmla="*/ 2263 h 2868"/>
              <a:gd name="T56" fmla="*/ 2344 w 2867"/>
              <a:gd name="T57" fmla="*/ 226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67" h="2868">
                <a:moveTo>
                  <a:pt x="1433" y="0"/>
                </a:moveTo>
                <a:cubicBezTo>
                  <a:pt x="642" y="0"/>
                  <a:pt x="0" y="643"/>
                  <a:pt x="0" y="1434"/>
                </a:cubicBezTo>
                <a:cubicBezTo>
                  <a:pt x="0" y="2225"/>
                  <a:pt x="642" y="2868"/>
                  <a:pt x="1433" y="2868"/>
                </a:cubicBezTo>
                <a:cubicBezTo>
                  <a:pt x="2224" y="2868"/>
                  <a:pt x="2867" y="2225"/>
                  <a:pt x="2867" y="1434"/>
                </a:cubicBezTo>
                <a:cubicBezTo>
                  <a:pt x="2867" y="643"/>
                  <a:pt x="2224" y="0"/>
                  <a:pt x="1433" y="0"/>
                </a:cubicBezTo>
                <a:close/>
                <a:moveTo>
                  <a:pt x="1285" y="2660"/>
                </a:moveTo>
                <a:cubicBezTo>
                  <a:pt x="678" y="2586"/>
                  <a:pt x="209" y="2069"/>
                  <a:pt x="209" y="1442"/>
                </a:cubicBezTo>
                <a:cubicBezTo>
                  <a:pt x="209" y="1347"/>
                  <a:pt x="222" y="1255"/>
                  <a:pt x="243" y="1168"/>
                </a:cubicBezTo>
                <a:cubicBezTo>
                  <a:pt x="977" y="1902"/>
                  <a:pt x="977" y="1902"/>
                  <a:pt x="977" y="1902"/>
                </a:cubicBezTo>
                <a:cubicBezTo>
                  <a:pt x="977" y="2056"/>
                  <a:pt x="977" y="2056"/>
                  <a:pt x="977" y="2056"/>
                </a:cubicBezTo>
                <a:cubicBezTo>
                  <a:pt x="977" y="2225"/>
                  <a:pt x="1116" y="2363"/>
                  <a:pt x="1285" y="2363"/>
                </a:cubicBezTo>
                <a:lnTo>
                  <a:pt x="1285" y="2660"/>
                </a:lnTo>
                <a:close/>
                <a:moveTo>
                  <a:pt x="2344" y="2263"/>
                </a:moveTo>
                <a:cubicBezTo>
                  <a:pt x="2306" y="2138"/>
                  <a:pt x="2191" y="2048"/>
                  <a:pt x="2053" y="2048"/>
                </a:cubicBezTo>
                <a:cubicBezTo>
                  <a:pt x="1899" y="2048"/>
                  <a:pt x="1899" y="2048"/>
                  <a:pt x="1899" y="2048"/>
                </a:cubicBezTo>
                <a:cubicBezTo>
                  <a:pt x="1899" y="1590"/>
                  <a:pt x="1899" y="1590"/>
                  <a:pt x="1899" y="1590"/>
                </a:cubicBezTo>
                <a:cubicBezTo>
                  <a:pt x="1899" y="1503"/>
                  <a:pt x="1830" y="1434"/>
                  <a:pt x="1743" y="1434"/>
                </a:cubicBezTo>
                <a:cubicBezTo>
                  <a:pt x="798" y="1434"/>
                  <a:pt x="798" y="1434"/>
                  <a:pt x="798" y="1434"/>
                </a:cubicBezTo>
                <a:cubicBezTo>
                  <a:pt x="798" y="1127"/>
                  <a:pt x="798" y="1127"/>
                  <a:pt x="798" y="1127"/>
                </a:cubicBezTo>
                <a:cubicBezTo>
                  <a:pt x="1128" y="1127"/>
                  <a:pt x="1128" y="1127"/>
                  <a:pt x="1128" y="1127"/>
                </a:cubicBezTo>
                <a:cubicBezTo>
                  <a:pt x="1216" y="1127"/>
                  <a:pt x="1285" y="1058"/>
                  <a:pt x="1285" y="971"/>
                </a:cubicBezTo>
                <a:cubicBezTo>
                  <a:pt x="1285" y="666"/>
                  <a:pt x="1285" y="666"/>
                  <a:pt x="1285" y="666"/>
                </a:cubicBezTo>
                <a:cubicBezTo>
                  <a:pt x="1587" y="666"/>
                  <a:pt x="1587" y="666"/>
                  <a:pt x="1587" y="666"/>
                </a:cubicBezTo>
                <a:cubicBezTo>
                  <a:pt x="1758" y="666"/>
                  <a:pt x="1899" y="525"/>
                  <a:pt x="1899" y="354"/>
                </a:cubicBezTo>
                <a:cubicBezTo>
                  <a:pt x="1899" y="295"/>
                  <a:pt x="1899" y="295"/>
                  <a:pt x="1899" y="295"/>
                </a:cubicBezTo>
                <a:cubicBezTo>
                  <a:pt x="2350" y="476"/>
                  <a:pt x="2667" y="917"/>
                  <a:pt x="2667" y="1434"/>
                </a:cubicBezTo>
                <a:cubicBezTo>
                  <a:pt x="2667" y="1754"/>
                  <a:pt x="2547" y="2043"/>
                  <a:pt x="2344" y="2263"/>
                </a:cubicBezTo>
                <a:close/>
                <a:moveTo>
                  <a:pt x="2344" y="2263"/>
                </a:moveTo>
                <a:cubicBezTo>
                  <a:pt x="2344" y="2263"/>
                  <a:pt x="2344" y="2263"/>
                  <a:pt x="2344" y="2263"/>
                </a:cubicBezTo>
              </a:path>
            </a:pathLst>
          </a:custGeom>
          <a:solidFill>
            <a:schemeClr val="bg1"/>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Freeform 13"/>
          <p:cNvSpPr>
            <a:spLocks noEditPoints="1"/>
          </p:cNvSpPr>
          <p:nvPr/>
        </p:nvSpPr>
        <p:spPr bwMode="auto">
          <a:xfrm>
            <a:off x="5924090" y="2309930"/>
            <a:ext cx="398474" cy="397824"/>
          </a:xfrm>
          <a:custGeom>
            <a:avLst/>
            <a:gdLst>
              <a:gd name="T0" fmla="*/ 2555 w 2593"/>
              <a:gd name="T1" fmla="*/ 1341 h 2588"/>
              <a:gd name="T2" fmla="*/ 79 w 2593"/>
              <a:gd name="T3" fmla="*/ 18 h 2588"/>
              <a:gd name="T4" fmla="*/ 5 w 2593"/>
              <a:gd name="T5" fmla="*/ 66 h 2588"/>
              <a:gd name="T6" fmla="*/ 197 w 2593"/>
              <a:gd name="T7" fmla="*/ 2352 h 2588"/>
              <a:gd name="T8" fmla="*/ 269 w 2593"/>
              <a:gd name="T9" fmla="*/ 2396 h 2588"/>
              <a:gd name="T10" fmla="*/ 1067 w 2593"/>
              <a:gd name="T11" fmla="*/ 2060 h 2588"/>
              <a:gd name="T12" fmla="*/ 1505 w 2593"/>
              <a:gd name="T13" fmla="*/ 2557 h 2588"/>
              <a:gd name="T14" fmla="*/ 1592 w 2593"/>
              <a:gd name="T15" fmla="*/ 2537 h 2588"/>
              <a:gd name="T16" fmla="*/ 1802 w 2593"/>
              <a:gd name="T17" fmla="*/ 1751 h 2588"/>
              <a:gd name="T18" fmla="*/ 2555 w 2593"/>
              <a:gd name="T19" fmla="*/ 1433 h 2588"/>
              <a:gd name="T20" fmla="*/ 2555 w 2593"/>
              <a:gd name="T21" fmla="*/ 1341 h 2588"/>
              <a:gd name="T22" fmla="*/ 1505 w 2593"/>
              <a:gd name="T23" fmla="*/ 2319 h 2588"/>
              <a:gd name="T24" fmla="*/ 1275 w 2593"/>
              <a:gd name="T25" fmla="*/ 1909 h 2588"/>
              <a:gd name="T26" fmla="*/ 97 w 2593"/>
              <a:gd name="T27" fmla="*/ 92 h 2588"/>
              <a:gd name="T28" fmla="*/ 1659 w 2593"/>
              <a:gd name="T29" fmla="*/ 1705 h 2588"/>
              <a:gd name="T30" fmla="*/ 1505 w 2593"/>
              <a:gd name="T31" fmla="*/ 2319 h 2588"/>
              <a:gd name="T32" fmla="*/ 1505 w 2593"/>
              <a:gd name="T33" fmla="*/ 2319 h 2588"/>
              <a:gd name="T34" fmla="*/ 1505 w 2593"/>
              <a:gd name="T35" fmla="*/ 2319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93" h="2588">
                <a:moveTo>
                  <a:pt x="2555" y="1341"/>
                </a:moveTo>
                <a:cubicBezTo>
                  <a:pt x="79" y="18"/>
                  <a:pt x="79" y="18"/>
                  <a:pt x="79" y="18"/>
                </a:cubicBezTo>
                <a:cubicBezTo>
                  <a:pt x="43" y="0"/>
                  <a:pt x="0" y="28"/>
                  <a:pt x="5" y="66"/>
                </a:cubicBezTo>
                <a:cubicBezTo>
                  <a:pt x="197" y="2352"/>
                  <a:pt x="197" y="2352"/>
                  <a:pt x="197" y="2352"/>
                </a:cubicBezTo>
                <a:cubicBezTo>
                  <a:pt x="199" y="2388"/>
                  <a:pt x="235" y="2409"/>
                  <a:pt x="269" y="2396"/>
                </a:cubicBezTo>
                <a:cubicBezTo>
                  <a:pt x="1067" y="2060"/>
                  <a:pt x="1067" y="2060"/>
                  <a:pt x="1067" y="2060"/>
                </a:cubicBezTo>
                <a:cubicBezTo>
                  <a:pt x="1505" y="2557"/>
                  <a:pt x="1505" y="2557"/>
                  <a:pt x="1505" y="2557"/>
                </a:cubicBezTo>
                <a:cubicBezTo>
                  <a:pt x="1533" y="2588"/>
                  <a:pt x="1582" y="2575"/>
                  <a:pt x="1592" y="2537"/>
                </a:cubicBezTo>
                <a:cubicBezTo>
                  <a:pt x="1802" y="1751"/>
                  <a:pt x="1802" y="1751"/>
                  <a:pt x="1802" y="1751"/>
                </a:cubicBezTo>
                <a:cubicBezTo>
                  <a:pt x="2555" y="1433"/>
                  <a:pt x="2555" y="1433"/>
                  <a:pt x="2555" y="1433"/>
                </a:cubicBezTo>
                <a:cubicBezTo>
                  <a:pt x="2591" y="1415"/>
                  <a:pt x="2593" y="1362"/>
                  <a:pt x="2555" y="1341"/>
                </a:cubicBezTo>
                <a:close/>
                <a:moveTo>
                  <a:pt x="1505" y="2319"/>
                </a:moveTo>
                <a:cubicBezTo>
                  <a:pt x="1275" y="1909"/>
                  <a:pt x="1275" y="1909"/>
                  <a:pt x="1275" y="1909"/>
                </a:cubicBezTo>
                <a:cubicBezTo>
                  <a:pt x="97" y="92"/>
                  <a:pt x="97" y="92"/>
                  <a:pt x="97" y="92"/>
                </a:cubicBezTo>
                <a:cubicBezTo>
                  <a:pt x="1659" y="1705"/>
                  <a:pt x="1659" y="1705"/>
                  <a:pt x="1659" y="1705"/>
                </a:cubicBezTo>
                <a:lnTo>
                  <a:pt x="1505" y="2319"/>
                </a:lnTo>
                <a:close/>
                <a:moveTo>
                  <a:pt x="1505" y="2319"/>
                </a:moveTo>
                <a:cubicBezTo>
                  <a:pt x="1505" y="2319"/>
                  <a:pt x="1505" y="2319"/>
                  <a:pt x="1505" y="2319"/>
                </a:cubicBezTo>
              </a:path>
            </a:pathLst>
          </a:custGeom>
          <a:solidFill>
            <a:schemeClr val="bg1"/>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1" name="组合 30"/>
          <p:cNvGrpSpPr/>
          <p:nvPr/>
        </p:nvGrpSpPr>
        <p:grpSpPr>
          <a:xfrm>
            <a:off x="4512241" y="2024664"/>
            <a:ext cx="3184752" cy="3309335"/>
            <a:chOff x="4512241" y="2024665"/>
            <a:chExt cx="3184752" cy="2794078"/>
          </a:xfrm>
        </p:grpSpPr>
        <p:cxnSp>
          <p:nvCxnSpPr>
            <p:cNvPr id="22" name="直接连接符 18"/>
            <p:cNvCxnSpPr/>
            <p:nvPr/>
          </p:nvCxnSpPr>
          <p:spPr>
            <a:xfrm>
              <a:off x="4512241"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a:off x="7696993"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5814874" y="5651499"/>
            <a:ext cx="562252" cy="60599"/>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42" presetClass="path" presetSubtype="0" decel="50000" fill="hold" grpId="1" nodeType="withEffect">
                                  <p:stCondLst>
                                    <p:cond delay="0"/>
                                  </p:stCondLst>
                                  <p:childTnLst>
                                    <p:animMotion origin="layout" path="M 0 -7.40741E-7 L 0 0.09699 " pathEditMode="relative" rAng="0" ptsTypes="AA">
                                      <p:cBhvr>
                                        <p:cTn id="9" dur="750" spd="-100000" fill="hold"/>
                                        <p:tgtEl>
                                          <p:spTgt spid="6"/>
                                        </p:tgtEl>
                                        <p:attrNameLst>
                                          <p:attrName>ppt_x</p:attrName>
                                          <p:attrName>ppt_y</p:attrName>
                                        </p:attrNameLst>
                                      </p:cBhvr>
                                      <p:rCtr x="0" y="4838"/>
                                    </p:animMotion>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42" presetClass="path" presetSubtype="0" decel="50000" fill="hold" grpId="1" nodeType="withEffect">
                                  <p:stCondLst>
                                    <p:cond delay="0"/>
                                  </p:stCondLst>
                                  <p:childTnLst>
                                    <p:animMotion origin="layout" path="M -1.45833E-6 -1.85185E-6 L -1.45833E-6 -0.10856 " pathEditMode="relative" rAng="0" ptsTypes="AA">
                                      <p:cBhvr>
                                        <p:cTn id="13" dur="750" spd="-100000" fill="hold"/>
                                        <p:tgtEl>
                                          <p:spTgt spid="8"/>
                                        </p:tgtEl>
                                        <p:attrNameLst>
                                          <p:attrName>ppt_x</p:attrName>
                                          <p:attrName>ppt_y</p:attrName>
                                        </p:attrNameLst>
                                      </p:cBhvr>
                                      <p:rCtr x="0" y="-5440"/>
                                    </p:animMotion>
                                  </p:childTnLst>
                                </p:cTn>
                              </p:par>
                              <p:par>
                                <p:cTn id="14" presetID="1"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42" presetClass="path" presetSubtype="0" decel="50000" fill="hold" nodeType="withEffect">
                                  <p:stCondLst>
                                    <p:cond delay="0"/>
                                  </p:stCondLst>
                                  <p:childTnLst>
                                    <p:animMotion origin="layout" path="M 3.75E-6 2.59259E-6 L 3.75E-6 -0.10857 " pathEditMode="relative" rAng="0" ptsTypes="AA">
                                      <p:cBhvr>
                                        <p:cTn id="17" dur="750" spd="-100000" fill="hold"/>
                                        <p:tgtEl>
                                          <p:spTgt spid="25"/>
                                        </p:tgtEl>
                                        <p:attrNameLst>
                                          <p:attrName>ppt_x</p:attrName>
                                          <p:attrName>ppt_y</p:attrName>
                                        </p:attrNameLst>
                                      </p:cBhvr>
                                      <p:rCtr x="0" y="-5417"/>
                                    </p:animMotion>
                                  </p:childTnLst>
                                </p:cTn>
                              </p:par>
                              <p:par>
                                <p:cTn id="18" presetID="10" presetClass="entr" presetSubtype="0" fill="hold" grpId="0" nodeType="with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42" presetClass="path" presetSubtype="0" decel="50000" fill="hold" grpId="1" nodeType="withEffect">
                                  <p:stCondLst>
                                    <p:cond delay="500"/>
                                  </p:stCondLst>
                                  <p:childTnLst>
                                    <p:animMotion origin="layout" path="M 3.125E-6 1.85185E-6 L -0.03321 -0.05949 " pathEditMode="relative" rAng="0" ptsTypes="AA">
                                      <p:cBhvr>
                                        <p:cTn id="22" dur="750" spd="-100000" fill="hold"/>
                                        <p:tgtEl>
                                          <p:spTgt spid="15"/>
                                        </p:tgtEl>
                                        <p:attrNameLst>
                                          <p:attrName>ppt_x</p:attrName>
                                          <p:attrName>ppt_y</p:attrName>
                                        </p:attrNameLst>
                                      </p:cBhvr>
                                      <p:rCtr x="-1667" y="-2986"/>
                                    </p:animMotion>
                                  </p:childTnLst>
                                </p:cTn>
                              </p:par>
                              <p:par>
                                <p:cTn id="23" presetID="10" presetClass="entr" presetSubtype="0"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42" presetClass="path" presetSubtype="0" decel="50000" fill="hold" grpId="1" nodeType="withEffect">
                                  <p:stCondLst>
                                    <p:cond delay="500"/>
                                  </p:stCondLst>
                                  <p:childTnLst>
                                    <p:animMotion origin="layout" path="M 0 2.22222E-6 L 0.00078 -0.07014 " pathEditMode="relative" rAng="0" ptsTypes="AA">
                                      <p:cBhvr>
                                        <p:cTn id="27" dur="750" spd="-100000" fill="hold"/>
                                        <p:tgtEl>
                                          <p:spTgt spid="16"/>
                                        </p:tgtEl>
                                        <p:attrNameLst>
                                          <p:attrName>ppt_x</p:attrName>
                                          <p:attrName>ppt_y</p:attrName>
                                        </p:attrNameLst>
                                      </p:cBhvr>
                                      <p:rCtr x="39" y="-3519"/>
                                    </p:animMotion>
                                  </p:childTnLst>
                                </p:cTn>
                              </p:par>
                              <p:par>
                                <p:cTn id="28" presetID="10" presetClass="entr" presetSubtype="0"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42" presetClass="path" presetSubtype="0" decel="50000" fill="hold" grpId="1" nodeType="withEffect">
                                  <p:stCondLst>
                                    <p:cond delay="500"/>
                                  </p:stCondLst>
                                  <p:childTnLst>
                                    <p:animMotion origin="layout" path="M -2.08333E-7 2.22222E-6 L 0.0319 -0.07014 " pathEditMode="relative" rAng="0" ptsTypes="AA">
                                      <p:cBhvr>
                                        <p:cTn id="32" dur="750" spd="-100000" fill="hold"/>
                                        <p:tgtEl>
                                          <p:spTgt spid="17"/>
                                        </p:tgtEl>
                                        <p:attrNameLst>
                                          <p:attrName>ppt_x</p:attrName>
                                          <p:attrName>ppt_y</p:attrName>
                                        </p:attrNameLst>
                                      </p:cBhvr>
                                      <p:rCtr x="1589" y="-3519"/>
                                    </p:animMotion>
                                  </p:childTnLst>
                                </p:cTn>
                              </p:par>
                              <p:par>
                                <p:cTn id="33" presetID="53" presetClass="entr" presetSubtype="16" fill="hold" grpId="0" nodeType="withEffect">
                                  <p:stCondLst>
                                    <p:cond delay="10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750" fill="hold"/>
                                        <p:tgtEl>
                                          <p:spTgt spid="18"/>
                                        </p:tgtEl>
                                        <p:attrNameLst>
                                          <p:attrName>ppt_w</p:attrName>
                                        </p:attrNameLst>
                                      </p:cBhvr>
                                      <p:tavLst>
                                        <p:tav tm="0">
                                          <p:val>
                                            <p:fltVal val="0"/>
                                          </p:val>
                                        </p:tav>
                                        <p:tav tm="100000">
                                          <p:val>
                                            <p:strVal val="#ppt_w"/>
                                          </p:val>
                                        </p:tav>
                                      </p:tavLst>
                                    </p:anim>
                                    <p:anim calcmode="lin" valueType="num">
                                      <p:cBhvr>
                                        <p:cTn id="36" dur="750" fill="hold"/>
                                        <p:tgtEl>
                                          <p:spTgt spid="18"/>
                                        </p:tgtEl>
                                        <p:attrNameLst>
                                          <p:attrName>ppt_h</p:attrName>
                                        </p:attrNameLst>
                                      </p:cBhvr>
                                      <p:tavLst>
                                        <p:tav tm="0">
                                          <p:val>
                                            <p:fltVal val="0"/>
                                          </p:val>
                                        </p:tav>
                                        <p:tav tm="100000">
                                          <p:val>
                                            <p:strVal val="#ppt_h"/>
                                          </p:val>
                                        </p:tav>
                                      </p:tavLst>
                                    </p:anim>
                                    <p:animEffect transition="in" filter="fade">
                                      <p:cBhvr>
                                        <p:cTn id="37" dur="750"/>
                                        <p:tgtEl>
                                          <p:spTgt spid="18"/>
                                        </p:tgtEl>
                                      </p:cBhvr>
                                    </p:animEffect>
                                  </p:childTnLst>
                                </p:cTn>
                              </p:par>
                              <p:par>
                                <p:cTn id="38" presetID="53" presetClass="entr" presetSubtype="16" fill="hold" grpId="0" nodeType="withEffect">
                                  <p:stCondLst>
                                    <p:cond delay="1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750" fill="hold"/>
                                        <p:tgtEl>
                                          <p:spTgt spid="19"/>
                                        </p:tgtEl>
                                        <p:attrNameLst>
                                          <p:attrName>ppt_w</p:attrName>
                                        </p:attrNameLst>
                                      </p:cBhvr>
                                      <p:tavLst>
                                        <p:tav tm="0">
                                          <p:val>
                                            <p:fltVal val="0"/>
                                          </p:val>
                                        </p:tav>
                                        <p:tav tm="100000">
                                          <p:val>
                                            <p:strVal val="#ppt_w"/>
                                          </p:val>
                                        </p:tav>
                                      </p:tavLst>
                                    </p:anim>
                                    <p:anim calcmode="lin" valueType="num">
                                      <p:cBhvr>
                                        <p:cTn id="41" dur="750" fill="hold"/>
                                        <p:tgtEl>
                                          <p:spTgt spid="19"/>
                                        </p:tgtEl>
                                        <p:attrNameLst>
                                          <p:attrName>ppt_h</p:attrName>
                                        </p:attrNameLst>
                                      </p:cBhvr>
                                      <p:tavLst>
                                        <p:tav tm="0">
                                          <p:val>
                                            <p:fltVal val="0"/>
                                          </p:val>
                                        </p:tav>
                                        <p:tav tm="100000">
                                          <p:val>
                                            <p:strVal val="#ppt_h"/>
                                          </p:val>
                                        </p:tav>
                                      </p:tavLst>
                                    </p:anim>
                                    <p:animEffect transition="in" filter="fade">
                                      <p:cBhvr>
                                        <p:cTn id="42" dur="750"/>
                                        <p:tgtEl>
                                          <p:spTgt spid="19"/>
                                        </p:tgtEl>
                                      </p:cBhvr>
                                    </p:animEffect>
                                  </p:childTnLst>
                                </p:cTn>
                              </p:par>
                              <p:par>
                                <p:cTn id="43" presetID="53" presetClass="entr" presetSubtype="16" fill="hold" grpId="0" nodeType="withEffect">
                                  <p:stCondLst>
                                    <p:cond delay="10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750" fill="hold"/>
                                        <p:tgtEl>
                                          <p:spTgt spid="20"/>
                                        </p:tgtEl>
                                        <p:attrNameLst>
                                          <p:attrName>ppt_w</p:attrName>
                                        </p:attrNameLst>
                                      </p:cBhvr>
                                      <p:tavLst>
                                        <p:tav tm="0">
                                          <p:val>
                                            <p:fltVal val="0"/>
                                          </p:val>
                                        </p:tav>
                                        <p:tav tm="100000">
                                          <p:val>
                                            <p:strVal val="#ppt_w"/>
                                          </p:val>
                                        </p:tav>
                                      </p:tavLst>
                                    </p:anim>
                                    <p:anim calcmode="lin" valueType="num">
                                      <p:cBhvr>
                                        <p:cTn id="46" dur="750" fill="hold"/>
                                        <p:tgtEl>
                                          <p:spTgt spid="20"/>
                                        </p:tgtEl>
                                        <p:attrNameLst>
                                          <p:attrName>ppt_h</p:attrName>
                                        </p:attrNameLst>
                                      </p:cBhvr>
                                      <p:tavLst>
                                        <p:tav tm="0">
                                          <p:val>
                                            <p:fltVal val="0"/>
                                          </p:val>
                                        </p:tav>
                                        <p:tav tm="100000">
                                          <p:val>
                                            <p:strVal val="#ppt_h"/>
                                          </p:val>
                                        </p:tav>
                                      </p:tavLst>
                                    </p:anim>
                                    <p:animEffect transition="in" filter="fade">
                                      <p:cBhvr>
                                        <p:cTn id="47" dur="750"/>
                                        <p:tgtEl>
                                          <p:spTgt spid="20"/>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750"/>
                                        <p:tgtEl>
                                          <p:spTgt spid="10"/>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750"/>
                                        <p:tgtEl>
                                          <p:spTgt spid="12"/>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750"/>
                                        <p:tgtEl>
                                          <p:spTgt spid="14"/>
                                        </p:tgtEl>
                                      </p:cBhvr>
                                    </p:animEffect>
                                  </p:childTnLst>
                                </p:cTn>
                              </p:par>
                              <p:par>
                                <p:cTn id="57" presetID="16" presetClass="entr" presetSubtype="42" fill="hold" nodeType="withEffect">
                                  <p:stCondLst>
                                    <p:cond delay="1000"/>
                                  </p:stCondLst>
                                  <p:childTnLst>
                                    <p:set>
                                      <p:cBhvr>
                                        <p:cTn id="58" dur="1" fill="hold">
                                          <p:stCondLst>
                                            <p:cond delay="0"/>
                                          </p:stCondLst>
                                        </p:cTn>
                                        <p:tgtEl>
                                          <p:spTgt spid="21"/>
                                        </p:tgtEl>
                                        <p:attrNameLst>
                                          <p:attrName>style.visibility</p:attrName>
                                        </p:attrNameLst>
                                      </p:cBhvr>
                                      <p:to>
                                        <p:strVal val="visible"/>
                                      </p:to>
                                    </p:set>
                                    <p:animEffect transition="in" filter="barn(outHorizontal)">
                                      <p:cBhvr>
                                        <p:cTn id="59" dur="750"/>
                                        <p:tgtEl>
                                          <p:spTgt spid="21"/>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p:bldP spid="12" grpId="0"/>
      <p:bldP spid="14" grpId="0"/>
      <p:bldP spid="15" grpId="0" animBg="1"/>
      <p:bldP spid="15" grpId="1" animBg="1"/>
      <p:bldP spid="16" grpId="0" animBg="1"/>
      <p:bldP spid="16" grpId="1" animBg="1"/>
      <p:bldP spid="17" grpId="0" animBg="1"/>
      <p:bldP spid="17" grpId="1" animBg="1"/>
      <p:bldP spid="18" grpId="0" animBg="1"/>
      <p:bldP spid="19" grpId="0" animBg="1"/>
      <p:bldP spid="20"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85"/>
          <p:cNvGrpSpPr/>
          <p:nvPr/>
        </p:nvGrpSpPr>
        <p:grpSpPr>
          <a:xfrm>
            <a:off x="5295990" y="2297000"/>
            <a:ext cx="1065603" cy="1233024"/>
            <a:chOff x="2603197" y="2764496"/>
            <a:chExt cx="1166390" cy="1349647"/>
          </a:xfrm>
        </p:grpSpPr>
        <p:sp>
          <p:nvSpPr>
            <p:cNvPr id="7" name="iṣ1îḋe"/>
            <p:cNvSpPr/>
            <p:nvPr/>
          </p:nvSpPr>
          <p:spPr>
            <a:xfrm rot="18900000">
              <a:off x="2603197"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p>
          </p:txBody>
        </p:sp>
        <p:sp>
          <p:nvSpPr>
            <p:cNvPr id="8" name="ï$ľîḋè"/>
            <p:cNvSpPr/>
            <p:nvPr/>
          </p:nvSpPr>
          <p:spPr>
            <a:xfrm rot="18900000">
              <a:off x="2603197"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p>
          </p:txBody>
        </p:sp>
        <p:sp>
          <p:nvSpPr>
            <p:cNvPr id="9" name="íŝlîḑé"/>
            <p:cNvSpPr/>
            <p:nvPr/>
          </p:nvSpPr>
          <p:spPr bwMode="auto">
            <a:xfrm>
              <a:off x="2943076" y="3104743"/>
              <a:ext cx="486631" cy="48589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p>
          </p:txBody>
        </p:sp>
      </p:grpSp>
      <p:grpSp>
        <p:nvGrpSpPr>
          <p:cNvPr id="10" name="组合 83"/>
          <p:cNvGrpSpPr/>
          <p:nvPr/>
        </p:nvGrpSpPr>
        <p:grpSpPr>
          <a:xfrm>
            <a:off x="1303865" y="2297000"/>
            <a:ext cx="1065603" cy="1233024"/>
            <a:chOff x="6518711" y="2764496"/>
            <a:chExt cx="1166390" cy="1349647"/>
          </a:xfrm>
        </p:grpSpPr>
        <p:sp>
          <p:nvSpPr>
            <p:cNvPr id="11" name="ïṣlïḋè"/>
            <p:cNvSpPr/>
            <p:nvPr/>
          </p:nvSpPr>
          <p:spPr>
            <a:xfrm rot="18900000">
              <a:off x="6518711"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p>
          </p:txBody>
        </p:sp>
        <p:sp>
          <p:nvSpPr>
            <p:cNvPr id="12" name="ïśļíḑê"/>
            <p:cNvSpPr/>
            <p:nvPr/>
          </p:nvSpPr>
          <p:spPr>
            <a:xfrm rot="18900000">
              <a:off x="65187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p>
          </p:txBody>
        </p:sp>
        <p:sp>
          <p:nvSpPr>
            <p:cNvPr id="13" name="íślïďê"/>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p>
          </p:txBody>
        </p:sp>
      </p:grpSp>
      <p:grpSp>
        <p:nvGrpSpPr>
          <p:cNvPr id="14" name="组合 84"/>
          <p:cNvGrpSpPr/>
          <p:nvPr/>
        </p:nvGrpSpPr>
        <p:grpSpPr>
          <a:xfrm>
            <a:off x="8850036" y="2297372"/>
            <a:ext cx="1065603" cy="1208546"/>
            <a:chOff x="4555000" y="2608031"/>
            <a:chExt cx="1166390" cy="1322855"/>
          </a:xfrm>
        </p:grpSpPr>
        <p:sp>
          <p:nvSpPr>
            <p:cNvPr id="15" name="íṧ1íḑê"/>
            <p:cNvSpPr/>
            <p:nvPr/>
          </p:nvSpPr>
          <p:spPr>
            <a:xfrm rot="18900000">
              <a:off x="4555000" y="2608031"/>
              <a:ext cx="1166390" cy="116639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p>
          </p:txBody>
        </p:sp>
        <p:sp>
          <p:nvSpPr>
            <p:cNvPr id="16" name="iṩlíḓê"/>
            <p:cNvSpPr/>
            <p:nvPr/>
          </p:nvSpPr>
          <p:spPr>
            <a:xfrm rot="18900000">
              <a:off x="4555000" y="2764496"/>
              <a:ext cx="1166390" cy="1166390"/>
            </a:xfrm>
            <a:prstGeom prst="rect">
              <a:avLst/>
            </a:prstGeom>
            <a:solidFill>
              <a:srgbClr val="C19C7A"/>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p>
          </p:txBody>
        </p:sp>
        <p:sp>
          <p:nvSpPr>
            <p:cNvPr id="17" name="is1iḍè"/>
            <p:cNvSpPr/>
            <p:nvPr/>
          </p:nvSpPr>
          <p:spPr bwMode="auto">
            <a:xfrm>
              <a:off x="4857839" y="3072802"/>
              <a:ext cx="560710" cy="54977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p>
          </p:txBody>
        </p:sp>
      </p:grpSp>
      <p:grpSp>
        <p:nvGrpSpPr>
          <p:cNvPr id="18" name="组合 90"/>
          <p:cNvGrpSpPr/>
          <p:nvPr/>
        </p:nvGrpSpPr>
        <p:grpSpPr>
          <a:xfrm>
            <a:off x="4317561" y="3918140"/>
            <a:ext cx="3022460" cy="983714"/>
            <a:chOff x="4457820" y="2412339"/>
            <a:chExt cx="3022460" cy="983714"/>
          </a:xfrm>
        </p:grpSpPr>
        <p:sp>
          <p:nvSpPr>
            <p:cNvPr id="19" name="文本框 18"/>
            <p:cNvSpPr txBox="1"/>
            <p:nvPr/>
          </p:nvSpPr>
          <p:spPr>
            <a:xfrm>
              <a:off x="4902159" y="2412339"/>
              <a:ext cx="2133781" cy="368300"/>
            </a:xfrm>
            <a:prstGeom prst="rect">
              <a:avLst/>
            </a:prstGeom>
            <a:noFill/>
          </p:spPr>
          <p:txBody>
            <a:bodyPr wrap="square" rtlCol="0">
              <a:spAutoFit/>
              <a:scene3d>
                <a:camera prst="orthographicFront"/>
                <a:lightRig rig="threePt" dir="t"/>
              </a:scene3d>
              <a:sp3d contourW="12700"/>
            </a:bodyPr>
            <a:lstStyle/>
            <a:p>
              <a:pPr algn="ctr"/>
              <a:endParaRPr lang="zh-CN" altLang="en-US" b="1" dirty="0">
                <a:solidFill>
                  <a:schemeClr val="tx1">
                    <a:lumMod val="85000"/>
                    <a:lumOff val="15000"/>
                  </a:schemeClr>
                </a:solidFill>
                <a:latin typeface="Century Gothic" panose="020B0502020202020204" pitchFamily="34" charset="0"/>
              </a:endParaRPr>
            </a:p>
          </p:txBody>
        </p:sp>
        <p:sp>
          <p:nvSpPr>
            <p:cNvPr id="20" name="文本框 19"/>
            <p:cNvSpPr txBox="1"/>
            <p:nvPr/>
          </p:nvSpPr>
          <p:spPr>
            <a:xfrm>
              <a:off x="4457820" y="2750893"/>
              <a:ext cx="3022460" cy="64516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200" dirty="0">
                  <a:solidFill>
                    <a:srgbClr val="272727"/>
                  </a:solidFill>
                  <a:latin typeface="+mn-ea"/>
                </a:rPr>
                <a:t>2</a:t>
              </a:r>
              <a:r>
                <a:rPr lang="zh-CN" altLang="en-US" sz="1200" dirty="0">
                  <a:solidFill>
                    <a:srgbClr val="272727"/>
                  </a:solidFill>
                  <a:latin typeface="+mn-ea"/>
                </a:rPr>
                <a:t>）起码要有较低的吞吐量，处理相关的并发冲突问题。</a:t>
              </a:r>
              <a:endParaRPr lang="zh-CN" altLang="en-US" sz="1200" dirty="0">
                <a:solidFill>
                  <a:srgbClr val="272727"/>
                </a:solidFill>
                <a:latin typeface="+mn-ea"/>
              </a:endParaRPr>
            </a:p>
          </p:txBody>
        </p:sp>
      </p:grpSp>
      <p:grpSp>
        <p:nvGrpSpPr>
          <p:cNvPr id="21" name="组合 93"/>
          <p:cNvGrpSpPr/>
          <p:nvPr/>
        </p:nvGrpSpPr>
        <p:grpSpPr>
          <a:xfrm>
            <a:off x="325434" y="3918140"/>
            <a:ext cx="3022460" cy="983714"/>
            <a:chOff x="4457820" y="2412339"/>
            <a:chExt cx="3022460" cy="983714"/>
          </a:xfrm>
        </p:grpSpPr>
        <p:sp>
          <p:nvSpPr>
            <p:cNvPr id="22" name="文本框 21"/>
            <p:cNvSpPr txBox="1"/>
            <p:nvPr/>
          </p:nvSpPr>
          <p:spPr>
            <a:xfrm>
              <a:off x="4902159" y="2412339"/>
              <a:ext cx="2133781" cy="368300"/>
            </a:xfrm>
            <a:prstGeom prst="rect">
              <a:avLst/>
            </a:prstGeom>
            <a:noFill/>
          </p:spPr>
          <p:txBody>
            <a:bodyPr wrap="square" rtlCol="0">
              <a:spAutoFit/>
              <a:scene3d>
                <a:camera prst="orthographicFront"/>
                <a:lightRig rig="threePt" dir="t"/>
              </a:scene3d>
              <a:sp3d contourW="12700"/>
            </a:bodyPr>
            <a:lstStyle/>
            <a:p>
              <a:pPr algn="ctr"/>
              <a:endParaRPr lang="zh-CN" altLang="en-US" b="1" dirty="0">
                <a:solidFill>
                  <a:schemeClr val="tx1">
                    <a:lumMod val="85000"/>
                    <a:lumOff val="15000"/>
                  </a:schemeClr>
                </a:solidFill>
                <a:latin typeface="Century Gothic" panose="020B0502020202020204" pitchFamily="34" charset="0"/>
              </a:endParaRPr>
            </a:p>
          </p:txBody>
        </p:sp>
        <p:sp>
          <p:nvSpPr>
            <p:cNvPr id="23" name="文本框 22"/>
            <p:cNvSpPr txBox="1"/>
            <p:nvPr/>
          </p:nvSpPr>
          <p:spPr>
            <a:xfrm>
              <a:off x="4457820" y="2750893"/>
              <a:ext cx="3022460" cy="64516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1）用户可以远程和本地两种方式了解宿舍的实时情况。</a:t>
              </a:r>
              <a:endParaRPr lang="zh-CN" altLang="en-US" sz="1200" dirty="0">
                <a:solidFill>
                  <a:srgbClr val="272727"/>
                </a:solidFill>
                <a:latin typeface="+mn-ea"/>
              </a:endParaRPr>
            </a:p>
          </p:txBody>
        </p:sp>
      </p:grpSp>
      <p:grpSp>
        <p:nvGrpSpPr>
          <p:cNvPr id="24" name="组合 96"/>
          <p:cNvGrpSpPr/>
          <p:nvPr/>
        </p:nvGrpSpPr>
        <p:grpSpPr>
          <a:xfrm>
            <a:off x="7872241" y="3917734"/>
            <a:ext cx="3022460" cy="983714"/>
            <a:chOff x="4457820" y="2412339"/>
            <a:chExt cx="3022460" cy="983714"/>
          </a:xfrm>
        </p:grpSpPr>
        <p:sp>
          <p:nvSpPr>
            <p:cNvPr id="25" name="文本框 24"/>
            <p:cNvSpPr txBox="1"/>
            <p:nvPr/>
          </p:nvSpPr>
          <p:spPr>
            <a:xfrm>
              <a:off x="4902159" y="2412339"/>
              <a:ext cx="2133781" cy="368300"/>
            </a:xfrm>
            <a:prstGeom prst="rect">
              <a:avLst/>
            </a:prstGeom>
            <a:noFill/>
          </p:spPr>
          <p:txBody>
            <a:bodyPr wrap="square" rtlCol="0">
              <a:spAutoFit/>
              <a:scene3d>
                <a:camera prst="orthographicFront"/>
                <a:lightRig rig="threePt" dir="t"/>
              </a:scene3d>
              <a:sp3d contourW="12700"/>
            </a:bodyPr>
            <a:lstStyle/>
            <a:p>
              <a:pPr algn="ctr"/>
              <a:endParaRPr lang="zh-CN" altLang="en-US" b="1" dirty="0">
                <a:solidFill>
                  <a:schemeClr val="tx1">
                    <a:lumMod val="85000"/>
                    <a:lumOff val="15000"/>
                  </a:schemeClr>
                </a:solidFill>
                <a:latin typeface="Century Gothic" panose="020B0502020202020204" pitchFamily="34" charset="0"/>
              </a:endParaRPr>
            </a:p>
          </p:txBody>
        </p:sp>
        <p:sp>
          <p:nvSpPr>
            <p:cNvPr id="26" name="文本框 25"/>
            <p:cNvSpPr txBox="1"/>
            <p:nvPr/>
          </p:nvSpPr>
          <p:spPr>
            <a:xfrm>
              <a:off x="4457820" y="2750893"/>
              <a:ext cx="3022460" cy="64516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3）服务端需要时刻运行，当有突发状况时可以提醒客户。</a:t>
              </a:r>
              <a:endParaRPr lang="zh-CN" altLang="en-US" sz="1200" dirty="0">
                <a:solidFill>
                  <a:srgbClr val="272727"/>
                </a:solidFill>
                <a:latin typeface="+mn-ea"/>
              </a:endParaRPr>
            </a:p>
          </p:txBody>
        </p:sp>
      </p:grpSp>
      <p:grpSp>
        <p:nvGrpSpPr>
          <p:cNvPr id="30" name="组合 21"/>
          <p:cNvGrpSpPr/>
          <p:nvPr/>
        </p:nvGrpSpPr>
        <p:grpSpPr>
          <a:xfrm>
            <a:off x="414735" y="142581"/>
            <a:ext cx="4743170" cy="828509"/>
            <a:chOff x="8386921" y="2014885"/>
            <a:chExt cx="4743170" cy="828509"/>
          </a:xfrm>
        </p:grpSpPr>
        <p:sp>
          <p:nvSpPr>
            <p:cNvPr id="31" name="矩形 30"/>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运行需求</a:t>
              </a:r>
              <a:endParaRPr lang="zh-CN" altLang="en-US" sz="3200" b="1" dirty="0" smtClean="0">
                <a:solidFill>
                  <a:srgbClr val="272727"/>
                </a:solidFill>
                <a:latin typeface="Microsoft YaHei" charset="-122"/>
                <a:ea typeface="Microsoft YaHei" charset="-122"/>
                <a:cs typeface="Microsoft YaHei" charset="-122"/>
              </a:endParaRPr>
            </a:p>
          </p:txBody>
        </p:sp>
        <p:sp>
          <p:nvSpPr>
            <p:cNvPr id="32" name="文本框 31"/>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Operational Requirements</a:t>
              </a:r>
              <a:endParaRPr lang="en-US" altLang="zh-CN" sz="1000" dirty="0">
                <a:solidFill>
                  <a:schemeClr val="bg1">
                    <a:lumMod val="50000"/>
                  </a:schemeClr>
                </a:solidFill>
                <a:latin typeface="Century Gothic" panose="020B0502020202020204" pitchFamily="34" charset="0"/>
                <a:ea typeface="+mj-ea"/>
              </a:endParaRPr>
            </a:p>
          </p:txBody>
        </p:sp>
      </p:grpSp>
      <p:sp>
        <p:nvSpPr>
          <p:cNvPr id="33" name="矩形 32"/>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10" y="1770744"/>
            <a:ext cx="11159218" cy="4553858"/>
          </a:xfrm>
          <a:prstGeom prst="rect">
            <a:avLst/>
          </a:prstGeom>
          <a:solidFill>
            <a:srgbClr val="C19C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矩形 19"/>
          <p:cNvSpPr/>
          <p:nvPr/>
        </p:nvSpPr>
        <p:spPr>
          <a:xfrm>
            <a:off x="0" y="4572000"/>
            <a:ext cx="12192000" cy="1752602"/>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未来需求</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Future Demand</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30"/>
          <p:cNvCxnSpPr/>
          <p:nvPr/>
        </p:nvCxnSpPr>
        <p:spPr>
          <a:xfrm>
            <a:off x="747033" y="2730798"/>
            <a:ext cx="10661196" cy="0"/>
          </a:xfrm>
          <a:prstGeom prst="line">
            <a:avLst/>
          </a:prstGeom>
          <a:ln w="19050" cap="rnd">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437713" y="3105666"/>
            <a:ext cx="4651204" cy="829945"/>
          </a:xfrm>
          <a:prstGeom prst="rect">
            <a:avLst/>
          </a:prstGeom>
          <a:noFill/>
        </p:spPr>
        <p:txBody>
          <a:bodyPr wrap="square" rtlCol="0">
            <a:spAutoFit/>
          </a:bodyPr>
          <a:lstStyle/>
          <a:p>
            <a:pPr>
              <a:lnSpc>
                <a:spcPct val="150000"/>
              </a:lnSpc>
            </a:pPr>
            <a:r>
              <a:rPr lang="en-US" altLang="zh-CN" sz="1600" dirty="0">
                <a:solidFill>
                  <a:schemeClr val="bg1"/>
                </a:solidFill>
                <a:latin typeface="+mn-ea"/>
              </a:rPr>
              <a:t>2</a:t>
            </a:r>
            <a:r>
              <a:rPr lang="zh-CN" altLang="en-US" sz="1600" dirty="0">
                <a:solidFill>
                  <a:schemeClr val="bg1"/>
                </a:solidFill>
                <a:latin typeface="+mn-ea"/>
              </a:rPr>
              <a:t>）应用需要为盈利模块预留相应的接口，例如广告投放等功能。</a:t>
            </a:r>
            <a:endParaRPr lang="zh-CN" altLang="en-US" sz="1600" dirty="0">
              <a:solidFill>
                <a:schemeClr val="bg1"/>
              </a:solidFill>
              <a:latin typeface="+mn-ea"/>
            </a:endParaRPr>
          </a:p>
        </p:txBody>
      </p:sp>
      <p:sp>
        <p:nvSpPr>
          <p:cNvPr id="16" name="矩形 15"/>
          <p:cNvSpPr/>
          <p:nvPr/>
        </p:nvSpPr>
        <p:spPr>
          <a:xfrm>
            <a:off x="981644" y="4931792"/>
            <a:ext cx="4651204" cy="829945"/>
          </a:xfrm>
          <a:prstGeom prst="rect">
            <a:avLst/>
          </a:prstGeom>
          <a:noFill/>
        </p:spPr>
        <p:txBody>
          <a:bodyPr wrap="square" rtlCol="0">
            <a:spAutoFit/>
          </a:bodyPr>
          <a:lstStyle/>
          <a:p>
            <a:pPr>
              <a:lnSpc>
                <a:spcPct val="150000"/>
              </a:lnSpc>
            </a:pPr>
            <a:r>
              <a:rPr lang="zh-CN" altLang="en-US" sz="1600" dirty="0">
                <a:solidFill>
                  <a:schemeClr val="bg1"/>
                </a:solidFill>
                <a:latin typeface="+mn-ea"/>
              </a:rPr>
              <a:t>3）应用需要确保相互模块的耦合性降到最低，方便未来进行性能的进一步提升。</a:t>
            </a:r>
            <a:endParaRPr lang="zh-CN" altLang="en-US" sz="1600" dirty="0">
              <a:solidFill>
                <a:schemeClr val="bg1"/>
              </a:solidFill>
              <a:latin typeface="+mn-ea"/>
            </a:endParaRPr>
          </a:p>
        </p:txBody>
      </p:sp>
      <p:sp>
        <p:nvSpPr>
          <p:cNvPr id="17" name="矩形 16"/>
          <p:cNvSpPr/>
          <p:nvPr/>
        </p:nvSpPr>
        <p:spPr>
          <a:xfrm>
            <a:off x="981644" y="3105666"/>
            <a:ext cx="4651204" cy="829945"/>
          </a:xfrm>
          <a:prstGeom prst="rect">
            <a:avLst/>
          </a:prstGeom>
          <a:noFill/>
        </p:spPr>
        <p:txBody>
          <a:bodyPr wrap="square" rtlCol="0">
            <a:spAutoFit/>
          </a:bodyPr>
          <a:lstStyle/>
          <a:p>
            <a:pPr>
              <a:lnSpc>
                <a:spcPct val="150000"/>
              </a:lnSpc>
            </a:pPr>
            <a:r>
              <a:rPr lang="zh-CN" altLang="en-US" sz="1600" dirty="0">
                <a:solidFill>
                  <a:schemeClr val="bg1"/>
                </a:solidFill>
                <a:latin typeface="+mn-ea"/>
              </a:rPr>
              <a:t>1）应用需要有可扩展性，应用场景可能由宿舍扩展为宿舍楼。</a:t>
            </a:r>
            <a:endParaRPr lang="zh-CN" altLang="en-US" sz="16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18828 -0.13635 L 0 3.7037E-6 " pathEditMode="relative" rAng="0" ptsTypes="AA">
                                      <p:cBhvr>
                                        <p:cTn id="9" dur="750" fill="hold"/>
                                        <p:tgtEl>
                                          <p:spTgt spid="6"/>
                                        </p:tgtEl>
                                        <p:attrNameLst>
                                          <p:attrName>ppt_x</p:attrName>
                                          <p:attrName>ppt_y</p:attrName>
                                        </p:attrNameLst>
                                      </p:cBhvr>
                                      <p:rCtr x="9414" y="6806"/>
                                    </p:animMotion>
                                  </p:childTnLst>
                                </p:cTn>
                              </p:par>
                              <p:par>
                                <p:cTn id="10" presetID="22" presetClass="entr" presetSubtype="8" fill="hold" nodeType="withEffect">
                                  <p:stCondLst>
                                    <p:cond delay="8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750"/>
                                        <p:tgtEl>
                                          <p:spTgt spid="10"/>
                                        </p:tgtEl>
                                      </p:cBhvr>
                                    </p:animEffect>
                                  </p:childTnLst>
                                </p:cTn>
                              </p:par>
                              <p:par>
                                <p:cTn id="13" presetID="10" presetClass="entr" presetSubtype="0" fill="hold" grpId="0" nodeType="withEffect">
                                  <p:stCondLst>
                                    <p:cond delay="1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12"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293019"/>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p:cNvSpPr txBox="1"/>
          <p:nvPr/>
        </p:nvSpPr>
        <p:spPr>
          <a:xfrm>
            <a:off x="654956" y="1817051"/>
            <a:ext cx="8489043" cy="1476375"/>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、项目计划</a:t>
            </a:r>
            <a:endPar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p:cNvSpPr txBox="1"/>
          <p:nvPr/>
        </p:nvSpPr>
        <p:spPr>
          <a:xfrm>
            <a:off x="654956" y="3429000"/>
            <a:ext cx="5883729" cy="553085"/>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latin typeface="Lora" panose="02000503000000020004" charset="0"/>
                <a:ea typeface="华文细黑" panose="02010600040101010101" charset="-122"/>
                <a:sym typeface="+mn-ea"/>
              </a:rPr>
              <a:t>Part Three</a:t>
            </a:r>
            <a:r>
              <a:rPr lang="zh-CN" altLang="en-US" sz="2000" dirty="0">
                <a:solidFill>
                  <a:schemeClr val="bg1"/>
                </a:solidFill>
                <a:latin typeface="Lora" panose="02000503000000020004" charset="0"/>
                <a:ea typeface="华文细黑" panose="02010600040101010101" charset="-122"/>
                <a:sym typeface="+mn-ea"/>
              </a:rPr>
              <a:t>：</a:t>
            </a:r>
            <a:r>
              <a:rPr lang="en-US" altLang="zh-CN" sz="2000" dirty="0">
                <a:solidFill>
                  <a:schemeClr val="bg1"/>
                </a:solidFill>
                <a:latin typeface="Lora" panose="02000503000000020004" charset="0"/>
                <a:ea typeface="华文细黑" panose="02010600040101010101" charset="-122"/>
                <a:sym typeface="+mn-ea"/>
              </a:rPr>
              <a:t>Project Plan</a:t>
            </a:r>
            <a:endParaRPr lang="en-US" altLang="zh-CN" sz="2000" dirty="0">
              <a:solidFill>
                <a:schemeClr val="bg1"/>
              </a:solidFill>
              <a:ea typeface="华文细黑"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725671" y="3275823"/>
            <a:ext cx="2146178" cy="693397"/>
            <a:chOff x="3624780" y="2425796"/>
            <a:chExt cx="2146178" cy="693397"/>
          </a:xfrm>
        </p:grpSpPr>
        <p:sp>
          <p:nvSpPr>
            <p:cNvPr id="3" name="文本框 2"/>
            <p:cNvSpPr txBox="1"/>
            <p:nvPr/>
          </p:nvSpPr>
          <p:spPr>
            <a:xfrm>
              <a:off x="4205475" y="2425796"/>
              <a:ext cx="1565483"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风险分析</a:t>
              </a:r>
              <a:endParaRPr lang="zh-CN" altLang="en-US" b="1" dirty="0">
                <a:solidFill>
                  <a:schemeClr val="tx1">
                    <a:lumMod val="85000"/>
                    <a:lumOff val="15000"/>
                  </a:schemeClr>
                </a:solidFill>
                <a:latin typeface="Century Gothic" panose="020B0502020202020204" pitchFamily="34" charset="0"/>
              </a:endParaRPr>
            </a:p>
          </p:txBody>
        </p:sp>
        <p:sp>
          <p:nvSpPr>
            <p:cNvPr id="4" name="文本框 3"/>
            <p:cNvSpPr txBox="1"/>
            <p:nvPr/>
          </p:nvSpPr>
          <p:spPr>
            <a:xfrm>
              <a:off x="3624780" y="2750893"/>
              <a:ext cx="2129538" cy="368300"/>
            </a:xfrm>
            <a:prstGeom prst="rect">
              <a:avLst/>
            </a:prstGeom>
            <a:noFill/>
          </p:spPr>
          <p:txBody>
            <a:bodyPr wrap="square" rtlCol="0">
              <a:spAutoFit/>
              <a:scene3d>
                <a:camera prst="orthographicFront"/>
                <a:lightRig rig="threePt" dir="t"/>
              </a:scene3d>
              <a:sp3d contourW="12700"/>
            </a:bodyPr>
            <a:lstStyle/>
            <a:p>
              <a:pPr algn="r">
                <a:lnSpc>
                  <a:spcPct val="150000"/>
                </a:lnSpc>
              </a:pPr>
              <a:endParaRPr lang="zh-CN" altLang="en-US" sz="1200" dirty="0">
                <a:solidFill>
                  <a:srgbClr val="272727"/>
                </a:solidFill>
                <a:latin typeface="+mn-ea"/>
              </a:endParaRPr>
            </a:p>
          </p:txBody>
        </p:sp>
      </p:grpSp>
      <p:grpSp>
        <p:nvGrpSpPr>
          <p:cNvPr id="5" name="组合 52"/>
          <p:cNvGrpSpPr/>
          <p:nvPr/>
        </p:nvGrpSpPr>
        <p:grpSpPr>
          <a:xfrm>
            <a:off x="9454744" y="3262366"/>
            <a:ext cx="2431700" cy="706854"/>
            <a:chOff x="3624780" y="2412339"/>
            <a:chExt cx="2431700" cy="706854"/>
          </a:xfrm>
        </p:grpSpPr>
        <p:sp>
          <p:nvSpPr>
            <p:cNvPr id="6" name="文本框 5"/>
            <p:cNvSpPr txBox="1"/>
            <p:nvPr/>
          </p:nvSpPr>
          <p:spPr>
            <a:xfrm>
              <a:off x="3624780" y="2412339"/>
              <a:ext cx="2133781"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项目组织</a:t>
              </a:r>
              <a:endParaRPr lang="zh-CN" altLang="en-US" b="1" dirty="0">
                <a:solidFill>
                  <a:schemeClr val="tx1">
                    <a:lumMod val="85000"/>
                    <a:lumOff val="15000"/>
                  </a:schemeClr>
                </a:solidFill>
                <a:latin typeface="Century Gothic" panose="020B0502020202020204" pitchFamily="34" charset="0"/>
              </a:endParaRPr>
            </a:p>
          </p:txBody>
        </p:sp>
        <p:sp>
          <p:nvSpPr>
            <p:cNvPr id="7" name="文本框 6"/>
            <p:cNvSpPr txBox="1"/>
            <p:nvPr/>
          </p:nvSpPr>
          <p:spPr>
            <a:xfrm>
              <a:off x="3624780" y="2750893"/>
              <a:ext cx="2431700" cy="368300"/>
            </a:xfrm>
            <a:prstGeom prst="rect">
              <a:avLst/>
            </a:prstGeom>
            <a:noFill/>
          </p:spPr>
          <p:txBody>
            <a:bodyPr wrap="square" rtlCol="0">
              <a:spAutoFit/>
              <a:scene3d>
                <a:camera prst="orthographicFront"/>
                <a:lightRig rig="threePt" dir="t"/>
              </a:scene3d>
              <a:sp3d contourW="12700"/>
            </a:bodyPr>
            <a:lstStyle/>
            <a:p>
              <a:pPr>
                <a:lnSpc>
                  <a:spcPct val="150000"/>
                </a:lnSpc>
              </a:pPr>
              <a:endParaRPr lang="zh-CN" altLang="en-US" sz="1200" dirty="0">
                <a:solidFill>
                  <a:srgbClr val="272727"/>
                </a:solidFill>
                <a:latin typeface="+mn-ea"/>
              </a:endParaRPr>
            </a:p>
          </p:txBody>
        </p:sp>
      </p:grpSp>
      <p:grpSp>
        <p:nvGrpSpPr>
          <p:cNvPr id="8" name="组合 55"/>
          <p:cNvGrpSpPr/>
          <p:nvPr/>
        </p:nvGrpSpPr>
        <p:grpSpPr>
          <a:xfrm>
            <a:off x="3950861" y="5702592"/>
            <a:ext cx="4688541" cy="719279"/>
            <a:chOff x="3082281" y="2399914"/>
            <a:chExt cx="4688541" cy="719279"/>
          </a:xfrm>
        </p:grpSpPr>
        <p:sp>
          <p:nvSpPr>
            <p:cNvPr id="9" name="文本框 8"/>
            <p:cNvSpPr txBox="1"/>
            <p:nvPr/>
          </p:nvSpPr>
          <p:spPr>
            <a:xfrm>
              <a:off x="4578885" y="2399914"/>
              <a:ext cx="2133781"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人员安排</a:t>
              </a:r>
              <a:endParaRPr lang="zh-CN" altLang="en-US" b="1" dirty="0">
                <a:solidFill>
                  <a:schemeClr val="tx1">
                    <a:lumMod val="85000"/>
                    <a:lumOff val="15000"/>
                  </a:schemeClr>
                </a:solidFill>
                <a:latin typeface="Century Gothic" panose="020B0502020202020204" pitchFamily="34" charset="0"/>
              </a:endParaRPr>
            </a:p>
          </p:txBody>
        </p:sp>
        <p:sp>
          <p:nvSpPr>
            <p:cNvPr id="10" name="文本框 9"/>
            <p:cNvSpPr txBox="1"/>
            <p:nvPr/>
          </p:nvSpPr>
          <p:spPr>
            <a:xfrm>
              <a:off x="3082281" y="2750893"/>
              <a:ext cx="4688541" cy="368300"/>
            </a:xfrm>
            <a:prstGeom prst="rect">
              <a:avLst/>
            </a:prstGeom>
            <a:noFill/>
          </p:spPr>
          <p:txBody>
            <a:bodyPr wrap="square" rtlCol="0">
              <a:spAutoFit/>
              <a:scene3d>
                <a:camera prst="orthographicFront"/>
                <a:lightRig rig="threePt" dir="t"/>
              </a:scene3d>
              <a:sp3d contourW="12700"/>
            </a:bodyPr>
            <a:lstStyle/>
            <a:p>
              <a:pPr algn="ctr">
                <a:lnSpc>
                  <a:spcPct val="150000"/>
                </a:lnSpc>
              </a:pPr>
              <a:endParaRPr lang="zh-CN" altLang="en-US" sz="1200" dirty="0">
                <a:solidFill>
                  <a:srgbClr val="272727"/>
                </a:solidFill>
                <a:latin typeface="+mn-ea"/>
              </a:endParaRPr>
            </a:p>
          </p:txBody>
        </p:sp>
      </p:grpSp>
      <p:grpSp>
        <p:nvGrpSpPr>
          <p:cNvPr id="11" name="组合 1"/>
          <p:cNvGrpSpPr/>
          <p:nvPr/>
        </p:nvGrpSpPr>
        <p:grpSpPr>
          <a:xfrm>
            <a:off x="3023212" y="1584680"/>
            <a:ext cx="6062141" cy="3801032"/>
            <a:chOff x="1154090" y="2216358"/>
            <a:chExt cx="6062141" cy="3801032"/>
          </a:xfrm>
        </p:grpSpPr>
        <p:sp>
          <p:nvSpPr>
            <p:cNvPr id="12" name="îṣļíḑé"/>
            <p:cNvSpPr/>
            <p:nvPr/>
          </p:nvSpPr>
          <p:spPr>
            <a:xfrm>
              <a:off x="2334677" y="4171603"/>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1"/>
              <a:srcRect/>
              <a:stretch>
                <a:fillRect l="-14824" r="-14553"/>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3" name="ïṥḷíde"/>
            <p:cNvSpPr/>
            <p:nvPr/>
          </p:nvSpPr>
          <p:spPr>
            <a:xfrm>
              <a:off x="1154090" y="3532019"/>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p>
          </p:txBody>
        </p:sp>
        <p:sp>
          <p:nvSpPr>
            <p:cNvPr id="14" name="ïṥľiḋè"/>
            <p:cNvSpPr/>
            <p:nvPr/>
          </p:nvSpPr>
          <p:spPr>
            <a:xfrm>
              <a:off x="3511331" y="351786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2"/>
              <a:srcRect/>
              <a:stretch>
                <a:fillRect l="-15052" r="-14781"/>
              </a:stretch>
            </a:blipFill>
            <a:ln>
              <a:noFill/>
            </a:ln>
          </p:spPr>
          <p:style>
            <a:lnRef idx="2">
              <a:schemeClr val="accent2">
                <a:hueOff val="-716791"/>
                <a:satOff val="-17268"/>
                <a:lumOff val="-10389"/>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5" name="iṩlidê"/>
            <p:cNvSpPr/>
            <p:nvPr/>
          </p:nvSpPr>
          <p:spPr>
            <a:xfrm>
              <a:off x="5835112" y="3568277"/>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716791"/>
                <a:satOff val="-17268"/>
                <a:lumOff val="-1038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p>
          </p:txBody>
        </p:sp>
        <p:sp>
          <p:nvSpPr>
            <p:cNvPr id="16" name="îṣḷiďe"/>
            <p:cNvSpPr/>
            <p:nvPr/>
          </p:nvSpPr>
          <p:spPr>
            <a:xfrm>
              <a:off x="2334677" y="286695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3"/>
              <a:srcRect/>
              <a:stretch>
                <a:fillRect l="-15052" r="-14781"/>
              </a:stretch>
            </a:blipFill>
            <a:ln>
              <a:noFill/>
            </a:ln>
          </p:spPr>
          <p:style>
            <a:lnRef idx="2">
              <a:schemeClr val="accent2">
                <a:hueOff val="-1433582"/>
                <a:satOff val="-34540"/>
                <a:lumOff val="-20781"/>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17" name="işľíḋe"/>
            <p:cNvSpPr/>
            <p:nvPr/>
          </p:nvSpPr>
          <p:spPr>
            <a:xfrm>
              <a:off x="3511331" y="2216358"/>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0"/>
                <a:lumOff val="-2078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p>
          </p:txBody>
        </p:sp>
        <p:sp>
          <p:nvSpPr>
            <p:cNvPr id="18" name="ïşḻïďê"/>
            <p:cNvSpPr/>
            <p:nvPr/>
          </p:nvSpPr>
          <p:spPr bwMode="auto">
            <a:xfrm>
              <a:off x="1608331" y="3885396"/>
              <a:ext cx="476569" cy="405893"/>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19C7A"/>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p>
          </p:txBody>
        </p:sp>
        <p:sp>
          <p:nvSpPr>
            <p:cNvPr id="19" name="išḻiḑé"/>
            <p:cNvSpPr/>
            <p:nvPr/>
          </p:nvSpPr>
          <p:spPr bwMode="auto">
            <a:xfrm>
              <a:off x="4007857" y="2622109"/>
              <a:ext cx="379832" cy="379258"/>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p>
          </p:txBody>
        </p:sp>
        <p:sp>
          <p:nvSpPr>
            <p:cNvPr id="20" name="işľíḋe"/>
            <p:cNvSpPr/>
            <p:nvPr/>
          </p:nvSpPr>
          <p:spPr>
            <a:xfrm>
              <a:off x="3496568" y="4826625"/>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0"/>
                <a:lumOff val="-2078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p>
          </p:txBody>
        </p:sp>
        <p:sp>
          <p:nvSpPr>
            <p:cNvPr id="21" name="îṣḷiďe"/>
            <p:cNvSpPr/>
            <p:nvPr/>
          </p:nvSpPr>
          <p:spPr>
            <a:xfrm>
              <a:off x="4673448" y="2929667"/>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4"/>
              <a:srcRect/>
              <a:stretch>
                <a:fillRect l="-15052" r="-14781"/>
              </a:stretch>
            </a:blipFill>
            <a:ln>
              <a:noFill/>
            </a:ln>
          </p:spPr>
          <p:style>
            <a:lnRef idx="2">
              <a:schemeClr val="accent2">
                <a:hueOff val="-1433582"/>
                <a:satOff val="-34540"/>
                <a:lumOff val="-20781"/>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22" name="íṣ1îďê"/>
            <p:cNvSpPr/>
            <p:nvPr/>
          </p:nvSpPr>
          <p:spPr bwMode="auto">
            <a:xfrm>
              <a:off x="3948419" y="5106297"/>
              <a:ext cx="591295" cy="57976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p>
          </p:txBody>
        </p:sp>
        <p:sp>
          <p:nvSpPr>
            <p:cNvPr id="23" name="îṣļíḑé"/>
            <p:cNvSpPr/>
            <p:nvPr/>
          </p:nvSpPr>
          <p:spPr>
            <a:xfrm>
              <a:off x="4658458" y="4189956"/>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5"/>
              <a:srcRect/>
              <a:stretch>
                <a:fillRect l="-14824" r="-14553"/>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24" name="iŝļiḓê"/>
            <p:cNvSpPr/>
            <p:nvPr/>
          </p:nvSpPr>
          <p:spPr bwMode="auto">
            <a:xfrm>
              <a:off x="6236770" y="3907422"/>
              <a:ext cx="549283" cy="5238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19C7A"/>
            </a:solidFill>
            <a:ln>
              <a:noFill/>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rgbClr val="3A414B"/>
                </a:solidFill>
              </a:endParaRPr>
            </a:p>
          </p:txBody>
        </p:sp>
      </p:grpSp>
      <p:grpSp>
        <p:nvGrpSpPr>
          <p:cNvPr id="25" name="组合 21"/>
          <p:cNvGrpSpPr/>
          <p:nvPr/>
        </p:nvGrpSpPr>
        <p:grpSpPr>
          <a:xfrm>
            <a:off x="414735" y="142581"/>
            <a:ext cx="4743170" cy="884389"/>
            <a:chOff x="8386921" y="2014885"/>
            <a:chExt cx="4743170" cy="884389"/>
          </a:xfrm>
        </p:grpSpPr>
        <p:sp>
          <p:nvSpPr>
            <p:cNvPr id="26" name="矩形 25"/>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项目计划</a:t>
              </a:r>
              <a:endParaRPr lang="zh-CN" altLang="en-US" sz="3200" b="1" dirty="0" smtClean="0">
                <a:solidFill>
                  <a:srgbClr val="272727"/>
                </a:solidFill>
                <a:latin typeface="Microsoft YaHei" charset="-122"/>
                <a:ea typeface="Microsoft YaHei" charset="-122"/>
                <a:cs typeface="Microsoft YaHei" charset="-122"/>
              </a:endParaRPr>
            </a:p>
          </p:txBody>
        </p:sp>
        <p:sp>
          <p:nvSpPr>
            <p:cNvPr id="27" name="文本框 26"/>
            <p:cNvSpPr txBox="1"/>
            <p:nvPr/>
          </p:nvSpPr>
          <p:spPr>
            <a:xfrm>
              <a:off x="8386921" y="2577329"/>
              <a:ext cx="4743170" cy="321945"/>
            </a:xfrm>
            <a:prstGeom prst="rect">
              <a:avLst/>
            </a:prstGeom>
            <a:noFill/>
          </p:spPr>
          <p:txBody>
            <a:bodyPr wrap="square" rtlCol="0">
              <a:spAutoFit/>
              <a:scene3d>
                <a:camera prst="orthographicFront"/>
                <a:lightRig rig="threePt" dir="t"/>
              </a:scene3d>
              <a:sp3d contourW="12700"/>
            </a:bodyPr>
            <a:lstStyle/>
            <a:p>
              <a:pPr fontAlgn="auto">
                <a:lnSpc>
                  <a:spcPct val="150000"/>
                </a:lnSpc>
              </a:pPr>
              <a:r>
                <a:rPr lang="en-US" altLang="zh-CN" sz="1000" dirty="0">
                  <a:solidFill>
                    <a:schemeClr val="tx1"/>
                  </a:solidFill>
                  <a:latin typeface="Lora" panose="02000503000000020004" charset="0"/>
                  <a:ea typeface="华文细黑" panose="02010600040101010101" charset="-122"/>
                  <a:sym typeface="+mn-ea"/>
                </a:rPr>
                <a:t>Project Plan</a:t>
              </a:r>
              <a:endParaRPr lang="en-US" altLang="zh-CN" sz="1000" dirty="0">
                <a:solidFill>
                  <a:schemeClr val="tx1"/>
                </a:solidFill>
                <a:latin typeface="Lora" panose="02000503000000020004" charset="0"/>
                <a:ea typeface="华文细黑" panose="02010600040101010101" charset="-122"/>
                <a:sym typeface="+mn-ea"/>
              </a:endParaRPr>
            </a:p>
          </p:txBody>
        </p:sp>
      </p:grpSp>
      <p:sp>
        <p:nvSpPr>
          <p:cNvPr id="28" name="矩形 27"/>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49"/>
          <p:cNvGrpSpPr/>
          <p:nvPr/>
        </p:nvGrpSpPr>
        <p:grpSpPr>
          <a:xfrm>
            <a:off x="4931911" y="891398"/>
            <a:ext cx="2146178" cy="693397"/>
            <a:chOff x="3624780" y="2425796"/>
            <a:chExt cx="2146178" cy="693397"/>
          </a:xfrm>
        </p:grpSpPr>
        <p:sp>
          <p:nvSpPr>
            <p:cNvPr id="30" name="文本框 2"/>
            <p:cNvSpPr txBox="1"/>
            <p:nvPr/>
          </p:nvSpPr>
          <p:spPr>
            <a:xfrm>
              <a:off x="4205475" y="2425796"/>
              <a:ext cx="1565483" cy="368300"/>
            </a:xfrm>
            <a:prstGeom prst="rect">
              <a:avLst/>
            </a:prstGeom>
            <a:noFill/>
          </p:spPr>
          <p:txBody>
            <a:bodyPr wrap="square" rtlCol="0">
              <a:spAutoFit/>
              <a:scene3d>
                <a:camera prst="orthographicFront"/>
                <a:lightRig rig="threePt" dir="t"/>
              </a:scene3d>
              <a:sp3d contourW="12700"/>
            </a:bodyPr>
            <a:p>
              <a:r>
                <a:rPr lang="zh-CN" altLang="en-US" b="1" dirty="0">
                  <a:solidFill>
                    <a:schemeClr val="tx1">
                      <a:lumMod val="85000"/>
                      <a:lumOff val="15000"/>
                    </a:schemeClr>
                  </a:solidFill>
                  <a:latin typeface="Century Gothic" panose="020B0502020202020204" pitchFamily="34" charset="0"/>
                </a:rPr>
                <a:t>进度安排</a:t>
              </a:r>
              <a:endParaRPr lang="zh-CN" altLang="en-US" b="1" dirty="0">
                <a:solidFill>
                  <a:schemeClr val="tx1">
                    <a:lumMod val="85000"/>
                    <a:lumOff val="15000"/>
                  </a:schemeClr>
                </a:solidFill>
                <a:latin typeface="Century Gothic" panose="020B0502020202020204" pitchFamily="34" charset="0"/>
              </a:endParaRPr>
            </a:p>
          </p:txBody>
        </p:sp>
        <p:sp>
          <p:nvSpPr>
            <p:cNvPr id="31" name="文本框 3"/>
            <p:cNvSpPr txBox="1"/>
            <p:nvPr/>
          </p:nvSpPr>
          <p:spPr>
            <a:xfrm>
              <a:off x="3624780" y="2750893"/>
              <a:ext cx="2129538" cy="368300"/>
            </a:xfrm>
            <a:prstGeom prst="rect">
              <a:avLst/>
            </a:prstGeom>
            <a:noFill/>
          </p:spPr>
          <p:txBody>
            <a:bodyPr wrap="square" rtlCol="0">
              <a:spAutoFit/>
              <a:scene3d>
                <a:camera prst="orthographicFront"/>
                <a:lightRig rig="threePt" dir="t"/>
              </a:scene3d>
              <a:sp3d contourW="12700"/>
            </a:bodyPr>
            <a:p>
              <a:pPr algn="r">
                <a:lnSpc>
                  <a:spcPct val="150000"/>
                </a:lnSpc>
              </a:pPr>
              <a:endParaRPr lang="zh-CN" altLang="en-US" sz="1200" dirty="0">
                <a:solidFill>
                  <a:srgbClr val="272727"/>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1+#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
          <p:cNvSpPr/>
          <p:nvPr/>
        </p:nvSpPr>
        <p:spPr>
          <a:xfrm flipH="1">
            <a:off x="5312228" y="0"/>
            <a:ext cx="6879771" cy="6869395"/>
          </a:xfrm>
          <a:custGeom>
            <a:avLst/>
            <a:gdLst>
              <a:gd name="connsiteX0" fmla="*/ 0 w 6704217"/>
              <a:gd name="connsiteY0" fmla="*/ 0 h 6694109"/>
              <a:gd name="connsiteX1" fmla="*/ 6704217 w 6704217"/>
              <a:gd name="connsiteY1" fmla="*/ 0 h 6694109"/>
              <a:gd name="connsiteX2" fmla="*/ 0 w 6704217"/>
              <a:gd name="connsiteY2" fmla="*/ 6694109 h 6694109"/>
            </a:gdLst>
            <a:ahLst/>
            <a:cxnLst>
              <a:cxn ang="0">
                <a:pos x="connsiteX0" y="connsiteY0"/>
              </a:cxn>
              <a:cxn ang="0">
                <a:pos x="connsiteX1" y="connsiteY1"/>
              </a:cxn>
              <a:cxn ang="0">
                <a:pos x="connsiteX2" y="connsiteY2"/>
              </a:cxn>
            </a:cxnLst>
            <a:rect l="l" t="t" r="r" b="b"/>
            <a:pathLst>
              <a:path w="6704217" h="6694109">
                <a:moveTo>
                  <a:pt x="0" y="0"/>
                </a:moveTo>
                <a:lnTo>
                  <a:pt x="6704217" y="0"/>
                </a:lnTo>
                <a:lnTo>
                  <a:pt x="0" y="6694109"/>
                </a:ln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24"/>
          <p:cNvGrpSpPr/>
          <p:nvPr/>
        </p:nvGrpSpPr>
        <p:grpSpPr>
          <a:xfrm>
            <a:off x="849660" y="2172316"/>
            <a:ext cx="580572" cy="580572"/>
            <a:chOff x="9559244" y="124959"/>
            <a:chExt cx="1143454" cy="1143454"/>
          </a:xfrm>
        </p:grpSpPr>
        <p:sp>
          <p:nvSpPr>
            <p:cNvPr id="5" name="椭圆 4"/>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0"/>
            <p:cNvSpPr/>
            <p:nvPr/>
          </p:nvSpPr>
          <p:spPr>
            <a:xfrm>
              <a:off x="9830866" y="360023"/>
              <a:ext cx="600209" cy="673327"/>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17"/>
          <p:cNvGrpSpPr/>
          <p:nvPr/>
        </p:nvGrpSpPr>
        <p:grpSpPr>
          <a:xfrm>
            <a:off x="1813762" y="1752683"/>
            <a:ext cx="4297448" cy="1419860"/>
            <a:chOff x="8386921" y="2192795"/>
            <a:chExt cx="4297448" cy="1419860"/>
          </a:xfrm>
        </p:grpSpPr>
        <p:sp>
          <p:nvSpPr>
            <p:cNvPr id="11" name="矩形 10"/>
            <p:cNvSpPr/>
            <p:nvPr/>
          </p:nvSpPr>
          <p:spPr>
            <a:xfrm>
              <a:off x="8386921" y="2192795"/>
              <a:ext cx="4189730" cy="1419860"/>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由于初次进行项目的开发，项目风险的形式也非常地多样化，以下列举了项目进行过程中可能会出现的风险并对其进行了影响评估。</a:t>
              </a:r>
              <a:endParaRPr lang="zh-CN" altLang="en-US" b="1" dirty="0">
                <a:solidFill>
                  <a:schemeClr val="tx1">
                    <a:lumMod val="75000"/>
                    <a:lumOff val="25000"/>
                  </a:schemeClr>
                </a:solidFill>
              </a:endParaRPr>
            </a:p>
          </p:txBody>
        </p:sp>
        <p:sp>
          <p:nvSpPr>
            <p:cNvPr id="12" name="文本框 11"/>
            <p:cNvSpPr txBox="1"/>
            <p:nvPr/>
          </p:nvSpPr>
          <p:spPr>
            <a:xfrm>
              <a:off x="8386921" y="2542351"/>
              <a:ext cx="4297448" cy="368300"/>
            </a:xfrm>
            <a:prstGeom prst="rect">
              <a:avLst/>
            </a:prstGeom>
            <a:noFill/>
          </p:spPr>
          <p:txBody>
            <a:bodyPr wrap="square" rtlCol="0">
              <a:spAutoFit/>
              <a:scene3d>
                <a:camera prst="orthographicFront"/>
                <a:lightRig rig="threePt" dir="t"/>
              </a:scene3d>
              <a:sp3d contourW="12700"/>
            </a:bodyPr>
            <a:lstStyle/>
            <a:p>
              <a:pPr>
                <a:lnSpc>
                  <a:spcPct val="150000"/>
                </a:lnSpc>
              </a:pPr>
              <a:endParaRPr lang="zh-CN" altLang="en-US" sz="1200" dirty="0">
                <a:solidFill>
                  <a:srgbClr val="404040"/>
                </a:solidFill>
                <a:latin typeface="+mn-ea"/>
              </a:endParaRPr>
            </a:p>
          </p:txBody>
        </p:sp>
      </p:grpSp>
      <p:grpSp>
        <p:nvGrpSpPr>
          <p:cNvPr id="13" name="组合 20"/>
          <p:cNvGrpSpPr/>
          <p:nvPr/>
        </p:nvGrpSpPr>
        <p:grpSpPr>
          <a:xfrm>
            <a:off x="1813762" y="3603073"/>
            <a:ext cx="4297448" cy="717856"/>
            <a:chOff x="8386921" y="2192795"/>
            <a:chExt cx="4297448" cy="717856"/>
          </a:xfrm>
        </p:grpSpPr>
        <p:sp>
          <p:nvSpPr>
            <p:cNvPr id="14" name="矩形 13"/>
            <p:cNvSpPr/>
            <p:nvPr/>
          </p:nvSpPr>
          <p:spPr>
            <a:xfrm>
              <a:off x="8386922" y="2192795"/>
              <a:ext cx="2501951" cy="423545"/>
            </a:xfrm>
            <a:prstGeom prst="rect">
              <a:avLst/>
            </a:prstGeom>
          </p:spPr>
          <p:txBody>
            <a:bodyPr wrap="square">
              <a:spAutoFit/>
              <a:scene3d>
                <a:camera prst="orthographicFront"/>
                <a:lightRig rig="threePt" dir="t"/>
              </a:scene3d>
              <a:sp3d contourW="12700"/>
            </a:bodyPr>
            <a:lstStyle/>
            <a:p>
              <a:pPr>
                <a:lnSpc>
                  <a:spcPct val="120000"/>
                </a:lnSpc>
              </a:pPr>
              <a:endParaRPr lang="zh-CN" altLang="en-US" b="1" dirty="0">
                <a:solidFill>
                  <a:schemeClr val="tx1">
                    <a:lumMod val="75000"/>
                    <a:lumOff val="25000"/>
                  </a:schemeClr>
                </a:solidFill>
              </a:endParaRPr>
            </a:p>
          </p:txBody>
        </p:sp>
        <p:sp>
          <p:nvSpPr>
            <p:cNvPr id="15" name="文本框 14"/>
            <p:cNvSpPr txBox="1"/>
            <p:nvPr/>
          </p:nvSpPr>
          <p:spPr>
            <a:xfrm>
              <a:off x="8386921" y="2542351"/>
              <a:ext cx="4297448" cy="368300"/>
            </a:xfrm>
            <a:prstGeom prst="rect">
              <a:avLst/>
            </a:prstGeom>
            <a:noFill/>
          </p:spPr>
          <p:txBody>
            <a:bodyPr wrap="square" rtlCol="0">
              <a:spAutoFit/>
              <a:scene3d>
                <a:camera prst="orthographicFront"/>
                <a:lightRig rig="threePt" dir="t"/>
              </a:scene3d>
              <a:sp3d contourW="12700"/>
            </a:bodyPr>
            <a:lstStyle/>
            <a:p>
              <a:pPr>
                <a:lnSpc>
                  <a:spcPct val="150000"/>
                </a:lnSpc>
              </a:pPr>
              <a:endParaRPr lang="zh-CN" altLang="en-US" sz="1200" dirty="0">
                <a:solidFill>
                  <a:srgbClr val="404040"/>
                </a:solidFill>
                <a:latin typeface="+mn-ea"/>
              </a:endParaRPr>
            </a:p>
          </p:txBody>
        </p:sp>
      </p:grpSp>
      <p:grpSp>
        <p:nvGrpSpPr>
          <p:cNvPr id="17" name="组合 21"/>
          <p:cNvGrpSpPr/>
          <p:nvPr/>
        </p:nvGrpSpPr>
        <p:grpSpPr>
          <a:xfrm>
            <a:off x="414735" y="142581"/>
            <a:ext cx="4743170" cy="828509"/>
            <a:chOff x="8386921" y="2014885"/>
            <a:chExt cx="4743170" cy="828509"/>
          </a:xfrm>
        </p:grpSpPr>
        <p:sp>
          <p:nvSpPr>
            <p:cNvPr id="18" name="矩形 17"/>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风险分析</a:t>
              </a:r>
              <a:endParaRPr lang="zh-CN" altLang="en-US" sz="3200" b="1" dirty="0" smtClean="0">
                <a:solidFill>
                  <a:srgbClr val="272727"/>
                </a:solidFill>
                <a:latin typeface="Microsoft YaHei" charset="-122"/>
                <a:ea typeface="Microsoft YaHei" charset="-122"/>
                <a:cs typeface="Microsoft YaHei" charset="-122"/>
              </a:endParaRPr>
            </a:p>
          </p:txBody>
        </p:sp>
        <p:sp>
          <p:nvSpPr>
            <p:cNvPr id="19" name="文本框 18"/>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Risk Analysis</a:t>
              </a:r>
              <a:endParaRPr lang="en-US" altLang="zh-CN" sz="1000" dirty="0">
                <a:solidFill>
                  <a:schemeClr val="bg1">
                    <a:lumMod val="50000"/>
                  </a:schemeClr>
                </a:solidFill>
                <a:latin typeface="Century Gothic" panose="020B0502020202020204" pitchFamily="34" charset="0"/>
                <a:ea typeface="+mj-ea"/>
              </a:endParaRPr>
            </a:p>
          </p:txBody>
        </p:sp>
      </p:grpSp>
      <p:sp>
        <p:nvSpPr>
          <p:cNvPr id="20" name="矩形 19"/>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l="16788" r="16788"/>
          <a:stretch>
            <a:fillRect/>
          </a:stretch>
        </p:blipFill>
        <p:spPr>
          <a:xfrm rot="16200000" flipH="1">
            <a:off x="6628677" y="302009"/>
            <a:ext cx="5168064" cy="5168064"/>
          </a:xfrm>
          <a:prstGeom prst="rtTriangle">
            <a:avLst/>
          </a:prstGeom>
        </p:spPr>
      </p:pic>
      <p:graphicFrame>
        <p:nvGraphicFramePr>
          <p:cNvPr id="0" name="Table -1"/>
          <p:cNvGraphicFramePr/>
          <p:nvPr/>
        </p:nvGraphicFramePr>
        <p:xfrm>
          <a:off x="484505" y="3439795"/>
          <a:ext cx="7743190" cy="2804160"/>
        </p:xfrm>
        <a:graphic>
          <a:graphicData uri="http://schemas.openxmlformats.org/drawingml/2006/table">
            <a:tbl>
              <a:tblPr firstRow="1" bandRow="1">
                <a:tableStyleId>{5940675A-B579-460E-94D1-54222C63F5DA}</a:tableStyleId>
              </a:tblPr>
              <a:tblGrid>
                <a:gridCol w="1934845"/>
                <a:gridCol w="1935480"/>
                <a:gridCol w="1934845"/>
                <a:gridCol w="1938020"/>
              </a:tblGrid>
              <a:tr h="350520">
                <a:tc>
                  <a:txBody>
                    <a:bodyPr/>
                    <a:p>
                      <a:pPr indent="0" algn="ctr">
                        <a:buNone/>
                      </a:pPr>
                      <a:r>
                        <a:rPr sz="1000" b="0">
                          <a:latin typeface="SimSun" charset="0"/>
                          <a:cs typeface="SimSun" charset="0"/>
                        </a:rPr>
                        <a:t>风险</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类别</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概率</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影响值</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lgn="ctr">
                        <a:buNone/>
                      </a:pPr>
                      <a:r>
                        <a:rPr sz="1000" b="0">
                          <a:latin typeface="SimSun" charset="0"/>
                          <a:cs typeface="SimSun" charset="0"/>
                        </a:rPr>
                        <a:t>规模估计可能特别低</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产品规模</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40%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lgn="ctr">
                        <a:buNone/>
                      </a:pPr>
                      <a:r>
                        <a:rPr sz="1000" b="0">
                          <a:latin typeface="SimSun" charset="0"/>
                          <a:cs typeface="SimSun" charset="0"/>
                        </a:rPr>
                        <a:t>用户数量超出计划</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产品规模</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30%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lgn="ctr">
                        <a:buNone/>
                      </a:pPr>
                      <a:r>
                        <a:rPr sz="1000" b="0">
                          <a:latin typeface="SimSun" charset="0"/>
                          <a:cs typeface="SimSun" charset="0"/>
                        </a:rPr>
                        <a:t>复用程度低于计划</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产品规模</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80%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3</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lgn="ctr">
                        <a:buNone/>
                      </a:pPr>
                      <a:r>
                        <a:rPr sz="1000" b="0">
                          <a:latin typeface="SimSun" charset="0"/>
                          <a:cs typeface="SimSun" charset="0"/>
                        </a:rPr>
                        <a:t>最终用户抵制该系统</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商业影响</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4</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lgn="ctr">
                        <a:buNone/>
                      </a:pPr>
                      <a:r>
                        <a:rPr sz="1000" b="0">
                          <a:latin typeface="SimSun" charset="0"/>
                          <a:cs typeface="SimSun" charset="0"/>
                        </a:rPr>
                        <a:t>交付期限提前</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商业影响</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lgn="ctr">
                        <a:buNone/>
                      </a:pPr>
                      <a:r>
                        <a:rPr sz="1000" b="0">
                          <a:latin typeface="SimSun" charset="0"/>
                          <a:cs typeface="SimSun" charset="0"/>
                        </a:rPr>
                        <a:t>技术达不到预期效果</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建造技术</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30%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3</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lgn="ctr">
                        <a:buNone/>
                      </a:pPr>
                      <a:r>
                        <a:rPr sz="1000" b="0">
                          <a:latin typeface="SimSun" charset="0"/>
                          <a:cs typeface="SimSun" charset="0"/>
                        </a:rPr>
                        <a:t>人员缺乏经验</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人员数量及经验</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50%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îṩlîďe"/>
          <p:cNvSpPr/>
          <p:nvPr/>
        </p:nvSpPr>
        <p:spPr bwMode="auto">
          <a:xfrm>
            <a:off x="1883362" y="5279397"/>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3" name="işḷíḓé"/>
          <p:cNvSpPr/>
          <p:nvPr/>
        </p:nvSpPr>
        <p:spPr bwMode="auto">
          <a:xfrm>
            <a:off x="3165278" y="5495940"/>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4" name="ïśľiḍe"/>
          <p:cNvSpPr/>
          <p:nvPr/>
        </p:nvSpPr>
        <p:spPr bwMode="auto">
          <a:xfrm>
            <a:off x="4447193" y="4743197"/>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5" name="iŝļïḑè"/>
          <p:cNvSpPr/>
          <p:nvPr/>
        </p:nvSpPr>
        <p:spPr bwMode="auto">
          <a:xfrm>
            <a:off x="5729108" y="5929025"/>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6" name="ïṥḻïďé"/>
          <p:cNvSpPr/>
          <p:nvPr/>
        </p:nvSpPr>
        <p:spPr bwMode="auto">
          <a:xfrm>
            <a:off x="7011023" y="5062854"/>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7" name="ïšľïḓé"/>
          <p:cNvSpPr/>
          <p:nvPr/>
        </p:nvSpPr>
        <p:spPr bwMode="auto">
          <a:xfrm>
            <a:off x="8292939" y="5650613"/>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grpSp>
        <p:nvGrpSpPr>
          <p:cNvPr id="8" name="组合 84"/>
          <p:cNvGrpSpPr/>
          <p:nvPr/>
        </p:nvGrpSpPr>
        <p:grpSpPr>
          <a:xfrm>
            <a:off x="4204792" y="2723474"/>
            <a:ext cx="5132088" cy="2822649"/>
            <a:chOff x="2887745" y="2245454"/>
            <a:chExt cx="5132088" cy="2082973"/>
          </a:xfrm>
        </p:grpSpPr>
        <p:cxnSp>
          <p:nvCxnSpPr>
            <p:cNvPr id="9" name="Straight Connector 37"/>
            <p:cNvCxnSpPr/>
            <p:nvPr/>
          </p:nvCxnSpPr>
          <p:spPr>
            <a:xfrm>
              <a:off x="2887745" y="2559906"/>
              <a:ext cx="12265" cy="151254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41"/>
            <p:cNvCxnSpPr/>
            <p:nvPr/>
          </p:nvCxnSpPr>
          <p:spPr>
            <a:xfrm>
              <a:off x="5477560" y="2258281"/>
              <a:ext cx="0" cy="2070146"/>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45"/>
            <p:cNvCxnSpPr/>
            <p:nvPr/>
          </p:nvCxnSpPr>
          <p:spPr>
            <a:xfrm>
              <a:off x="8019833" y="2245454"/>
              <a:ext cx="0" cy="184032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2" name="组合 1"/>
          <p:cNvGrpSpPr/>
          <p:nvPr/>
        </p:nvGrpSpPr>
        <p:grpSpPr>
          <a:xfrm>
            <a:off x="2962779" y="4081334"/>
            <a:ext cx="5102506" cy="1012071"/>
            <a:chOff x="4181289" y="3418300"/>
            <a:chExt cx="5102506" cy="1012071"/>
          </a:xfrm>
        </p:grpSpPr>
        <p:cxnSp>
          <p:nvCxnSpPr>
            <p:cNvPr id="13" name="Straight Connector 39"/>
            <p:cNvCxnSpPr/>
            <p:nvPr/>
          </p:nvCxnSpPr>
          <p:spPr>
            <a:xfrm rot="5400000">
              <a:off x="3937393" y="4183748"/>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3"/>
            <p:cNvCxnSpPr/>
            <p:nvPr/>
          </p:nvCxnSpPr>
          <p:spPr>
            <a:xfrm rot="5400000">
              <a:off x="6502095" y="3662196"/>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7"/>
            <p:cNvCxnSpPr/>
            <p:nvPr/>
          </p:nvCxnSpPr>
          <p:spPr>
            <a:xfrm rot="5400000">
              <a:off x="9037171" y="3930787"/>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6" name="ïŝ1íḍè"/>
          <p:cNvSpPr txBox="1"/>
          <p:nvPr/>
        </p:nvSpPr>
        <p:spPr>
          <a:xfrm>
            <a:off x="2577237" y="343427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3月21日开始</a:t>
            </a:r>
            <a:endParaRPr lang="en-US" sz="1600" b="1" i="1" dirty="0">
              <a:solidFill>
                <a:schemeClr val="bg1"/>
              </a:solidFill>
              <a:latin typeface="Century Gothic" panose="020B0502020202020204" pitchFamily="34" charset="0"/>
            </a:endParaRPr>
          </a:p>
        </p:txBody>
      </p:sp>
      <p:sp>
        <p:nvSpPr>
          <p:cNvPr id="17" name="îṣľiḑè"/>
          <p:cNvSpPr txBox="1"/>
          <p:nvPr/>
        </p:nvSpPr>
        <p:spPr>
          <a:xfrm>
            <a:off x="3828257" y="190001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4月21日</a:t>
            </a:r>
            <a:endParaRPr lang="en-US" sz="1600" b="1" i="1" dirty="0">
              <a:solidFill>
                <a:schemeClr val="bg1"/>
              </a:solidFill>
              <a:latin typeface="Century Gothic" panose="020B0502020202020204" pitchFamily="34" charset="0"/>
            </a:endParaRPr>
          </a:p>
        </p:txBody>
      </p:sp>
      <p:sp>
        <p:nvSpPr>
          <p:cNvPr id="18" name="î$ľïḑe"/>
          <p:cNvSpPr txBox="1"/>
          <p:nvPr/>
        </p:nvSpPr>
        <p:spPr>
          <a:xfrm>
            <a:off x="5303751" y="295437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3月21日-3月28日</a:t>
            </a:r>
            <a:endParaRPr lang="en-US" sz="1600" b="1" i="1" dirty="0">
              <a:solidFill>
                <a:schemeClr val="bg1"/>
              </a:solidFill>
              <a:latin typeface="Century Gothic" panose="020B0502020202020204" pitchFamily="34" charset="0"/>
            </a:endParaRPr>
          </a:p>
        </p:txBody>
      </p:sp>
      <p:sp>
        <p:nvSpPr>
          <p:cNvPr id="19" name="îsľîḋè"/>
          <p:cNvSpPr txBox="1"/>
          <p:nvPr/>
        </p:nvSpPr>
        <p:spPr>
          <a:xfrm>
            <a:off x="6418004" y="161389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3月29日-4月5 日</a:t>
            </a:r>
            <a:endParaRPr lang="en-US" sz="1600" b="1" i="1" dirty="0">
              <a:solidFill>
                <a:schemeClr val="bg1"/>
              </a:solidFill>
              <a:latin typeface="Century Gothic" panose="020B0502020202020204" pitchFamily="34" charset="0"/>
            </a:endParaRPr>
          </a:p>
        </p:txBody>
      </p:sp>
      <p:sp>
        <p:nvSpPr>
          <p:cNvPr id="20" name="í$ľïde"/>
          <p:cNvSpPr txBox="1"/>
          <p:nvPr/>
        </p:nvSpPr>
        <p:spPr>
          <a:xfrm>
            <a:off x="7628038" y="314959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4月6日-4月12日</a:t>
            </a:r>
            <a:endParaRPr lang="en-US" sz="1600" b="1" i="1" dirty="0">
              <a:solidFill>
                <a:schemeClr val="bg1"/>
              </a:solidFill>
              <a:latin typeface="Century Gothic" panose="020B0502020202020204" pitchFamily="34" charset="0"/>
            </a:endParaRPr>
          </a:p>
        </p:txBody>
      </p:sp>
      <p:sp>
        <p:nvSpPr>
          <p:cNvPr id="21" name="íṡľïḑê"/>
          <p:cNvSpPr txBox="1"/>
          <p:nvPr/>
        </p:nvSpPr>
        <p:spPr>
          <a:xfrm>
            <a:off x="8852997" y="146565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4月13日-4月21日</a:t>
            </a:r>
            <a:endParaRPr lang="en-US" sz="1600" b="1" i="1" dirty="0">
              <a:solidFill>
                <a:schemeClr val="bg1"/>
              </a:solidFill>
              <a:latin typeface="Century Gothic" panose="020B0502020202020204" pitchFamily="34" charset="0"/>
            </a:endParaRPr>
          </a:p>
        </p:txBody>
      </p:sp>
      <p:sp>
        <p:nvSpPr>
          <p:cNvPr id="22" name="文本框 21"/>
          <p:cNvSpPr txBox="1"/>
          <p:nvPr/>
        </p:nvSpPr>
        <p:spPr>
          <a:xfrm>
            <a:off x="2068518" y="3700859"/>
            <a:ext cx="1795726" cy="64516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用一个月的时间进行项目的开发与测试</a:t>
            </a:r>
            <a:endParaRPr lang="zh-CN" altLang="en-US" sz="1200" dirty="0">
              <a:solidFill>
                <a:schemeClr val="bg1"/>
              </a:solidFill>
              <a:latin typeface="+mn-ea"/>
            </a:endParaRPr>
          </a:p>
        </p:txBody>
      </p:sp>
      <p:sp>
        <p:nvSpPr>
          <p:cNvPr id="23" name="文本框 22"/>
          <p:cNvSpPr txBox="1"/>
          <p:nvPr/>
        </p:nvSpPr>
        <p:spPr>
          <a:xfrm>
            <a:off x="4626190" y="3344908"/>
            <a:ext cx="1795726" cy="36830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需求分析</a:t>
            </a:r>
            <a:endParaRPr lang="zh-CN" altLang="en-US" sz="1200" dirty="0">
              <a:solidFill>
                <a:schemeClr val="bg1"/>
              </a:solidFill>
              <a:latin typeface="+mn-ea"/>
            </a:endParaRPr>
          </a:p>
        </p:txBody>
      </p:sp>
      <p:sp>
        <p:nvSpPr>
          <p:cNvPr id="24" name="文本框 23"/>
          <p:cNvSpPr txBox="1"/>
          <p:nvPr/>
        </p:nvSpPr>
        <p:spPr>
          <a:xfrm>
            <a:off x="7141691" y="3538350"/>
            <a:ext cx="1795726" cy="36830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编码实现以及单元测试</a:t>
            </a:r>
            <a:endParaRPr lang="zh-CN" altLang="en-US" sz="1200" dirty="0">
              <a:solidFill>
                <a:schemeClr val="bg1"/>
              </a:solidFill>
              <a:latin typeface="+mn-ea"/>
            </a:endParaRPr>
          </a:p>
        </p:txBody>
      </p:sp>
      <p:sp>
        <p:nvSpPr>
          <p:cNvPr id="25" name="文本框 24"/>
          <p:cNvSpPr txBox="1"/>
          <p:nvPr/>
        </p:nvSpPr>
        <p:spPr>
          <a:xfrm>
            <a:off x="8340675" y="1867071"/>
            <a:ext cx="1795726" cy="64516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集成测试系统，并对其中存在的问题进行修正</a:t>
            </a:r>
            <a:endParaRPr lang="zh-CN" altLang="en-US" sz="1200" dirty="0">
              <a:solidFill>
                <a:schemeClr val="bg1"/>
              </a:solidFill>
              <a:latin typeface="+mn-ea"/>
            </a:endParaRPr>
          </a:p>
        </p:txBody>
      </p:sp>
      <p:sp>
        <p:nvSpPr>
          <p:cNvPr id="26" name="文本框 25"/>
          <p:cNvSpPr txBox="1"/>
          <p:nvPr/>
        </p:nvSpPr>
        <p:spPr>
          <a:xfrm>
            <a:off x="5871427" y="1961498"/>
            <a:ext cx="1795726" cy="36830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设计系统</a:t>
            </a:r>
            <a:endParaRPr lang="zh-CN" altLang="en-US" sz="1200" dirty="0">
              <a:solidFill>
                <a:schemeClr val="bg1"/>
              </a:solidFill>
              <a:latin typeface="+mn-ea"/>
            </a:endParaRPr>
          </a:p>
        </p:txBody>
      </p:sp>
      <p:sp>
        <p:nvSpPr>
          <p:cNvPr id="27" name="文本框 26"/>
          <p:cNvSpPr txBox="1"/>
          <p:nvPr/>
        </p:nvSpPr>
        <p:spPr>
          <a:xfrm>
            <a:off x="3305478" y="2253324"/>
            <a:ext cx="1795726" cy="64516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交付上一阶段项目的开发与测试的结果</a:t>
            </a:r>
            <a:endParaRPr lang="zh-CN" altLang="en-US" sz="1200" dirty="0">
              <a:solidFill>
                <a:schemeClr val="bg1"/>
              </a:solidFill>
              <a:latin typeface="+mn-ea"/>
            </a:endParaRPr>
          </a:p>
        </p:txBody>
      </p:sp>
      <p:grpSp>
        <p:nvGrpSpPr>
          <p:cNvPr id="28" name="组合 21"/>
          <p:cNvGrpSpPr/>
          <p:nvPr/>
        </p:nvGrpSpPr>
        <p:grpSpPr>
          <a:xfrm>
            <a:off x="414735" y="142581"/>
            <a:ext cx="4743170" cy="828509"/>
            <a:chOff x="8386921" y="2014885"/>
            <a:chExt cx="4743170" cy="828509"/>
          </a:xfrm>
        </p:grpSpPr>
        <p:sp>
          <p:nvSpPr>
            <p:cNvPr id="29" name="矩形 28"/>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chemeClr val="bg1"/>
                  </a:solidFill>
                  <a:latin typeface="Microsoft YaHei" charset="-122"/>
                  <a:ea typeface="Microsoft YaHei" charset="-122"/>
                  <a:cs typeface="Microsoft YaHei" charset="-122"/>
                </a:rPr>
                <a:t>进度安排</a:t>
              </a:r>
              <a:endParaRPr lang="zh-CN" altLang="en-US" sz="3200" b="1" dirty="0" smtClean="0">
                <a:solidFill>
                  <a:schemeClr val="bg1"/>
                </a:solidFill>
                <a:latin typeface="Microsoft YaHei" charset="-122"/>
                <a:ea typeface="Microsoft YaHei" charset="-122"/>
                <a:cs typeface="Microsoft YaHei" charset="-122"/>
              </a:endParaRPr>
            </a:p>
          </p:txBody>
        </p:sp>
        <p:sp>
          <p:nvSpPr>
            <p:cNvPr id="30" name="文本框 29"/>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solidFill>
                  <a:latin typeface="Century Gothic" panose="020B0502020202020204" pitchFamily="34" charset="0"/>
                  <a:ea typeface="+mj-ea"/>
                </a:rPr>
                <a:t>Schedule</a:t>
              </a:r>
              <a:endParaRPr lang="en-US" altLang="zh-CN" sz="1000" dirty="0">
                <a:solidFill>
                  <a:schemeClr val="bg1"/>
                </a:solidFill>
                <a:latin typeface="Century Gothic" panose="020B0502020202020204" pitchFamily="34" charset="0"/>
                <a:ea typeface="+mj-ea"/>
              </a:endParaRPr>
            </a:p>
          </p:txBody>
        </p:sp>
      </p:grpSp>
      <p:sp>
        <p:nvSpPr>
          <p:cNvPr id="31" name="矩形 30"/>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53" presetClass="entr" presetSubtype="16"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500" fill="hold"/>
                                        <p:tgtEl>
                                          <p:spTgt spid="27"/>
                                        </p:tgtEl>
                                        <p:attrNameLst>
                                          <p:attrName>ppt_w</p:attrName>
                                        </p:attrNameLst>
                                      </p:cBhvr>
                                      <p:tavLst>
                                        <p:tav tm="0">
                                          <p:val>
                                            <p:fltVal val="0"/>
                                          </p:val>
                                        </p:tav>
                                        <p:tav tm="100000">
                                          <p:val>
                                            <p:strVal val="#ppt_w"/>
                                          </p:val>
                                        </p:tav>
                                      </p:tavLst>
                                    </p:anim>
                                    <p:anim calcmode="lin" valueType="num">
                                      <p:cBhvr>
                                        <p:cTn id="80" dur="500" fill="hold"/>
                                        <p:tgtEl>
                                          <p:spTgt spid="27"/>
                                        </p:tgtEl>
                                        <p:attrNameLst>
                                          <p:attrName>ppt_h</p:attrName>
                                        </p:attrNameLst>
                                      </p:cBhvr>
                                      <p:tavLst>
                                        <p:tav tm="0">
                                          <p:val>
                                            <p:fltVal val="0"/>
                                          </p:val>
                                        </p:tav>
                                        <p:tav tm="100000">
                                          <p:val>
                                            <p:strVal val="#ppt_h"/>
                                          </p:val>
                                        </p:tav>
                                      </p:tavLst>
                                    </p:anim>
                                    <p:animEffect transition="in" filter="fade">
                                      <p:cBhvr>
                                        <p:cTn id="81" dur="500"/>
                                        <p:tgtEl>
                                          <p:spTgt spid="27"/>
                                        </p:tgtEl>
                                      </p:cBhvr>
                                    </p:animEffect>
                                  </p:childTnLst>
                                </p:cTn>
                              </p:par>
                            </p:childTnLst>
                          </p:cTn>
                        </p:par>
                        <p:par>
                          <p:cTn id="82" fill="hold">
                            <p:stCondLst>
                              <p:cond delay="20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25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3000"/>
                            </p:stCondLst>
                            <p:childTnLst>
                              <p:par>
                                <p:cTn id="95" presetID="53" presetClass="entr" presetSubtype="16" fill="hold" grpId="0" nodeType="after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childTnLst>
                          </p:cTn>
                        </p:par>
                        <p:par>
                          <p:cTn id="100" fill="hold">
                            <p:stCondLst>
                              <p:cond delay="3500"/>
                            </p:stCondLst>
                            <p:childTnLst>
                              <p:par>
                                <p:cTn id="101" presetID="53" presetClass="entr" presetSubtype="16"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23"/>
          <p:cNvSpPr txBox="1"/>
          <p:nvPr/>
        </p:nvSpPr>
        <p:spPr>
          <a:xfrm>
            <a:off x="759696" y="460188"/>
            <a:ext cx="2732804" cy="1508105"/>
          </a:xfrm>
          <a:prstGeom prst="rect">
            <a:avLst/>
          </a:prstGeom>
          <a:noFill/>
        </p:spPr>
        <p:txBody>
          <a:bodyPr wrap="square" lIns="91440" tIns="45720" rIns="91440" bIns="45720" rtlCol="0">
            <a:spAutoFit/>
          </a:bodyPr>
          <a:lstStyle/>
          <a:p>
            <a:r>
              <a:rPr lang="zh-CN" altLang="en-US" sz="6000" b="1" spc="4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目录</a:t>
            </a:r>
            <a:endParaRPr lang="en-US" altLang="zh-CN" sz="3600"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a:p>
            <a:r>
              <a:rPr lang="en-US" altLang="zh-CN" sz="3200" i="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CONTENTS</a:t>
            </a:r>
            <a:endParaRPr lang="zh-CN" altLang="en-US" sz="3200" i="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60" name="直接连接符 59"/>
          <p:cNvCxnSpPr/>
          <p:nvPr/>
        </p:nvCxnSpPr>
        <p:spPr>
          <a:xfrm>
            <a:off x="901700" y="1968293"/>
            <a:ext cx="2743200" cy="0"/>
          </a:xfrm>
          <a:prstGeom prst="line">
            <a:avLst/>
          </a:prstGeom>
          <a:ln w="28575">
            <a:solidFill>
              <a:srgbClr val="C19C7A"/>
            </a:solidFill>
          </a:ln>
        </p:spPr>
        <p:style>
          <a:lnRef idx="1">
            <a:schemeClr val="accent1"/>
          </a:lnRef>
          <a:fillRef idx="0">
            <a:schemeClr val="accent1"/>
          </a:fillRef>
          <a:effectRef idx="0">
            <a:schemeClr val="accent1"/>
          </a:effectRef>
          <a:fontRef idx="minor">
            <a:schemeClr val="tx1"/>
          </a:fontRef>
        </p:style>
      </p:cxnSp>
      <p:sp>
        <p:nvSpPr>
          <p:cNvPr id="61" name="文本框 23"/>
          <p:cNvSpPr txBox="1"/>
          <p:nvPr/>
        </p:nvSpPr>
        <p:spPr>
          <a:xfrm>
            <a:off x="901700" y="2708504"/>
            <a:ext cx="4320304" cy="1014730"/>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、可行性分析</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Part One</a:t>
            </a:r>
            <a:r>
              <a:rPr lang="zh-CN" altLang="en-US" sz="1200" dirty="0">
                <a:solidFill>
                  <a:schemeClr val="bg1"/>
                </a:solidFill>
                <a:latin typeface="Lora" panose="02000503000000020004" charset="0"/>
                <a:ea typeface="华文细黑" panose="02010600040101010101" charset="-122"/>
                <a:sym typeface="+mn-ea"/>
              </a:rPr>
              <a:t>：</a:t>
            </a:r>
            <a:r>
              <a:rPr lang="en-US" altLang="zh-CN" sz="1200" dirty="0">
                <a:solidFill>
                  <a:schemeClr val="bg1"/>
                </a:solidFill>
                <a:latin typeface="Lora" panose="02000503000000020004" charset="0"/>
                <a:ea typeface="华文细黑" panose="02010600040101010101" charset="-122"/>
                <a:sym typeface="+mn-ea"/>
              </a:rPr>
              <a:t>Feasibility Analysis</a:t>
            </a:r>
            <a:endParaRPr lang="en-US" altLang="zh-CN" sz="1200" dirty="0">
              <a:solidFill>
                <a:schemeClr val="bg1"/>
              </a:solidFill>
              <a:latin typeface="Lora" panose="02000503000000020004" charset="0"/>
              <a:ea typeface="华文细黑" panose="02010600040101010101" charset="-122"/>
              <a:sym typeface="+mn-ea"/>
            </a:endParaRPr>
          </a:p>
        </p:txBody>
      </p:sp>
      <p:sp>
        <p:nvSpPr>
          <p:cNvPr id="63" name="文本框 23"/>
          <p:cNvSpPr txBox="1"/>
          <p:nvPr/>
        </p:nvSpPr>
        <p:spPr>
          <a:xfrm>
            <a:off x="869273" y="4649045"/>
            <a:ext cx="4320304" cy="1014730"/>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sym typeface="+mn-ea"/>
              </a:rPr>
              <a:t>需求分析</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Part Two</a:t>
            </a:r>
            <a:r>
              <a:rPr lang="zh-CN" altLang="en-US" sz="1200" dirty="0">
                <a:solidFill>
                  <a:schemeClr val="bg1"/>
                </a:solidFill>
                <a:latin typeface="Lora" panose="02000503000000020004" charset="0"/>
                <a:ea typeface="华文细黑" panose="02010600040101010101" charset="-122"/>
                <a:sym typeface="+mn-ea"/>
              </a:rPr>
              <a:t>：</a:t>
            </a:r>
            <a:r>
              <a:rPr lang="en-US" altLang="zh-CN" sz="1200" dirty="0">
                <a:solidFill>
                  <a:schemeClr val="bg1"/>
                </a:solidFill>
                <a:latin typeface="Lora" panose="02000503000000020004" charset="0"/>
                <a:ea typeface="华文细黑" panose="02010600040101010101" charset="-122"/>
                <a:sym typeface="+mn-ea"/>
              </a:rPr>
              <a:t>Demand Analysis</a:t>
            </a:r>
            <a:endParaRPr lang="en-US" altLang="zh-CN" sz="1200" dirty="0">
              <a:solidFill>
                <a:schemeClr val="bg1"/>
              </a:solidFill>
              <a:latin typeface="Lora" panose="02000503000000020004" charset="0"/>
              <a:ea typeface="华文细黑" panose="02010600040101010101" charset="-122"/>
              <a:sym typeface="+mn-ea"/>
            </a:endParaRPr>
          </a:p>
        </p:txBody>
      </p:sp>
      <p:sp>
        <p:nvSpPr>
          <p:cNvPr id="64" name="文本框 23"/>
          <p:cNvSpPr txBox="1"/>
          <p:nvPr/>
        </p:nvSpPr>
        <p:spPr>
          <a:xfrm>
            <a:off x="6299200" y="2708504"/>
            <a:ext cx="4320304" cy="1014730"/>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sym typeface="+mn-ea"/>
              </a:rPr>
              <a:t>项目计划</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Part Three</a:t>
            </a:r>
            <a:r>
              <a:rPr lang="zh-CN" altLang="en-US" sz="1200" dirty="0">
                <a:solidFill>
                  <a:schemeClr val="bg1"/>
                </a:solidFill>
                <a:latin typeface="Lora" panose="02000503000000020004" charset="0"/>
                <a:ea typeface="华文细黑" panose="02010600040101010101" charset="-122"/>
                <a:sym typeface="+mn-ea"/>
              </a:rPr>
              <a:t>：</a:t>
            </a:r>
            <a:r>
              <a:rPr lang="en-US" altLang="zh-CN" sz="1200" dirty="0">
                <a:solidFill>
                  <a:schemeClr val="bg1"/>
                </a:solidFill>
                <a:latin typeface="Lora" panose="02000503000000020004" charset="0"/>
                <a:ea typeface="华文细黑" panose="02010600040101010101" charset="-122"/>
                <a:sym typeface="+mn-ea"/>
              </a:rPr>
              <a:t>Project Plan</a:t>
            </a:r>
            <a:endParaRPr lang="en-US" altLang="zh-CN" sz="1200" dirty="0">
              <a:solidFill>
                <a:schemeClr val="bg1"/>
              </a:solidFill>
              <a:latin typeface="Lora" panose="02000503000000020004" charset="0"/>
              <a:ea typeface="华文细黑" panose="02010600040101010101" charset="-122"/>
              <a:sym typeface="+mn-ea"/>
            </a:endParaRPr>
          </a:p>
        </p:txBody>
      </p:sp>
      <p:sp>
        <p:nvSpPr>
          <p:cNvPr id="65" name="文本框 23"/>
          <p:cNvSpPr txBox="1"/>
          <p:nvPr/>
        </p:nvSpPr>
        <p:spPr>
          <a:xfrm>
            <a:off x="6266773" y="4649045"/>
            <a:ext cx="4320304" cy="1014730"/>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、项目规划</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Part Four</a:t>
            </a:r>
            <a:r>
              <a:rPr lang="zh-CN" altLang="en-US" sz="1200" dirty="0">
                <a:solidFill>
                  <a:schemeClr val="bg1"/>
                </a:solidFill>
                <a:latin typeface="Lora" panose="02000503000000020004" charset="0"/>
                <a:ea typeface="华文细黑" panose="02010600040101010101" charset="-122"/>
                <a:sym typeface="+mn-ea"/>
              </a:rPr>
              <a:t>：</a:t>
            </a:r>
            <a:r>
              <a:rPr lang="en-US" altLang="zh-CN" sz="1200" dirty="0">
                <a:solidFill>
                  <a:schemeClr val="bg1"/>
                </a:solidFill>
                <a:ea typeface="华文细黑" panose="02010600040101010101" charset="-122"/>
                <a:sym typeface="+mn-ea"/>
              </a:rPr>
              <a:t>Project planning</a:t>
            </a:r>
            <a:endParaRPr lang="en-US" altLang="zh-CN" sz="1200" dirty="0">
              <a:solidFill>
                <a:schemeClr val="bg1"/>
              </a:solidFill>
              <a:latin typeface="Lora" panose="02000503000000020004" charset="0"/>
              <a:ea typeface="华文细黑" panose="02010600040101010101" charset="-122"/>
              <a:sym typeface="+mn-ea"/>
            </a:endParaRPr>
          </a:p>
        </p:txBody>
      </p:sp>
      <p:sp>
        <p:nvSpPr>
          <p:cNvPr id="66" name="矩形 65"/>
          <p:cNvSpPr/>
          <p:nvPr/>
        </p:nvSpPr>
        <p:spPr>
          <a:xfrm>
            <a:off x="11959770" y="1512525"/>
            <a:ext cx="232229"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arn(inVertical)">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arn(inVertic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arn(inVertical)">
                                      <p:cBhvr>
                                        <p:cTn id="2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3" grpId="0"/>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íṡľïḑê"/>
          <p:cNvSpPr txBox="1"/>
          <p:nvPr/>
        </p:nvSpPr>
        <p:spPr>
          <a:xfrm>
            <a:off x="859790" y="1523365"/>
            <a:ext cx="1631950" cy="545465"/>
          </a:xfrm>
          <a:prstGeom prst="rect">
            <a:avLst/>
          </a:prstGeom>
          <a:noFill/>
        </p:spPr>
        <p:txBody>
          <a:bodyPr wrap="none">
            <a:noAutofit/>
          </a:bodyPr>
          <a:lstStyle/>
          <a:p>
            <a:pPr algn="ctr"/>
            <a:r>
              <a:rPr lang="en-US" sz="2000" b="1" i="1" dirty="0">
                <a:solidFill>
                  <a:schemeClr val="bg1"/>
                </a:solidFill>
                <a:latin typeface="Century Gothic" panose="020B0502020202020204" pitchFamily="34" charset="0"/>
              </a:rPr>
              <a:t>Gantt</a:t>
            </a:r>
            <a:r>
              <a:rPr lang="zh-CN" altLang="en-US" sz="2000" b="1" i="1" dirty="0">
                <a:solidFill>
                  <a:schemeClr val="bg1"/>
                </a:solidFill>
                <a:latin typeface="Century Gothic" panose="020B0502020202020204" pitchFamily="34" charset="0"/>
              </a:rPr>
              <a:t>图：</a:t>
            </a:r>
            <a:endParaRPr lang="zh-CN" altLang="en-US" sz="2000" b="1" i="1" dirty="0">
              <a:solidFill>
                <a:schemeClr val="bg1"/>
              </a:solidFill>
              <a:latin typeface="Century Gothic" panose="020B0502020202020204" pitchFamily="34" charset="0"/>
            </a:endParaRPr>
          </a:p>
        </p:txBody>
      </p:sp>
      <p:grpSp>
        <p:nvGrpSpPr>
          <p:cNvPr id="28" name="组合 21"/>
          <p:cNvGrpSpPr/>
          <p:nvPr/>
        </p:nvGrpSpPr>
        <p:grpSpPr>
          <a:xfrm>
            <a:off x="414735" y="142581"/>
            <a:ext cx="4743170" cy="1003769"/>
            <a:chOff x="8386921" y="2014885"/>
            <a:chExt cx="4743170" cy="1003769"/>
          </a:xfrm>
        </p:grpSpPr>
        <p:sp>
          <p:nvSpPr>
            <p:cNvPr id="29" name="矩形 28"/>
            <p:cNvSpPr/>
            <p:nvPr/>
          </p:nvSpPr>
          <p:spPr>
            <a:xfrm>
              <a:off x="8386921" y="2014885"/>
              <a:ext cx="390969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chemeClr val="bg1"/>
                  </a:solidFill>
                  <a:latin typeface="Microsoft YaHei" charset="-122"/>
                  <a:ea typeface="Microsoft YaHei" charset="-122"/>
                  <a:cs typeface="Microsoft YaHei" charset="-122"/>
                </a:rPr>
                <a:t>进度安排 ：</a:t>
              </a:r>
              <a:r>
                <a:rPr lang="en-US" altLang="zh-CN" sz="3200" b="1" dirty="0" smtClean="0">
                  <a:solidFill>
                    <a:schemeClr val="bg1"/>
                  </a:solidFill>
                  <a:latin typeface="Microsoft YaHei" charset="-122"/>
                  <a:ea typeface="Microsoft YaHei" charset="-122"/>
                  <a:cs typeface="Microsoft YaHei" charset="-122"/>
                </a:rPr>
                <a:t>Gantt</a:t>
              </a:r>
              <a:r>
                <a:rPr lang="zh-CN" altLang="en-US" sz="3200" b="1" dirty="0" smtClean="0">
                  <a:solidFill>
                    <a:schemeClr val="bg1"/>
                  </a:solidFill>
                  <a:latin typeface="Microsoft YaHei" charset="-122"/>
                  <a:ea typeface="Microsoft YaHei" charset="-122"/>
                  <a:cs typeface="Microsoft YaHei" charset="-122"/>
                </a:rPr>
                <a:t>图</a:t>
              </a:r>
              <a:endParaRPr lang="zh-CN" altLang="en-US" sz="3200" b="1" dirty="0" smtClean="0">
                <a:solidFill>
                  <a:schemeClr val="bg1"/>
                </a:solidFill>
                <a:latin typeface="Microsoft YaHei" charset="-122"/>
                <a:ea typeface="Microsoft YaHei" charset="-122"/>
                <a:cs typeface="Microsoft YaHei" charset="-122"/>
              </a:endParaRPr>
            </a:p>
          </p:txBody>
        </p:sp>
        <p:sp>
          <p:nvSpPr>
            <p:cNvPr id="30" name="文本框 29"/>
            <p:cNvSpPr txBox="1"/>
            <p:nvPr/>
          </p:nvSpPr>
          <p:spPr>
            <a:xfrm>
              <a:off x="8386921" y="2577329"/>
              <a:ext cx="4743170" cy="44132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solidFill>
                  <a:latin typeface="Century Gothic" panose="020B0502020202020204" pitchFamily="34" charset="0"/>
                  <a:ea typeface="+mj-ea"/>
                </a:rPr>
                <a:t>Schedule: Gantt </a:t>
              </a:r>
              <a:r>
                <a:rPr lang="en-US" altLang="zh-CN" sz="1000" dirty="0">
                  <a:solidFill>
                    <a:schemeClr val="bg1"/>
                  </a:solidFill>
                  <a:latin typeface="Century Gothic" panose="020B0502020202020204" pitchFamily="34" charset="0"/>
                  <a:ea typeface="+mj-ea"/>
                  <a:sym typeface="+mn-ea"/>
                </a:rPr>
                <a:t>Diagram</a:t>
              </a:r>
              <a:endParaRPr lang="en-US" altLang="zh-CN" sz="1000" dirty="0">
                <a:solidFill>
                  <a:schemeClr val="bg1">
                    <a:lumMod val="50000"/>
                  </a:schemeClr>
                </a:solidFill>
                <a:latin typeface="Century Gothic" panose="020B0502020202020204" pitchFamily="34" charset="0"/>
                <a:ea typeface="+mj-ea"/>
              </a:endParaRPr>
            </a:p>
            <a:p>
              <a:pPr>
                <a:lnSpc>
                  <a:spcPct val="114000"/>
                </a:lnSpc>
              </a:pPr>
              <a:endParaRPr lang="en-US" altLang="zh-CN" sz="1000" dirty="0">
                <a:solidFill>
                  <a:schemeClr val="bg1"/>
                </a:solidFill>
                <a:latin typeface="Century Gothic" panose="020B0502020202020204" pitchFamily="34" charset="0"/>
                <a:ea typeface="+mj-ea"/>
              </a:endParaRPr>
            </a:p>
          </p:txBody>
        </p:sp>
      </p:grpSp>
      <p:sp>
        <p:nvSpPr>
          <p:cNvPr id="31" name="矩形 30"/>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Picture 33"/>
          <p:cNvPicPr>
            <a:picLocks noChangeAspect="1"/>
          </p:cNvPicPr>
          <p:nvPr/>
        </p:nvPicPr>
        <p:blipFill>
          <a:blip r:embed="rId1"/>
          <a:stretch>
            <a:fillRect/>
          </a:stretch>
        </p:blipFill>
        <p:spPr>
          <a:xfrm>
            <a:off x="1159510" y="2068830"/>
            <a:ext cx="9344025" cy="3039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1"/>
          <p:cNvGrpSpPr/>
          <p:nvPr/>
        </p:nvGrpSpPr>
        <p:grpSpPr>
          <a:xfrm>
            <a:off x="414735" y="142581"/>
            <a:ext cx="4743170" cy="828509"/>
            <a:chOff x="8386921" y="2014885"/>
            <a:chExt cx="4743170" cy="828509"/>
          </a:xfrm>
        </p:grpSpPr>
        <p:sp>
          <p:nvSpPr>
            <p:cNvPr id="26" name="矩形 25"/>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功能模块</a:t>
              </a:r>
              <a:endParaRPr lang="zh-CN" altLang="en-US" sz="3200" b="1" dirty="0" smtClean="0">
                <a:solidFill>
                  <a:srgbClr val="272727"/>
                </a:solidFill>
                <a:latin typeface="Microsoft YaHei" charset="-122"/>
                <a:ea typeface="Microsoft YaHei" charset="-122"/>
                <a:cs typeface="Microsoft YaHei" charset="-122"/>
              </a:endParaRPr>
            </a:p>
          </p:txBody>
        </p:sp>
        <p:sp>
          <p:nvSpPr>
            <p:cNvPr id="27" name="文本框 26"/>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Functional Module</a:t>
              </a:r>
              <a:endParaRPr lang="en-US" altLang="zh-CN" sz="1000" dirty="0">
                <a:solidFill>
                  <a:schemeClr val="bg1">
                    <a:lumMod val="50000"/>
                  </a:schemeClr>
                </a:solidFill>
                <a:latin typeface="Century Gothic" panose="020B0502020202020204" pitchFamily="34" charset="0"/>
                <a:ea typeface="+mj-ea"/>
              </a:endParaRPr>
            </a:p>
          </p:txBody>
        </p:sp>
      </p:grpSp>
      <p:sp>
        <p:nvSpPr>
          <p:cNvPr id="28" name="矩形 27"/>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0" name="Table -1"/>
          <p:cNvGraphicFramePr/>
          <p:nvPr/>
        </p:nvGraphicFramePr>
        <p:xfrm>
          <a:off x="2746375" y="1987550"/>
          <a:ext cx="9211945" cy="3364865"/>
        </p:xfrm>
        <a:graphic>
          <a:graphicData uri="http://schemas.openxmlformats.org/drawingml/2006/table">
            <a:tbl>
              <a:tblPr firstRow="1" bandRow="1">
                <a:tableStyleId>{5940675A-B579-460E-94D1-54222C63F5DA}</a:tableStyleId>
              </a:tblPr>
              <a:tblGrid>
                <a:gridCol w="864235"/>
                <a:gridCol w="2205355"/>
                <a:gridCol w="1534795"/>
                <a:gridCol w="1162050"/>
                <a:gridCol w="1906905"/>
                <a:gridCol w="1538605"/>
              </a:tblGrid>
              <a:tr h="480695">
                <a:tc rowSpan="2" gridSpan="2">
                  <a:txBody>
                    <a:bodyPr/>
                    <a:p>
                      <a:pPr indent="0">
                        <a:buNone/>
                      </a:pPr>
                      <a:endParaRPr lang="en-US" sz="1000" b="0">
                        <a:latin typeface="Calibri" panose="020F0502020204030204" pitchFamily="34" charset="0"/>
                        <a:ea typeface="Calibri" panose="020F0502020204030204" pitchFamily="34" charset="0"/>
                        <a:cs typeface="Calibri" panose="020F050202020403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gridSpan="4">
                  <a:txBody>
                    <a:bodyPr/>
                    <a:p>
                      <a:pPr indent="0" algn="ctr">
                        <a:buNone/>
                      </a:pPr>
                      <a:r>
                        <a:rPr sz="1000" b="0">
                          <a:latin typeface="SimSun" charset="0"/>
                          <a:cs typeface="SimSun" charset="0"/>
                        </a:rPr>
                        <a:t>任务</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80695">
                <a:tc vMerge="1" gridSpan="2">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sz="1000" b="0">
                          <a:latin typeface="SimSun" charset="0"/>
                          <a:cs typeface="SimSun" charset="0"/>
                        </a:rPr>
                        <a:t>需求分析</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设计</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编码与单元测试</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集成测试</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0695">
                <a:tc rowSpan="5">
                  <a:txBody>
                    <a:bodyPr/>
                    <a:p>
                      <a:pPr indent="0" algn="ctr">
                        <a:buNone/>
                      </a:pPr>
                      <a:r>
                        <a:rPr sz="1000" b="0">
                          <a:latin typeface="SimSun" charset="0"/>
                          <a:cs typeface="SimSun" charset="0"/>
                        </a:rPr>
                        <a:t>功能</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000" b="0">
                          <a:latin typeface="SimSun" charset="0"/>
                          <a:cs typeface="SimSun" charset="0"/>
                        </a:rPr>
                        <a:t>用户界面</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0.5</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0.5</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06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sz="1000" b="0">
                          <a:latin typeface="SimSun" charset="0"/>
                          <a:cs typeface="SimSun" charset="0"/>
                        </a:rPr>
                        <a:t>数据库管理</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1.5</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06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sz="1000" b="0">
                          <a:latin typeface="SimSun" charset="0"/>
                          <a:cs typeface="SimSun" charset="0"/>
                        </a:rPr>
                        <a:t>图形显示</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06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sz="1000" b="0">
                          <a:latin typeface="SimSun" charset="0"/>
                          <a:cs typeface="SimSun" charset="0"/>
                        </a:rPr>
                        <a:t>外设控制</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1.5</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1.0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06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sz="1000" b="0">
                          <a:latin typeface="SimSun" charset="0"/>
                          <a:cs typeface="SimSun" charset="0"/>
                        </a:rPr>
                        <a:t>设计分析</a:t>
                      </a:r>
                      <a:endParaRPr lang="en-US" sz="1000" b="0">
                        <a:latin typeface="SimSun" charset="0"/>
                        <a:ea typeface="SimSun" charset="0"/>
                        <a:cs typeface="SimSun"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3.0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4.5</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2.0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3.0</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4" name="矩形 5"/>
          <p:cNvSpPr/>
          <p:nvPr/>
        </p:nvSpPr>
        <p:spPr>
          <a:xfrm>
            <a:off x="2531110" y="3811905"/>
            <a:ext cx="2501900" cy="423545"/>
          </a:xfrm>
          <a:prstGeom prst="rect">
            <a:avLst/>
          </a:prstGeom>
        </p:spPr>
        <p:txBody>
          <a:bodyPr wrap="square">
            <a:spAutoFit/>
            <a:scene3d>
              <a:camera prst="orthographicFront"/>
              <a:lightRig rig="threePt" dir="t"/>
            </a:scene3d>
            <a:sp3d contourW="12700"/>
          </a:bodyPr>
          <a:p>
            <a:pPr>
              <a:lnSpc>
                <a:spcPct val="120000"/>
              </a:lnSpc>
            </a:pPr>
            <a:endParaRPr lang="zh-CN" altLang="en-US" b="1" dirty="0">
              <a:solidFill>
                <a:schemeClr val="bg1"/>
              </a:solidFill>
            </a:endParaRPr>
          </a:p>
        </p:txBody>
      </p:sp>
      <p:pic>
        <p:nvPicPr>
          <p:cNvPr id="4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2991" y="1519906"/>
            <a:ext cx="1771742" cy="3994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19657" y="4060683"/>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09240" y="4064290"/>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zh-CN" altLang="en-US"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人员安排</a:t>
            </a:r>
            <a:endParaRPr lang="zh-CN" altLang="en-US"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22859" y="3296517"/>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项目组织</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289415" y="3292477"/>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grpSp>
        <p:nvGrpSpPr>
          <p:cNvPr id="25" name="组合 21"/>
          <p:cNvGrpSpPr/>
          <p:nvPr/>
        </p:nvGrpSpPr>
        <p:grpSpPr>
          <a:xfrm>
            <a:off x="414735" y="142581"/>
            <a:ext cx="4743170" cy="828509"/>
            <a:chOff x="8386921" y="2014885"/>
            <a:chExt cx="4743170" cy="828509"/>
          </a:xfrm>
        </p:grpSpPr>
        <p:sp>
          <p:nvSpPr>
            <p:cNvPr id="26" name="矩形 25"/>
            <p:cNvSpPr/>
            <p:nvPr/>
          </p:nvSpPr>
          <p:spPr>
            <a:xfrm>
              <a:off x="8386921" y="2014885"/>
              <a:ext cx="3910330" cy="681990"/>
            </a:xfrm>
            <a:prstGeom prst="rect">
              <a:avLst/>
            </a:prstGeom>
          </p:spPr>
          <p:txBody>
            <a:bodyPr wrap="square">
              <a:spAutoFit/>
              <a:scene3d>
                <a:camera prst="orthographicFront"/>
                <a:lightRig rig="threePt" dir="t"/>
              </a:scene3d>
              <a:sp3d contourW="12700"/>
            </a:bodyPr>
            <a:p>
              <a:pPr>
                <a:lnSpc>
                  <a:spcPct val="120000"/>
                </a:lnSpc>
              </a:pPr>
              <a:r>
                <a:rPr lang="zh-CN" altLang="en-US" sz="3200" b="1" dirty="0" smtClean="0">
                  <a:solidFill>
                    <a:srgbClr val="272727"/>
                  </a:solidFill>
                  <a:latin typeface="Microsoft YaHei" charset="-122"/>
                  <a:ea typeface="Microsoft YaHei" charset="-122"/>
                  <a:cs typeface="Microsoft YaHei" charset="-122"/>
                </a:rPr>
                <a:t>项目组织与人员安排</a:t>
              </a:r>
              <a:endParaRPr lang="zh-CN" altLang="en-US" sz="3200" b="1" dirty="0" smtClean="0">
                <a:solidFill>
                  <a:srgbClr val="272727"/>
                </a:solidFill>
                <a:latin typeface="Microsoft YaHei" charset="-122"/>
                <a:ea typeface="Microsoft YaHei" charset="-122"/>
                <a:cs typeface="Microsoft YaHei" charset="-122"/>
              </a:endParaRPr>
            </a:p>
          </p:txBody>
        </p:sp>
        <p:sp>
          <p:nvSpPr>
            <p:cNvPr id="27" name="文本框 26"/>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1000" dirty="0">
                  <a:solidFill>
                    <a:schemeClr val="bg1">
                      <a:lumMod val="50000"/>
                    </a:schemeClr>
                  </a:solidFill>
                  <a:latin typeface="Century Gothic" panose="020B0502020202020204" pitchFamily="34" charset="0"/>
                  <a:ea typeface="+mj-ea"/>
                </a:rPr>
                <a:t>Project Organization And Staffing</a:t>
              </a:r>
              <a:endParaRPr lang="en-US" altLang="zh-CN" sz="1000" dirty="0">
                <a:solidFill>
                  <a:schemeClr val="bg1">
                    <a:lumMod val="50000"/>
                  </a:schemeClr>
                </a:solidFill>
                <a:latin typeface="Century Gothic" panose="020B0502020202020204" pitchFamily="34" charset="0"/>
                <a:ea typeface="+mj-ea"/>
              </a:endParaRPr>
            </a:p>
          </p:txBody>
        </p:sp>
      </p:grpSp>
      <p:sp>
        <p:nvSpPr>
          <p:cNvPr id="28" name="矩形 27"/>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0" name="Table -1"/>
          <p:cNvGraphicFramePr/>
          <p:nvPr/>
        </p:nvGraphicFramePr>
        <p:xfrm>
          <a:off x="2219960" y="1038225"/>
          <a:ext cx="6503035" cy="2047240"/>
        </p:xfrm>
        <a:graphic>
          <a:graphicData uri="http://schemas.openxmlformats.org/drawingml/2006/table">
            <a:tbl>
              <a:tblPr firstRow="1" bandRow="1">
                <a:tableStyleId>{5940675A-B579-460E-94D1-54222C63F5DA}</a:tableStyleId>
              </a:tblPr>
              <a:tblGrid>
                <a:gridCol w="3250565"/>
                <a:gridCol w="3252470"/>
              </a:tblGrid>
              <a:tr h="314960">
                <a:tc>
                  <a:txBody>
                    <a:bodyPr/>
                    <a:p>
                      <a:pPr indent="0" algn="ctr">
                        <a:buNone/>
                      </a:pPr>
                      <a:r>
                        <a:rPr sz="1000" b="0">
                          <a:latin typeface="SimSun" charset="0"/>
                          <a:cs typeface="SimSun" charset="0"/>
                        </a:rPr>
                        <a:t>参与人员</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作用</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2440">
                <a:tc>
                  <a:txBody>
                    <a:bodyPr/>
                    <a:p>
                      <a:pPr indent="0" algn="ctr">
                        <a:buNone/>
                      </a:pPr>
                      <a:r>
                        <a:rPr sz="1000" b="0">
                          <a:latin typeface="SimSun" charset="0"/>
                          <a:cs typeface="SimSun" charset="0"/>
                        </a:rPr>
                        <a:t>管理者</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负责确定商业的问题</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lgn="ctr">
                        <a:buNone/>
                      </a:pPr>
                      <a:r>
                        <a:rPr sz="1000" b="0">
                          <a:latin typeface="SimSun" charset="0"/>
                          <a:cs typeface="SimSun" charset="0"/>
                        </a:rPr>
                        <a:t>负责人</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计划、组织、激励开发人员</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lgn="ctr">
                        <a:buNone/>
                      </a:pPr>
                      <a:r>
                        <a:rPr sz="1000" b="0">
                          <a:latin typeface="SimSun" charset="0"/>
                          <a:cs typeface="SimSun" charset="0"/>
                        </a:rPr>
                        <a:t>开发人员</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负责开发项目的技术人员</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lgn="ctr">
                        <a:buNone/>
                      </a:pPr>
                      <a:r>
                        <a:rPr sz="1000" b="0">
                          <a:latin typeface="SimSun" charset="0"/>
                          <a:cs typeface="SimSun" charset="0"/>
                        </a:rPr>
                        <a:t>客户</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负责说明待开发软件需求的人员</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lgn="ctr">
                        <a:buNone/>
                      </a:pPr>
                      <a:r>
                        <a:rPr sz="1000" b="0">
                          <a:latin typeface="SimSun" charset="0"/>
                          <a:cs typeface="SimSun" charset="0"/>
                        </a:rPr>
                        <a:t>最终用户</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000" b="0">
                          <a:latin typeface="SimSun" charset="0"/>
                          <a:cs typeface="SimSun" charset="0"/>
                        </a:rPr>
                        <a:t>软件发布以后的管理者</a:t>
                      </a:r>
                      <a:endParaRPr lang="en-US" sz="1000" b="0">
                        <a:latin typeface="SimSun" charset="0"/>
                        <a:ea typeface="SimSun" charset="0"/>
                        <a:cs typeface="SimSun"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Text Box 99"/>
          <p:cNvSpPr txBox="1"/>
          <p:nvPr/>
        </p:nvSpPr>
        <p:spPr>
          <a:xfrm>
            <a:off x="2741295" y="4579620"/>
            <a:ext cx="6708775" cy="2030095"/>
          </a:xfrm>
          <a:prstGeom prst="rect">
            <a:avLst/>
          </a:prstGeom>
          <a:noFill/>
          <a:ln w="9525">
            <a:noFill/>
          </a:ln>
        </p:spPr>
        <p:txBody>
          <a:bodyPr wrap="square">
            <a:spAutoFit/>
          </a:bodyPr>
          <a:p>
            <a:pPr marL="0" indent="266700" algn="l"/>
            <a:endParaRPr b="0">
              <a:latin typeface="SimSun" charset="0"/>
              <a:cs typeface="SimSun" charset="0"/>
            </a:endParaRPr>
          </a:p>
          <a:p>
            <a:pPr marL="0" indent="266700" algn="l"/>
            <a:br>
              <a:rPr b="0">
                <a:latin typeface="SimSun" charset="0"/>
                <a:cs typeface="SimSun" charset="0"/>
              </a:rPr>
            </a:br>
            <a:r>
              <a:rPr b="0">
                <a:latin typeface="SimSun" charset="0"/>
                <a:cs typeface="SimSun" charset="0"/>
              </a:rPr>
              <a:t>陈冉飞：项目的总体管理和项目后端的实现姚文进：项目前端的实现陈彦廷：项目硬件系统的管理张智洋：项目后端实现赵思然：项目前端的实现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p:cNvSpPr txBox="1"/>
          <p:nvPr/>
        </p:nvSpPr>
        <p:spPr>
          <a:xfrm>
            <a:off x="654956" y="1817051"/>
            <a:ext cx="8489043" cy="1476375"/>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、项目规划</a:t>
            </a:r>
            <a:endPar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p:cNvSpPr txBox="1"/>
          <p:nvPr/>
        </p:nvSpPr>
        <p:spPr>
          <a:xfrm>
            <a:off x="654956" y="3429000"/>
            <a:ext cx="5883729" cy="553085"/>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Part Four</a:t>
            </a:r>
            <a:r>
              <a:rPr lang="zh-CN" altLang="en-US" sz="2000" dirty="0">
                <a:solidFill>
                  <a:schemeClr val="bg1"/>
                </a:solidFill>
                <a:ea typeface="华文细黑" panose="02010600040101010101" charset="-122"/>
                <a:sym typeface="+mn-ea"/>
              </a:rPr>
              <a:t>：</a:t>
            </a:r>
            <a:r>
              <a:rPr lang="en-US" altLang="zh-CN" sz="2000" dirty="0">
                <a:solidFill>
                  <a:schemeClr val="bg1"/>
                </a:solidFill>
                <a:ea typeface="华文细黑" panose="02010600040101010101" charset="-122"/>
                <a:sym typeface="+mn-ea"/>
              </a:rPr>
              <a:t>Project planning</a:t>
            </a:r>
            <a:endParaRPr lang="en-US" altLang="zh-CN" sz="2000" dirty="0">
              <a:solidFill>
                <a:schemeClr val="bg1"/>
              </a:solidFill>
              <a:ea typeface="华文细黑"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71910"/>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项目规划</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Project Planning</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1</a:t>
              </a:r>
              <a:endParaRPr lang="en-US" sz="4800" dirty="0">
                <a:solidFill>
                  <a:schemeClr val="bg1"/>
                </a:solidFill>
                <a:latin typeface="Century Gothic" panose="020B0502020202020204" pitchFamily="34" charset="0"/>
              </a:endParaRPr>
            </a:p>
          </p:txBody>
        </p:sp>
        <p:sp>
          <p:nvSpPr>
            <p:cNvPr id="8" name="ïšḻïďê-îṥļîḑé-Rectangle 65"/>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endParaRPr lang="en-US" sz="3200" dirty="0">
                <a:solidFill>
                  <a:schemeClr val="bg1"/>
                </a:solidFill>
                <a:latin typeface="Century Gothic" panose="020B0502020202020204" pitchFamily="34" charset="0"/>
              </a:endParaRP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5"/>
          <p:cNvGrpSpPr/>
          <p:nvPr/>
        </p:nvGrpSpPr>
        <p:grpSpPr>
          <a:xfrm>
            <a:off x="450080" y="3815870"/>
            <a:ext cx="1148255" cy="981381"/>
            <a:chOff x="914713" y="4776540"/>
            <a:chExt cx="1181330" cy="1009650"/>
          </a:xfrm>
        </p:grpSpPr>
        <p:sp>
          <p:nvSpPr>
            <p:cNvPr id="11" name="ïšḻïďê-îṥļîḑé-Rectangle 120"/>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nchor="ctr">
              <a:normAutofit/>
            </a:bodyPr>
            <a:lstStyle/>
            <a:p>
              <a:pPr algn="l"/>
              <a:r>
                <a:rPr lang="en-US" sz="4800">
                  <a:solidFill>
                    <a:schemeClr val="bg1"/>
                  </a:solidFill>
                  <a:latin typeface="Century Gothic" panose="020B0502020202020204" pitchFamily="34" charset="0"/>
                </a:rPr>
                <a:t>2</a:t>
              </a:r>
              <a:endParaRPr lang="en-US" sz="4800" dirty="0">
                <a:solidFill>
                  <a:schemeClr val="bg1"/>
                </a:solidFill>
                <a:latin typeface="Century Gothic" panose="020B0502020202020204" pitchFamily="34" charset="0"/>
              </a:endParaRPr>
            </a:p>
          </p:txBody>
        </p:sp>
        <p:sp>
          <p:nvSpPr>
            <p:cNvPr id="12" name="ïšḻïďê-îṥļîḑé-Rectangle 65"/>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endParaRPr lang="en-US" sz="3200" dirty="0">
                <a:solidFill>
                  <a:schemeClr val="bg1"/>
                </a:solidFill>
                <a:latin typeface="Century Gothic" panose="020B0502020202020204" pitchFamily="34" charset="0"/>
              </a:endParaRPr>
            </a:p>
          </p:txBody>
        </p:sp>
        <p:cxnSp>
          <p:nvCxnSpPr>
            <p:cNvPr id="13" name="ïšḻïďê-Straight Connector 22"/>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14" name="ïšḻïďê-Straight Connector 6"/>
          <p:cNvCxnSpPr/>
          <p:nvPr/>
        </p:nvCxnSpPr>
        <p:spPr>
          <a:xfrm>
            <a:off x="450081" y="3538219"/>
            <a:ext cx="43324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35"/>
          <p:cNvGrpSpPr/>
          <p:nvPr/>
        </p:nvGrpSpPr>
        <p:grpSpPr>
          <a:xfrm>
            <a:off x="1752842" y="2468732"/>
            <a:ext cx="3200512" cy="694300"/>
            <a:chOff x="7805426" y="3471380"/>
            <a:chExt cx="3200512" cy="694299"/>
          </a:xfrm>
        </p:grpSpPr>
        <p:sp>
          <p:nvSpPr>
            <p:cNvPr id="16" name="矩形 15"/>
            <p:cNvSpPr/>
            <p:nvPr/>
          </p:nvSpPr>
          <p:spPr>
            <a:xfrm>
              <a:off x="7805427" y="3797379"/>
              <a:ext cx="3200511" cy="368300"/>
            </a:xfrm>
            <a:prstGeom prst="rect">
              <a:avLst/>
            </a:prstGeom>
          </p:spPr>
          <p:txBody>
            <a:bodyPr wrap="square">
              <a:spAutoFit/>
              <a:scene3d>
                <a:camera prst="orthographicFront"/>
                <a:lightRig rig="threePt" dir="t"/>
              </a:scene3d>
              <a:sp3d contourW="12700"/>
            </a:bodyPr>
            <a:lstStyle/>
            <a:p>
              <a:pPr>
                <a:lnSpc>
                  <a:spcPct val="150000"/>
                </a:lnSpc>
              </a:pPr>
              <a:endParaRPr lang="zh-CN" altLang="en-US" sz="1200" dirty="0">
                <a:solidFill>
                  <a:schemeClr val="bg1"/>
                </a:solidFill>
                <a:latin typeface="+mn-ea"/>
              </a:endParaRPr>
            </a:p>
          </p:txBody>
        </p:sp>
        <p:sp>
          <p:nvSpPr>
            <p:cNvPr id="17" name="矩形 16"/>
            <p:cNvSpPr/>
            <p:nvPr/>
          </p:nvSpPr>
          <p:spPr>
            <a:xfrm>
              <a:off x="7805426" y="3471380"/>
              <a:ext cx="3030220" cy="551180"/>
            </a:xfrm>
            <a:prstGeom prst="rect">
              <a:avLst/>
            </a:prstGeom>
          </p:spPr>
          <p:txBody>
            <a:bodyPr wrap="square">
              <a:spAutoFit/>
              <a:scene3d>
                <a:camera prst="orthographicFront"/>
                <a:lightRig rig="threePt" dir="t"/>
              </a:scene3d>
              <a:sp3d contourW="12700"/>
            </a:bodyPr>
            <a:lstStyle/>
            <a:p>
              <a:pPr>
                <a:lnSpc>
                  <a:spcPct val="120000"/>
                </a:lnSpc>
              </a:pPr>
              <a:r>
                <a:rPr lang="zh-CN" altLang="en-US" sz="2490" b="1" dirty="0">
                  <a:solidFill>
                    <a:schemeClr val="bg1"/>
                  </a:solidFill>
                  <a:latin typeface="Century Gothic" panose="020B0502020202020204" pitchFamily="34" charset="0"/>
                </a:rPr>
                <a:t>系统流程图</a:t>
              </a:r>
              <a:endParaRPr lang="zh-CN" altLang="en-US" sz="2490" b="1" dirty="0">
                <a:solidFill>
                  <a:schemeClr val="bg1"/>
                </a:solidFill>
                <a:latin typeface="Century Gothic" panose="020B0502020202020204" pitchFamily="34" charset="0"/>
              </a:endParaRPr>
            </a:p>
          </p:txBody>
        </p:sp>
      </p:grpSp>
      <p:grpSp>
        <p:nvGrpSpPr>
          <p:cNvPr id="18" name="组合 38"/>
          <p:cNvGrpSpPr/>
          <p:nvPr/>
        </p:nvGrpSpPr>
        <p:grpSpPr>
          <a:xfrm>
            <a:off x="1752843" y="4010118"/>
            <a:ext cx="3200511" cy="697101"/>
            <a:chOff x="7805427" y="3458045"/>
            <a:chExt cx="3200511" cy="697100"/>
          </a:xfrm>
        </p:grpSpPr>
        <p:sp>
          <p:nvSpPr>
            <p:cNvPr id="19" name="矩形 18"/>
            <p:cNvSpPr/>
            <p:nvPr/>
          </p:nvSpPr>
          <p:spPr>
            <a:xfrm>
              <a:off x="7805427" y="3786845"/>
              <a:ext cx="3200511" cy="368300"/>
            </a:xfrm>
            <a:prstGeom prst="rect">
              <a:avLst/>
            </a:prstGeom>
          </p:spPr>
          <p:txBody>
            <a:bodyPr wrap="square">
              <a:spAutoFit/>
              <a:scene3d>
                <a:camera prst="orthographicFront"/>
                <a:lightRig rig="threePt" dir="t"/>
              </a:scene3d>
              <a:sp3d contourW="12700"/>
            </a:bodyPr>
            <a:lstStyle/>
            <a:p>
              <a:pPr>
                <a:lnSpc>
                  <a:spcPct val="150000"/>
                </a:lnSpc>
              </a:pPr>
              <a:endParaRPr lang="zh-CN" altLang="en-US" sz="1200" dirty="0">
                <a:solidFill>
                  <a:schemeClr val="bg1"/>
                </a:solidFill>
                <a:latin typeface="+mn-ea"/>
              </a:endParaRPr>
            </a:p>
          </p:txBody>
        </p:sp>
        <p:sp>
          <p:nvSpPr>
            <p:cNvPr id="20" name="矩形 19"/>
            <p:cNvSpPr/>
            <p:nvPr/>
          </p:nvSpPr>
          <p:spPr>
            <a:xfrm>
              <a:off x="7805427" y="3458045"/>
              <a:ext cx="2391248" cy="551179"/>
            </a:xfrm>
            <a:prstGeom prst="rect">
              <a:avLst/>
            </a:prstGeom>
          </p:spPr>
          <p:txBody>
            <a:bodyPr wrap="square">
              <a:spAutoFit/>
              <a:scene3d>
                <a:camera prst="orthographicFront"/>
                <a:lightRig rig="threePt" dir="t"/>
              </a:scene3d>
              <a:sp3d contourW="12700"/>
            </a:bodyPr>
            <a:lstStyle/>
            <a:p>
              <a:pPr>
                <a:lnSpc>
                  <a:spcPct val="120000"/>
                </a:lnSpc>
              </a:pPr>
              <a:r>
                <a:rPr lang="zh-CN" altLang="en-US" sz="2490" b="1" dirty="0">
                  <a:solidFill>
                    <a:schemeClr val="bg1"/>
                  </a:solidFill>
                  <a:latin typeface="Century Gothic" panose="020B0502020202020204" pitchFamily="34" charset="0"/>
                </a:rPr>
                <a:t>数据流图</a:t>
              </a:r>
              <a:endParaRPr lang="zh-CN" altLang="en-US" sz="2490" b="1" dirty="0">
                <a:solidFill>
                  <a:schemeClr val="bg1"/>
                </a:solidFill>
                <a:latin typeface="Century Gothic" panose="020B0502020202020204" pitchFamily="34" charset="0"/>
              </a:endParaRPr>
            </a:p>
          </p:txBody>
        </p:sp>
      </p:gr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03434" y="1499219"/>
            <a:ext cx="6816866" cy="4526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系统流程图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sym typeface="+mn-ea"/>
                </a:rPr>
                <a:t>System Flow Chart</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Picture 42"/>
          <p:cNvPicPr>
            <a:picLocks noChangeAspect="1"/>
          </p:cNvPicPr>
          <p:nvPr/>
        </p:nvPicPr>
        <p:blipFill>
          <a:blip r:embed="rId1"/>
          <a:stretch>
            <a:fillRect/>
          </a:stretch>
        </p:blipFill>
        <p:spPr>
          <a:xfrm>
            <a:off x="1290955" y="1038225"/>
            <a:ext cx="8638540" cy="5738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系统流程图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sym typeface="+mn-ea"/>
                </a:rPr>
                <a:t>System Flow Chart</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stretch>
            <a:fillRect/>
          </a:stretch>
        </p:blipFill>
        <p:spPr>
          <a:xfrm>
            <a:off x="1704975" y="972820"/>
            <a:ext cx="7907020" cy="5883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系统流程图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sym typeface="+mn-ea"/>
                </a:rPr>
                <a:t>System Flow Chart</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stretch>
            <a:fillRect/>
          </a:stretch>
        </p:blipFill>
        <p:spPr>
          <a:xfrm>
            <a:off x="1976120" y="972820"/>
            <a:ext cx="7915275" cy="5884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系统流程图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sym typeface="+mn-ea"/>
                </a:rPr>
                <a:t>System Flow Chart</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stretch>
            <a:fillRect/>
          </a:stretch>
        </p:blipFill>
        <p:spPr>
          <a:xfrm>
            <a:off x="718185" y="1544320"/>
            <a:ext cx="10756265" cy="42710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系统流程图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System Flow Chart</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stretch>
            <a:fillRect/>
          </a:stretch>
        </p:blipFill>
        <p:spPr>
          <a:xfrm>
            <a:off x="1631950" y="972820"/>
            <a:ext cx="7992745" cy="3804285"/>
          </a:xfrm>
          <a:prstGeom prst="rect">
            <a:avLst/>
          </a:prstGeom>
        </p:spPr>
      </p:pic>
      <p:pic>
        <p:nvPicPr>
          <p:cNvPr id="7" name="Picture 6"/>
          <p:cNvPicPr>
            <a:picLocks noChangeAspect="1"/>
          </p:cNvPicPr>
          <p:nvPr/>
        </p:nvPicPr>
        <p:blipFill>
          <a:blip r:embed="rId2"/>
          <a:stretch>
            <a:fillRect/>
          </a:stretch>
        </p:blipFill>
        <p:spPr>
          <a:xfrm>
            <a:off x="1160145" y="4502150"/>
            <a:ext cx="9596120" cy="2350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p:cNvSpPr txBox="1"/>
          <p:nvPr/>
        </p:nvSpPr>
        <p:spPr>
          <a:xfrm>
            <a:off x="654956" y="1817051"/>
            <a:ext cx="8489043" cy="1476375"/>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、可行性分析</a:t>
            </a:r>
            <a:endPar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p:cNvSpPr txBox="1"/>
          <p:nvPr/>
        </p:nvSpPr>
        <p:spPr>
          <a:xfrm>
            <a:off x="654956" y="3429000"/>
            <a:ext cx="5883729" cy="553085"/>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latin typeface="Lora" panose="02000503000000020004" charset="0"/>
                <a:ea typeface="华文细黑" panose="02010600040101010101" charset="-122"/>
                <a:sym typeface="+mn-ea"/>
              </a:rPr>
              <a:t>Part One</a:t>
            </a:r>
            <a:r>
              <a:rPr lang="zh-CN" altLang="en-US" sz="2000" dirty="0">
                <a:solidFill>
                  <a:schemeClr val="bg1"/>
                </a:solidFill>
                <a:latin typeface="Lora" panose="02000503000000020004" charset="0"/>
                <a:ea typeface="华文细黑" panose="02010600040101010101" charset="-122"/>
                <a:sym typeface="+mn-ea"/>
              </a:rPr>
              <a:t>：</a:t>
            </a:r>
            <a:r>
              <a:rPr lang="en-US" altLang="zh-CN" sz="2000" dirty="0">
                <a:solidFill>
                  <a:schemeClr val="bg1"/>
                </a:solidFill>
                <a:latin typeface="Lora" panose="02000503000000020004" charset="0"/>
                <a:ea typeface="华文细黑" panose="02010600040101010101" charset="-122"/>
                <a:sym typeface="+mn-ea"/>
              </a:rPr>
              <a:t>Feasibility Analysis</a:t>
            </a:r>
            <a:endParaRPr lang="en-US" altLang="zh-CN" sz="2000" dirty="0">
              <a:solidFill>
                <a:schemeClr val="bg1"/>
              </a:solidFill>
              <a:ea typeface="华文细黑"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数据流图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Data Flow Diagram</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1"/>
          <a:stretch>
            <a:fillRect/>
          </a:stretch>
        </p:blipFill>
        <p:spPr>
          <a:xfrm>
            <a:off x="259715" y="1066800"/>
            <a:ext cx="11671935" cy="472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数据流图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sym typeface="+mn-ea"/>
                </a:rPr>
                <a:t>Data Flow Diagram</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stretch>
            <a:fillRect/>
          </a:stretch>
        </p:blipFill>
        <p:spPr>
          <a:xfrm>
            <a:off x="1741805" y="902970"/>
            <a:ext cx="8707755" cy="5955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数据流图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sym typeface="+mn-ea"/>
                </a:rPr>
                <a:t>Data Flow Diagram</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stretch>
            <a:fillRect/>
          </a:stretch>
        </p:blipFill>
        <p:spPr>
          <a:xfrm>
            <a:off x="1630680" y="1038225"/>
            <a:ext cx="8704580" cy="3110230"/>
          </a:xfrm>
          <a:prstGeom prst="rect">
            <a:avLst/>
          </a:prstGeom>
        </p:spPr>
      </p:pic>
      <p:pic>
        <p:nvPicPr>
          <p:cNvPr id="8" name="Picture 7"/>
          <p:cNvPicPr>
            <a:picLocks noChangeAspect="1"/>
          </p:cNvPicPr>
          <p:nvPr/>
        </p:nvPicPr>
        <p:blipFill>
          <a:blip r:embed="rId2"/>
          <a:stretch>
            <a:fillRect/>
          </a:stretch>
        </p:blipFill>
        <p:spPr>
          <a:xfrm>
            <a:off x="1630680" y="3882390"/>
            <a:ext cx="7686040" cy="3109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数据流图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sym typeface="+mn-ea"/>
                </a:rPr>
                <a:t>Data Flow Diagram</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stretch>
            <a:fillRect/>
          </a:stretch>
        </p:blipFill>
        <p:spPr>
          <a:xfrm>
            <a:off x="1160780" y="1746885"/>
            <a:ext cx="8999220" cy="3364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28509"/>
            <a:chOff x="8386921" y="2014885"/>
            <a:chExt cx="4743170" cy="828509"/>
          </a:xfrm>
        </p:grpSpPr>
        <p:sp>
          <p:nvSpPr>
            <p:cNvPr id="3" name="矩形 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数据流图</a:t>
              </a:r>
              <a:endParaRPr lang="zh-CN" altLang="en-US" sz="3200" b="1" dirty="0" smtClean="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sym typeface="+mn-ea"/>
                </a:rPr>
                <a:t>Data Flow Diagram</a:t>
              </a:r>
              <a:endParaRPr lang="en-US" altLang="zh-CN" sz="1000" dirty="0">
                <a:solidFill>
                  <a:schemeClr val="bg1">
                    <a:lumMod val="50000"/>
                  </a:schemeClr>
                </a:solidFill>
                <a:latin typeface="Century Gothic" panose="020B0502020202020204" pitchFamily="34" charset="0"/>
                <a:ea typeface="+mj-ea"/>
              </a:endParaRPr>
            </a:p>
          </p:txBody>
        </p:sp>
      </p:grpSp>
      <p:sp>
        <p:nvSpPr>
          <p:cNvPr id="5" name="矩形 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stretch>
            <a:fillRect/>
          </a:stretch>
        </p:blipFill>
        <p:spPr>
          <a:xfrm>
            <a:off x="228600" y="1186815"/>
            <a:ext cx="7099300" cy="4278630"/>
          </a:xfrm>
          <a:prstGeom prst="rect">
            <a:avLst/>
          </a:prstGeom>
        </p:spPr>
      </p:pic>
      <p:pic>
        <p:nvPicPr>
          <p:cNvPr id="8" name="Picture 7"/>
          <p:cNvPicPr>
            <a:picLocks noChangeAspect="1"/>
          </p:cNvPicPr>
          <p:nvPr/>
        </p:nvPicPr>
        <p:blipFill>
          <a:blip r:embed="rId2"/>
          <a:stretch>
            <a:fillRect/>
          </a:stretch>
        </p:blipFill>
        <p:spPr>
          <a:xfrm>
            <a:off x="7204710" y="824865"/>
            <a:ext cx="4671060" cy="1965960"/>
          </a:xfrm>
          <a:prstGeom prst="rect">
            <a:avLst/>
          </a:prstGeom>
        </p:spPr>
      </p:pic>
      <p:pic>
        <p:nvPicPr>
          <p:cNvPr id="9" name="Picture 8"/>
          <p:cNvPicPr>
            <a:picLocks noChangeAspect="1"/>
          </p:cNvPicPr>
          <p:nvPr/>
        </p:nvPicPr>
        <p:blipFill>
          <a:blip r:embed="rId3"/>
          <a:stretch>
            <a:fillRect/>
          </a:stretch>
        </p:blipFill>
        <p:spPr>
          <a:xfrm>
            <a:off x="6045835" y="3965575"/>
            <a:ext cx="5829935" cy="2046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6103717" y="2932710"/>
            <a:ext cx="6828512" cy="992579"/>
          </a:xfrm>
          <a:prstGeom prst="rect">
            <a:avLst/>
          </a:prstGeom>
          <a:noFill/>
        </p:spPr>
        <p:txBody>
          <a:bodyPr wrap="square" lIns="68580" tIns="34290" rIns="68580" bIns="34290" rtlCol="0">
            <a:spAutoFit/>
          </a:bodyPr>
          <a:lstStyle/>
          <a:p>
            <a:r>
              <a:rPr lang="en-US" altLang="zh-CN" sz="6000" dirty="0">
                <a:solidFill>
                  <a:srgbClr val="C19C7A"/>
                </a:solidFill>
                <a:latin typeface="Arial" panose="020B0604020202090204" pitchFamily="34" charset="0"/>
                <a:ea typeface="微软雅黑" panose="020B0503020204020204" pitchFamily="34" charset="-122"/>
              </a:rPr>
              <a:t>THANK YOU</a:t>
            </a:r>
            <a:endParaRPr lang="en-US" altLang="zh-CN" sz="6000" dirty="0">
              <a:solidFill>
                <a:srgbClr val="C19C7A"/>
              </a:solidFill>
              <a:latin typeface="Arial" panose="020B0604020202090204" pitchFamily="34" charset="0"/>
              <a:ea typeface="微软雅黑" panose="020B0503020204020204" pitchFamily="34" charset="-122"/>
            </a:endParaRPr>
          </a:p>
        </p:txBody>
      </p:sp>
      <p:sp>
        <p:nvSpPr>
          <p:cNvPr id="3" name="矩形 2"/>
          <p:cNvSpPr/>
          <p:nvPr/>
        </p:nvSpPr>
        <p:spPr>
          <a:xfrm>
            <a:off x="6336030" y="4035425"/>
            <a:ext cx="1405255" cy="2501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pitchFamily="34" charset="-122"/>
                <a:ea typeface="微软雅黑" panose="020B0503020204020204" pitchFamily="34" charset="-122"/>
              </a:rPr>
              <a:t>给大佬递</a:t>
            </a:r>
            <a:r>
              <a:rPr lang="en-US" altLang="zh-CN" sz="1200" dirty="0">
                <a:latin typeface="微软雅黑" panose="020B0503020204020204" pitchFamily="34" charset="-122"/>
                <a:ea typeface="微软雅黑" panose="020B0503020204020204" pitchFamily="34" charset="-122"/>
              </a:rPr>
              <a:t>Python</a:t>
            </a:r>
            <a:endParaRPr lang="en-US" altLang="zh-CN" sz="1200" dirty="0">
              <a:latin typeface="微软雅黑" panose="020B0503020204020204" pitchFamily="34" charset="-122"/>
              <a:ea typeface="微软雅黑" panose="020B0503020204020204" pitchFamily="34" charset="-122"/>
            </a:endParaRPr>
          </a:p>
        </p:txBody>
      </p:sp>
      <p:sp>
        <p:nvSpPr>
          <p:cNvPr id="4" name="矩形 3"/>
          <p:cNvSpPr/>
          <p:nvPr/>
        </p:nvSpPr>
        <p:spPr>
          <a:xfrm>
            <a:off x="7908290" y="4035425"/>
            <a:ext cx="1559560" cy="250190"/>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90204" pitchFamily="34" charset="0"/>
                <a:ea typeface="微软雅黑" panose="020B0503020204020204" pitchFamily="34" charset="-122"/>
              </a:rPr>
              <a:t>2020</a:t>
            </a:r>
            <a:r>
              <a:rPr lang="zh-CN" altLang="en-US" sz="1200" b="1" dirty="0">
                <a:solidFill>
                  <a:schemeClr val="bg1"/>
                </a:solidFill>
                <a:latin typeface="Arial" panose="020B0604020202090204" pitchFamily="34" charset="0"/>
                <a:ea typeface="微软雅黑" panose="020B0503020204020204" pitchFamily="34" charset="-122"/>
              </a:rPr>
              <a:t>年</a:t>
            </a:r>
            <a:r>
              <a:rPr lang="en-US" altLang="zh-CN" sz="1200" b="1" dirty="0">
                <a:solidFill>
                  <a:schemeClr val="bg1"/>
                </a:solidFill>
                <a:latin typeface="Arial" panose="020B0604020202090204" pitchFamily="34" charset="0"/>
                <a:ea typeface="微软雅黑" panose="020B0503020204020204" pitchFamily="34" charset="-122"/>
              </a:rPr>
              <a:t>3</a:t>
            </a:r>
            <a:r>
              <a:rPr lang="zh-CN" altLang="en-US" sz="1200" b="1" dirty="0">
                <a:solidFill>
                  <a:schemeClr val="bg1"/>
                </a:solidFill>
                <a:latin typeface="Arial" panose="020B0604020202090204" pitchFamily="34" charset="0"/>
                <a:ea typeface="微软雅黑" panose="020B0503020204020204" pitchFamily="34" charset="-122"/>
              </a:rPr>
              <a:t>月</a:t>
            </a:r>
            <a:r>
              <a:rPr lang="en-US" altLang="zh-CN" sz="1200" b="1" dirty="0">
                <a:solidFill>
                  <a:schemeClr val="bg1"/>
                </a:solidFill>
                <a:latin typeface="Arial" panose="020B0604020202090204" pitchFamily="34" charset="0"/>
                <a:ea typeface="微软雅黑" panose="020B0503020204020204" pitchFamily="34" charset="-122"/>
              </a:rPr>
              <a:t>26</a:t>
            </a:r>
            <a:r>
              <a:rPr lang="zh-CN" altLang="en-US" sz="1200" b="1" dirty="0">
                <a:solidFill>
                  <a:schemeClr val="bg1"/>
                </a:solidFill>
                <a:latin typeface="Arial" panose="020B0604020202090204" pitchFamily="34" charset="0"/>
                <a:ea typeface="微软雅黑" panose="020B0503020204020204" pitchFamily="34" charset="-122"/>
              </a:rPr>
              <a:t>日</a:t>
            </a:r>
            <a:endParaRPr lang="zh-CN" altLang="en-US" sz="1200" b="1" dirty="0">
              <a:solidFill>
                <a:schemeClr val="bg1"/>
              </a:solidFill>
              <a:latin typeface="Arial" panose="020B0604020202090204" pitchFamily="34" charset="0"/>
              <a:ea typeface="微软雅黑" panose="020B0503020204020204" pitchFamily="34" charset="-122"/>
            </a:endParaRPr>
          </a:p>
        </p:txBody>
      </p:sp>
      <p:sp>
        <p:nvSpPr>
          <p:cNvPr id="13" name="文本框 5"/>
          <p:cNvSpPr txBox="1"/>
          <p:nvPr/>
        </p:nvSpPr>
        <p:spPr>
          <a:xfrm>
            <a:off x="6366510" y="4737735"/>
            <a:ext cx="3476625" cy="252730"/>
          </a:xfrm>
          <a:prstGeom prst="rect">
            <a:avLst/>
          </a:prstGeom>
          <a:noFill/>
        </p:spPr>
        <p:txBody>
          <a:bodyPr wrap="square" lIns="68580" tIns="34290" rIns="68580" bIns="34290" rtlCol="0">
            <a:spAutoFit/>
          </a:bodyPr>
          <a:p>
            <a:pPr algn="dist"/>
            <a:r>
              <a:rPr lang="zh-CN" altLang="en-US" sz="1200" dirty="0">
                <a:solidFill>
                  <a:schemeClr val="bg1"/>
                </a:solidFill>
                <a:latin typeface="微软雅黑" panose="020B0503020204020204" pitchFamily="34" charset="-122"/>
                <a:ea typeface="微软雅黑" panose="020B0503020204020204" pitchFamily="34" charset="-122"/>
              </a:rPr>
              <a:t>陈冉飞</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赵思然</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姚文进</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张智洋</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陈彦廷</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42"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bldLvl="0" animBg="1"/>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4340" y="4570095"/>
            <a:ext cx="3686175" cy="1586865"/>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850" y="2272211"/>
            <a:ext cx="4866570" cy="2323513"/>
          </a:xfrm>
          <a:prstGeom prst="rect">
            <a:avLst/>
          </a:prstGeom>
        </p:spPr>
      </p:pic>
      <p:grpSp>
        <p:nvGrpSpPr>
          <p:cNvPr id="9" name="组合 27"/>
          <p:cNvGrpSpPr/>
          <p:nvPr/>
        </p:nvGrpSpPr>
        <p:grpSpPr>
          <a:xfrm>
            <a:off x="1917835" y="4580797"/>
            <a:ext cx="4866640" cy="1576249"/>
            <a:chOff x="1185862" y="4371235"/>
            <a:chExt cx="4866640" cy="1576249"/>
          </a:xfrm>
          <a:solidFill>
            <a:srgbClr val="272727"/>
          </a:solidFill>
        </p:grpSpPr>
        <p:sp>
          <p:nvSpPr>
            <p:cNvPr id="10" name="îSļîḓè"/>
            <p:cNvSpPr txBox="1"/>
            <p:nvPr/>
          </p:nvSpPr>
          <p:spPr>
            <a:xfrm>
              <a:off x="1185862" y="4371235"/>
              <a:ext cx="4866640" cy="1576070"/>
            </a:xfrm>
            <a:prstGeom prst="rect">
              <a:avLst/>
            </a:prstGeom>
            <a:grpFill/>
          </p:spPr>
          <p:txBody>
            <a:bodyPr vert="horz" wrap="none" lIns="91440" tIns="45720" rIns="91440" bIns="45720" anchor="ctr">
              <a:normAutofit/>
            </a:bodyPr>
            <a:lstStyle/>
            <a:p>
              <a:pPr algn="ctr"/>
              <a:endParaRPr lang="zh-CN" altLang="en-US" dirty="0"/>
            </a:p>
          </p:txBody>
        </p:sp>
        <p:grpSp>
          <p:nvGrpSpPr>
            <p:cNvPr id="11" name="组合 19"/>
            <p:cNvGrpSpPr/>
            <p:nvPr/>
          </p:nvGrpSpPr>
          <p:grpSpPr>
            <a:xfrm>
              <a:off x="1426632" y="4447614"/>
              <a:ext cx="4385310" cy="1499870"/>
              <a:chOff x="3383480" y="2229459"/>
              <a:chExt cx="4385310" cy="1499870"/>
            </a:xfrm>
            <a:grpFill/>
          </p:grpSpPr>
          <p:sp>
            <p:nvSpPr>
              <p:cNvPr id="12" name="文本框 11"/>
              <p:cNvSpPr txBox="1"/>
              <p:nvPr/>
            </p:nvSpPr>
            <p:spPr>
              <a:xfrm>
                <a:off x="3624780" y="2229459"/>
                <a:ext cx="2578100" cy="368300"/>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三、影响范围</a:t>
                </a:r>
                <a:endParaRPr lang="zh-CN" altLang="en-US" b="1" dirty="0">
                  <a:solidFill>
                    <a:schemeClr val="bg1"/>
                  </a:solidFill>
                  <a:latin typeface="Century Gothic" panose="020B0502020202020204" pitchFamily="34" charset="0"/>
                </a:endParaRPr>
              </a:p>
            </p:txBody>
          </p:sp>
          <p:sp>
            <p:nvSpPr>
              <p:cNvPr id="13" name="文本框 12"/>
              <p:cNvSpPr txBox="1"/>
              <p:nvPr/>
            </p:nvSpPr>
            <p:spPr>
              <a:xfrm>
                <a:off x="3383480" y="2530449"/>
                <a:ext cx="4385310" cy="1198880"/>
              </a:xfrm>
              <a:prstGeom prst="rect">
                <a:avLst/>
              </a:prstGeom>
              <a:grpFill/>
            </p:spPr>
            <p:txBody>
              <a:bodyPr wrap="square" rtlCol="0">
                <a:spAutoFit/>
                <a:scene3d>
                  <a:camera prst="orthographicFront"/>
                  <a:lightRig rig="threePt" dir="t"/>
                </a:scene3d>
                <a:sp3d contourW="12700"/>
              </a:bodyPr>
              <a:lstStyle/>
              <a:p>
                <a:pPr>
                  <a:lnSpc>
                    <a:spcPct val="150000"/>
                  </a:lnSpc>
                </a:pPr>
                <a:r>
                  <a:rPr lang="en-US" altLang="zh-CN" sz="1200" dirty="0">
                    <a:solidFill>
                      <a:schemeClr val="bg1"/>
                    </a:solidFill>
                    <a:latin typeface="+mn-ea"/>
                  </a:rPr>
                  <a:t>3.1</a:t>
                </a:r>
                <a:r>
                  <a:rPr lang="zh-CN" altLang="en-US" sz="1200" dirty="0">
                    <a:solidFill>
                      <a:schemeClr val="bg1"/>
                    </a:solidFill>
                    <a:latin typeface="+mn-ea"/>
                  </a:rPr>
                  <a:t>、对设备的影响</a:t>
                </a:r>
                <a:endParaRPr lang="zh-CN" altLang="en-US" sz="1200" dirty="0">
                  <a:solidFill>
                    <a:schemeClr val="bg1"/>
                  </a:solidFill>
                  <a:latin typeface="+mn-ea"/>
                </a:endParaRPr>
              </a:p>
              <a:p>
                <a:pPr>
                  <a:lnSpc>
                    <a:spcPct val="150000"/>
                  </a:lnSpc>
                </a:pPr>
                <a:r>
                  <a:rPr lang="en-US" altLang="zh-CN" sz="1200" dirty="0">
                    <a:solidFill>
                      <a:schemeClr val="bg1"/>
                    </a:solidFill>
                    <a:latin typeface="+mn-ea"/>
                  </a:rPr>
                  <a:t>3.2</a:t>
                </a:r>
                <a:r>
                  <a:rPr lang="zh-CN" altLang="en-US" sz="1200" dirty="0">
                    <a:solidFill>
                      <a:schemeClr val="bg1"/>
                    </a:solidFill>
                    <a:latin typeface="+mn-ea"/>
                  </a:rPr>
                  <a:t>、对软件的影响</a:t>
                </a:r>
                <a:endParaRPr lang="zh-CN" altLang="en-US" sz="1200" dirty="0">
                  <a:solidFill>
                    <a:schemeClr val="bg1"/>
                  </a:solidFill>
                  <a:latin typeface="+mn-ea"/>
                </a:endParaRPr>
              </a:p>
              <a:p>
                <a:pPr>
                  <a:lnSpc>
                    <a:spcPct val="150000"/>
                  </a:lnSpc>
                </a:pPr>
                <a:r>
                  <a:rPr lang="en-US" altLang="zh-CN" sz="1200" dirty="0">
                    <a:solidFill>
                      <a:schemeClr val="bg1"/>
                    </a:solidFill>
                    <a:latin typeface="+mn-ea"/>
                  </a:rPr>
                  <a:t>3.3</a:t>
                </a:r>
                <a:r>
                  <a:rPr lang="zh-CN" altLang="en-US" sz="1200" dirty="0">
                    <a:solidFill>
                      <a:schemeClr val="bg1"/>
                    </a:solidFill>
                    <a:latin typeface="+mn-ea"/>
                  </a:rPr>
                  <a:t>、对用户的影响</a:t>
                </a:r>
                <a:endParaRPr lang="zh-CN" altLang="en-US" sz="1200" dirty="0">
                  <a:solidFill>
                    <a:schemeClr val="bg1"/>
                  </a:solidFill>
                  <a:latin typeface="+mn-ea"/>
                </a:endParaRPr>
              </a:p>
              <a:p>
                <a:pPr>
                  <a:lnSpc>
                    <a:spcPct val="150000"/>
                  </a:lnSpc>
                </a:pPr>
                <a:r>
                  <a:rPr lang="en-US" altLang="zh-CN" sz="1200" dirty="0">
                    <a:solidFill>
                      <a:schemeClr val="bg1"/>
                    </a:solidFill>
                    <a:latin typeface="+mn-ea"/>
                  </a:rPr>
                  <a:t>3.4</a:t>
                </a:r>
                <a:r>
                  <a:rPr lang="zh-CN" altLang="en-US" sz="1200" dirty="0">
                    <a:solidFill>
                      <a:schemeClr val="bg1"/>
                    </a:solidFill>
                    <a:latin typeface="+mn-ea"/>
                  </a:rPr>
                  <a:t>、对运行的影响</a:t>
                </a:r>
                <a:endParaRPr lang="zh-CN" altLang="en-US" sz="1200" dirty="0">
                  <a:solidFill>
                    <a:schemeClr val="bg1"/>
                  </a:solidFill>
                  <a:latin typeface="+mn-ea"/>
                </a:endParaRPr>
              </a:p>
            </p:txBody>
          </p:sp>
        </p:grpSp>
      </p:grpSp>
      <p:grpSp>
        <p:nvGrpSpPr>
          <p:cNvPr id="14" name="组合 21"/>
          <p:cNvGrpSpPr/>
          <p:nvPr/>
        </p:nvGrpSpPr>
        <p:grpSpPr>
          <a:xfrm>
            <a:off x="414735" y="142581"/>
            <a:ext cx="4743170" cy="828509"/>
            <a:chOff x="8386921" y="2014885"/>
            <a:chExt cx="4743170" cy="828509"/>
          </a:xfrm>
        </p:grpSpPr>
        <p:sp>
          <p:nvSpPr>
            <p:cNvPr id="15" name="矩形 14"/>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可行性分析</a:t>
              </a:r>
              <a:endParaRPr lang="zh-CN" altLang="en-US" sz="3200" b="1" dirty="0" smtClean="0">
                <a:solidFill>
                  <a:srgbClr val="272727"/>
                </a:solidFill>
                <a:latin typeface="Microsoft YaHei" charset="-122"/>
                <a:ea typeface="Microsoft YaHei" charset="-122"/>
                <a:cs typeface="Microsoft YaHei" charset="-122"/>
              </a:endParaRPr>
            </a:p>
          </p:txBody>
        </p:sp>
        <p:sp>
          <p:nvSpPr>
            <p:cNvPr id="16" name="文本框 15"/>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tx1">
                      <a:lumMod val="50000"/>
                      <a:lumOff val="50000"/>
                    </a:schemeClr>
                  </a:solidFill>
                  <a:latin typeface="Lora" panose="02000503000000020004" charset="0"/>
                  <a:ea typeface="华文细黑" panose="02010600040101010101" charset="-122"/>
                  <a:sym typeface="+mn-ea"/>
                </a:rPr>
                <a:t>Feasibility Analysis</a:t>
              </a:r>
              <a:endParaRPr lang="en-US" altLang="zh-CN" sz="1000" dirty="0">
                <a:solidFill>
                  <a:schemeClr val="tx1">
                    <a:lumMod val="50000"/>
                    <a:lumOff val="50000"/>
                  </a:schemeClr>
                </a:solidFill>
                <a:latin typeface="Lora" panose="02000503000000020004" charset="0"/>
                <a:ea typeface="华文细黑" panose="02010600040101010101" charset="-122"/>
                <a:sym typeface="+mn-ea"/>
              </a:endParaRPr>
            </a:p>
          </p:txBody>
        </p:sp>
      </p:grpSp>
      <p:sp>
        <p:nvSpPr>
          <p:cNvPr id="17" name="矩形 16"/>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 21"/>
          <p:cNvGrpSpPr/>
          <p:nvPr/>
        </p:nvGrpSpPr>
        <p:grpSpPr>
          <a:xfrm>
            <a:off x="5618556" y="2252848"/>
            <a:ext cx="4866600" cy="2317476"/>
            <a:chOff x="5603951" y="1765168"/>
            <a:chExt cx="4866600" cy="2317476"/>
          </a:xfrm>
        </p:grpSpPr>
        <p:grpSp>
          <p:nvGrpSpPr>
            <p:cNvPr id="4" name="组合 26"/>
            <p:cNvGrpSpPr/>
            <p:nvPr/>
          </p:nvGrpSpPr>
          <p:grpSpPr>
            <a:xfrm>
              <a:off x="5603951" y="1765168"/>
              <a:ext cx="4866600" cy="2317476"/>
              <a:chOff x="6158587" y="1907219"/>
              <a:chExt cx="4866600" cy="2317476"/>
            </a:xfrm>
            <a:solidFill>
              <a:srgbClr val="C19C7A"/>
            </a:solidFill>
          </p:grpSpPr>
          <p:sp>
            <p:nvSpPr>
              <p:cNvPr id="5" name="íšḷîḍè"/>
              <p:cNvSpPr txBox="1"/>
              <p:nvPr/>
            </p:nvSpPr>
            <p:spPr>
              <a:xfrm>
                <a:off x="6158587" y="1907219"/>
                <a:ext cx="4866600" cy="2317476"/>
              </a:xfrm>
              <a:prstGeom prst="rect">
                <a:avLst/>
              </a:prstGeom>
              <a:grpFill/>
            </p:spPr>
            <p:txBody>
              <a:bodyPr vert="horz" wrap="none" lIns="91440" tIns="45720" rIns="91440" bIns="45720" anchor="ctr">
                <a:normAutofit/>
              </a:bodyPr>
              <a:lstStyle/>
              <a:p>
                <a:pPr algn="ctr"/>
                <a:endParaRPr lang="zh-CN" altLang="en-US" dirty="0"/>
              </a:p>
            </p:txBody>
          </p:sp>
          <p:grpSp>
            <p:nvGrpSpPr>
              <p:cNvPr id="6" name="组合 16"/>
              <p:cNvGrpSpPr/>
              <p:nvPr/>
            </p:nvGrpSpPr>
            <p:grpSpPr>
              <a:xfrm>
                <a:off x="6640657" y="2166478"/>
                <a:ext cx="3902460" cy="602884"/>
                <a:chOff x="3624780" y="2412339"/>
                <a:chExt cx="3902460" cy="602884"/>
              </a:xfrm>
              <a:grpFill/>
            </p:grpSpPr>
            <p:sp>
              <p:nvSpPr>
                <p:cNvPr id="7" name="文本框 6"/>
                <p:cNvSpPr txBox="1"/>
                <p:nvPr/>
              </p:nvSpPr>
              <p:spPr>
                <a:xfrm>
                  <a:off x="3624780" y="2412339"/>
                  <a:ext cx="2133781" cy="368300"/>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二、可行性研究</a:t>
                  </a:r>
                  <a:endParaRPr lang="zh-CN" altLang="en-US" b="1" dirty="0">
                    <a:solidFill>
                      <a:schemeClr val="bg1"/>
                    </a:solidFill>
                    <a:latin typeface="Century Gothic" panose="020B0502020202020204" pitchFamily="34" charset="0"/>
                  </a:endParaRPr>
                </a:p>
              </p:txBody>
            </p:sp>
            <p:sp>
              <p:nvSpPr>
                <p:cNvPr id="8" name="文本框 7"/>
                <p:cNvSpPr txBox="1"/>
                <p:nvPr/>
              </p:nvSpPr>
              <p:spPr>
                <a:xfrm>
                  <a:off x="3624780" y="2750893"/>
                  <a:ext cx="3902460" cy="264330"/>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2.1、技术可行性</a:t>
                  </a:r>
                  <a:endParaRPr lang="zh-CN" altLang="en-US" sz="1200" dirty="0">
                    <a:solidFill>
                      <a:schemeClr val="bg1"/>
                    </a:solidFill>
                    <a:latin typeface="+mn-ea"/>
                  </a:endParaRPr>
                </a:p>
              </p:txBody>
            </p:sp>
          </p:grpSp>
        </p:grpSp>
        <p:sp>
          <p:nvSpPr>
            <p:cNvPr id="20" name="文本框 19"/>
            <p:cNvSpPr txBox="1"/>
            <p:nvPr/>
          </p:nvSpPr>
          <p:spPr>
            <a:xfrm>
              <a:off x="6086021" y="2994447"/>
              <a:ext cx="2133781" cy="368300"/>
            </a:xfrm>
            <a:prstGeom prst="rect">
              <a:avLst/>
            </a:prstGeom>
            <a:solidFill>
              <a:srgbClr val="C19C7A"/>
            </a:solidFill>
          </p:spPr>
          <p:txBody>
            <a:bodyPr wrap="square" rtlCol="0">
              <a:spAutoFit/>
              <a:scene3d>
                <a:camera prst="orthographicFront"/>
                <a:lightRig rig="threePt" dir="t"/>
              </a:scene3d>
              <a:sp3d contourW="12700"/>
            </a:bodyPr>
            <a:lstStyle/>
            <a:p>
              <a:endParaRPr lang="zh-CN" altLang="en-US" b="1" dirty="0">
                <a:solidFill>
                  <a:schemeClr val="bg1"/>
                </a:solidFill>
                <a:latin typeface="Century Gothic" panose="020B0502020202020204" pitchFamily="34" charset="0"/>
              </a:endParaRPr>
            </a:p>
          </p:txBody>
        </p:sp>
        <p:sp>
          <p:nvSpPr>
            <p:cNvPr id="21" name="文本框 20"/>
            <p:cNvSpPr txBox="1"/>
            <p:nvPr/>
          </p:nvSpPr>
          <p:spPr>
            <a:xfrm>
              <a:off x="6086021" y="3363481"/>
              <a:ext cx="3902460" cy="368300"/>
            </a:xfrm>
            <a:prstGeom prst="rect">
              <a:avLst/>
            </a:prstGeom>
            <a:solidFill>
              <a:srgbClr val="C19C7A"/>
            </a:solidFill>
          </p:spPr>
          <p:txBody>
            <a:bodyPr wrap="square" rtlCol="0">
              <a:spAutoFit/>
              <a:scene3d>
                <a:camera prst="orthographicFront"/>
                <a:lightRig rig="threePt" dir="t"/>
              </a:scene3d>
              <a:sp3d contourW="12700"/>
            </a:bodyPr>
            <a:lstStyle/>
            <a:p>
              <a:pPr>
                <a:lnSpc>
                  <a:spcPct val="150000"/>
                </a:lnSpc>
              </a:pPr>
              <a:r>
                <a:rPr lang="en-US" altLang="zh-CN" sz="1200" dirty="0">
                  <a:solidFill>
                    <a:schemeClr val="bg1"/>
                  </a:solidFill>
                  <a:latin typeface="+mn-ea"/>
                </a:rPr>
                <a:t>2.3</a:t>
              </a:r>
              <a:r>
                <a:rPr lang="zh-CN" altLang="en-US" sz="1200" dirty="0">
                  <a:solidFill>
                    <a:schemeClr val="bg1"/>
                  </a:solidFill>
                  <a:latin typeface="+mn-ea"/>
                </a:rPr>
                <a:t>、经济可行性</a:t>
              </a:r>
              <a:endParaRPr lang="zh-CN" altLang="en-US" sz="1200" dirty="0">
                <a:solidFill>
                  <a:schemeClr val="bg1"/>
                </a:solidFill>
                <a:latin typeface="+mn-ea"/>
              </a:endParaRPr>
            </a:p>
          </p:txBody>
        </p:sp>
      </p:grpSp>
      <p:sp>
        <p:nvSpPr>
          <p:cNvPr id="3" name="文本框 7"/>
          <p:cNvSpPr txBox="1"/>
          <p:nvPr/>
        </p:nvSpPr>
        <p:spPr>
          <a:xfrm>
            <a:off x="6100626" y="2850661"/>
            <a:ext cx="3902460" cy="368300"/>
          </a:xfrm>
          <a:prstGeom prst="rect">
            <a:avLst/>
          </a:prstGeom>
          <a:solidFill>
            <a:srgbClr val="C19C7A"/>
          </a:solid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2.1、技术可行性</a:t>
            </a:r>
            <a:endParaRPr lang="zh-CN" altLang="en-US" sz="1200" dirty="0">
              <a:solidFill>
                <a:schemeClr val="bg1"/>
              </a:solidFill>
              <a:latin typeface="+mn-ea"/>
            </a:endParaRPr>
          </a:p>
        </p:txBody>
      </p:sp>
      <p:sp>
        <p:nvSpPr>
          <p:cNvPr id="23" name="文本框 7"/>
          <p:cNvSpPr txBox="1"/>
          <p:nvPr/>
        </p:nvSpPr>
        <p:spPr>
          <a:xfrm>
            <a:off x="6098086" y="3355486"/>
            <a:ext cx="3902460" cy="368300"/>
          </a:xfrm>
          <a:prstGeom prst="rect">
            <a:avLst/>
          </a:prstGeom>
          <a:solidFill>
            <a:srgbClr val="C19C7A"/>
          </a:solidFill>
        </p:spPr>
        <p:txBody>
          <a:bodyPr wrap="square" rtlCol="0">
            <a:spAutoFit/>
            <a:scene3d>
              <a:camera prst="orthographicFront"/>
              <a:lightRig rig="threePt" dir="t"/>
            </a:scene3d>
            <a:sp3d contourW="12700"/>
          </a:bodyPr>
          <a:p>
            <a:pPr>
              <a:lnSpc>
                <a:spcPct val="150000"/>
              </a:lnSpc>
            </a:pPr>
            <a:r>
              <a:rPr lang="zh-CN" altLang="en-US" sz="1200" dirty="0">
                <a:solidFill>
                  <a:schemeClr val="bg1"/>
                </a:solidFill>
                <a:latin typeface="+mn-ea"/>
              </a:rPr>
              <a:t>2.</a:t>
            </a:r>
            <a:r>
              <a:rPr lang="en-US" altLang="zh-CN" sz="1200" dirty="0">
                <a:solidFill>
                  <a:schemeClr val="bg1"/>
                </a:solidFill>
                <a:latin typeface="+mn-ea"/>
              </a:rPr>
              <a:t>2</a:t>
            </a:r>
            <a:r>
              <a:rPr lang="zh-CN" altLang="en-US" sz="1200" dirty="0">
                <a:solidFill>
                  <a:schemeClr val="bg1"/>
                </a:solidFill>
                <a:latin typeface="+mn-ea"/>
              </a:rPr>
              <a:t>、社会可行性</a:t>
            </a:r>
            <a:endParaRPr lang="zh-CN" altLang="en-US" sz="1200" dirty="0">
              <a:solidFill>
                <a:schemeClr val="bg1"/>
              </a:solidFill>
              <a:latin typeface="+mn-ea"/>
            </a:endParaRPr>
          </a:p>
        </p:txBody>
      </p:sp>
      <p:grpSp>
        <p:nvGrpSpPr>
          <p:cNvPr id="24" name="组合 27"/>
          <p:cNvGrpSpPr/>
          <p:nvPr/>
        </p:nvGrpSpPr>
        <p:grpSpPr>
          <a:xfrm>
            <a:off x="1917835" y="972727"/>
            <a:ext cx="4866600" cy="1300271"/>
            <a:chOff x="1185862" y="4371235"/>
            <a:chExt cx="4866600" cy="1300271"/>
          </a:xfrm>
          <a:solidFill>
            <a:srgbClr val="272727"/>
          </a:solidFill>
        </p:grpSpPr>
        <p:sp>
          <p:nvSpPr>
            <p:cNvPr id="25" name="îSļîḓè"/>
            <p:cNvSpPr txBox="1"/>
            <p:nvPr/>
          </p:nvSpPr>
          <p:spPr>
            <a:xfrm>
              <a:off x="1185862" y="4371235"/>
              <a:ext cx="4866600" cy="1300271"/>
            </a:xfrm>
            <a:prstGeom prst="rect">
              <a:avLst/>
            </a:prstGeom>
            <a:grpFill/>
          </p:spPr>
          <p:txBody>
            <a:bodyPr vert="horz" wrap="none" lIns="91440" tIns="45720" rIns="91440" bIns="45720" anchor="ctr">
              <a:normAutofit/>
            </a:bodyPr>
            <a:p>
              <a:pPr algn="ctr"/>
              <a:endParaRPr lang="zh-CN" altLang="en-US" dirty="0"/>
            </a:p>
          </p:txBody>
        </p:sp>
        <p:grpSp>
          <p:nvGrpSpPr>
            <p:cNvPr id="26" name="组合 19"/>
            <p:cNvGrpSpPr/>
            <p:nvPr/>
          </p:nvGrpSpPr>
          <p:grpSpPr>
            <a:xfrm>
              <a:off x="1426632" y="4447614"/>
              <a:ext cx="4385310" cy="1223010"/>
              <a:chOff x="3383480" y="2229459"/>
              <a:chExt cx="4385310" cy="1223010"/>
            </a:xfrm>
            <a:grpFill/>
          </p:grpSpPr>
          <p:sp>
            <p:nvSpPr>
              <p:cNvPr id="27" name="文本框 11"/>
              <p:cNvSpPr txBox="1"/>
              <p:nvPr/>
            </p:nvSpPr>
            <p:spPr>
              <a:xfrm>
                <a:off x="3624780" y="2229459"/>
                <a:ext cx="2578100" cy="368300"/>
              </a:xfrm>
              <a:prstGeom prst="rect">
                <a:avLst/>
              </a:prstGeom>
              <a:grpFill/>
            </p:spPr>
            <p:txBody>
              <a:bodyPr wrap="square" rtlCol="0">
                <a:spAutoFit/>
                <a:scene3d>
                  <a:camera prst="orthographicFront"/>
                  <a:lightRig rig="threePt" dir="t"/>
                </a:scene3d>
                <a:sp3d contourW="12700"/>
              </a:bodyPr>
              <a:p>
                <a:r>
                  <a:rPr lang="zh-CN" altLang="en-US" b="1" dirty="0">
                    <a:solidFill>
                      <a:schemeClr val="bg1"/>
                    </a:solidFill>
                    <a:latin typeface="Century Gothic" panose="020B0502020202020204" pitchFamily="34" charset="0"/>
                  </a:rPr>
                  <a:t>一、软件项目环境评估</a:t>
                </a:r>
                <a:endParaRPr lang="zh-CN" altLang="en-US" b="1" dirty="0">
                  <a:solidFill>
                    <a:schemeClr val="bg1"/>
                  </a:solidFill>
                  <a:latin typeface="Century Gothic" panose="020B0502020202020204" pitchFamily="34" charset="0"/>
                </a:endParaRPr>
              </a:p>
            </p:txBody>
          </p:sp>
          <p:sp>
            <p:nvSpPr>
              <p:cNvPr id="28" name="文本框 12"/>
              <p:cNvSpPr txBox="1"/>
              <p:nvPr/>
            </p:nvSpPr>
            <p:spPr>
              <a:xfrm>
                <a:off x="3383480" y="2530449"/>
                <a:ext cx="4385310" cy="922020"/>
              </a:xfrm>
              <a:prstGeom prst="rect">
                <a:avLst/>
              </a:prstGeom>
              <a:grpFill/>
            </p:spPr>
            <p:txBody>
              <a:bodyPr wrap="square" rtlCol="0">
                <a:spAutoFit/>
                <a:scene3d>
                  <a:camera prst="orthographicFront"/>
                  <a:lightRig rig="threePt" dir="t"/>
                </a:scene3d>
                <a:sp3d contourW="12700"/>
              </a:bodyPr>
              <a:p>
                <a:pPr>
                  <a:lnSpc>
                    <a:spcPct val="150000"/>
                  </a:lnSpc>
                </a:pPr>
                <a:r>
                  <a:rPr lang="zh-CN" altLang="en-US" sz="1200" dirty="0">
                    <a:solidFill>
                      <a:schemeClr val="bg1"/>
                    </a:solidFill>
                    <a:latin typeface="+mn-ea"/>
                  </a:rPr>
                  <a:t>本系统环境涉及宿舍监控与电路控制，对人类的生存环境的威胁相对较小，因此可以相对减少环评；其中对于电路等硬件管理需要确定管理组别，定时进行电路检查与系统模拟测试等；</a:t>
                </a:r>
                <a:endParaRPr lang="zh-CN" altLang="en-US" sz="1200" dirty="0">
                  <a:solidFill>
                    <a:schemeClr val="bg1"/>
                  </a:solidFill>
                  <a:latin typeface="+mn-ea"/>
                </a:endParaRPr>
              </a:p>
            </p:txBody>
          </p:sp>
        </p:grpSp>
      </p:grpSp>
      <p:pic>
        <p:nvPicPr>
          <p:cNvPr id="2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4435" y="968370"/>
            <a:ext cx="3686116" cy="13099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83"/>
          <p:cNvGrpSpPr/>
          <p:nvPr/>
        </p:nvGrpSpPr>
        <p:grpSpPr>
          <a:xfrm>
            <a:off x="2969470" y="1405460"/>
            <a:ext cx="1065603" cy="1233024"/>
            <a:chOff x="6518711" y="2764496"/>
            <a:chExt cx="1166390" cy="1349647"/>
          </a:xfrm>
        </p:grpSpPr>
        <p:sp>
          <p:nvSpPr>
            <p:cNvPr id="11" name="ïṣlïḋè"/>
            <p:cNvSpPr/>
            <p:nvPr/>
          </p:nvSpPr>
          <p:spPr>
            <a:xfrm rot="18900000">
              <a:off x="6518711"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p>
          </p:txBody>
        </p:sp>
        <p:sp>
          <p:nvSpPr>
            <p:cNvPr id="12" name="ïśļíḑê"/>
            <p:cNvSpPr/>
            <p:nvPr/>
          </p:nvSpPr>
          <p:spPr>
            <a:xfrm rot="18900000">
              <a:off x="65187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p>
          </p:txBody>
        </p:sp>
        <p:sp>
          <p:nvSpPr>
            <p:cNvPr id="13" name="íślïďê"/>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p>
          </p:txBody>
        </p:sp>
      </p:grpSp>
      <p:grpSp>
        <p:nvGrpSpPr>
          <p:cNvPr id="21" name="组合 93"/>
          <p:cNvGrpSpPr/>
          <p:nvPr/>
        </p:nvGrpSpPr>
        <p:grpSpPr>
          <a:xfrm>
            <a:off x="864235" y="2859405"/>
            <a:ext cx="5275580" cy="4031046"/>
            <a:chOff x="4457820" y="2412339"/>
            <a:chExt cx="3022460" cy="4031431"/>
          </a:xfrm>
        </p:grpSpPr>
        <p:sp>
          <p:nvSpPr>
            <p:cNvPr id="22" name="文本框 21"/>
            <p:cNvSpPr txBox="1"/>
            <p:nvPr/>
          </p:nvSpPr>
          <p:spPr>
            <a:xfrm>
              <a:off x="4902159" y="2412339"/>
              <a:ext cx="2133781" cy="368335"/>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技术水平要求</a:t>
              </a:r>
              <a:endParaRPr lang="zh-CN" altLang="en-US" b="1" dirty="0">
                <a:solidFill>
                  <a:schemeClr val="tx1">
                    <a:lumMod val="85000"/>
                    <a:lumOff val="15000"/>
                  </a:schemeClr>
                </a:solidFill>
                <a:latin typeface="Century Gothic" panose="020B0502020202020204" pitchFamily="34" charset="0"/>
              </a:endParaRPr>
            </a:p>
          </p:txBody>
        </p:sp>
        <p:sp>
          <p:nvSpPr>
            <p:cNvPr id="23" name="文本框 22"/>
            <p:cNvSpPr txBox="1"/>
            <p:nvPr/>
          </p:nvSpPr>
          <p:spPr>
            <a:xfrm>
              <a:off x="4457820" y="2750893"/>
              <a:ext cx="3022460" cy="3692877"/>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本项目基础技术要求为使用常见Web开发架构与语言，后端使用如Java系列（Java/JSP/Servlet）、Python系列（Python/Flask），前端使用HTML/CSS/JS；技术难度为当前可掌握，其中针对后端服务器程序可以进行架构优化，使用SSM架构进行进一步优化（SpringMVC+Spring+MyBatis），实现前后端分离与程序精简与健壮要求；前端可进行框架优化，通过使用常见前端框架实现异步通信与UI优化（Vue.js/Ajax/Bootstrap）；数据库语言现已掌握，MySQL使用相对熟练；高级要求为智能要求，针对智能相关内容可以进行硬件数据的实时监测，通过传感器等设备转化实际数据，并进行数据的软件化管理；视频影像识别等相关技术可以结合opencv等识别框架与sklearn等机器学习框架；硬件设备由于涉猎相对较少，使用软件进行模拟与暂时替换；整体技术水平处在项目组可以掌握与优化的程度，适合开发。</a:t>
              </a:r>
              <a:endParaRPr lang="zh-CN" altLang="en-US" sz="1200" dirty="0">
                <a:solidFill>
                  <a:srgbClr val="272727"/>
                </a:solidFill>
                <a:latin typeface="+mn-ea"/>
              </a:endParaRPr>
            </a:p>
            <a:p>
              <a:pPr algn="ctr">
                <a:lnSpc>
                  <a:spcPct val="150000"/>
                </a:lnSpc>
              </a:pPr>
              <a:r>
                <a:rPr lang="zh-CN" altLang="en-US" sz="1200" dirty="0">
                  <a:solidFill>
                    <a:srgbClr val="272727"/>
                  </a:solidFill>
                  <a:latin typeface="+mn-ea"/>
                </a:rPr>
                <a:t>软件过程模型采用敏捷软件开发模型，在变化的基础上通过个体与交互的频繁与可使用软件的发布来得到软件反馈。</a:t>
              </a:r>
              <a:endParaRPr lang="zh-CN" altLang="en-US" sz="1200" dirty="0">
                <a:solidFill>
                  <a:srgbClr val="272727"/>
                </a:solidFill>
                <a:latin typeface="+mn-ea"/>
              </a:endParaRPr>
            </a:p>
          </p:txBody>
        </p:sp>
      </p:grpSp>
      <p:grpSp>
        <p:nvGrpSpPr>
          <p:cNvPr id="30" name="组合 21"/>
          <p:cNvGrpSpPr/>
          <p:nvPr/>
        </p:nvGrpSpPr>
        <p:grpSpPr>
          <a:xfrm>
            <a:off x="414735" y="142581"/>
            <a:ext cx="4743170" cy="828509"/>
            <a:chOff x="8386921" y="2014885"/>
            <a:chExt cx="4743170" cy="828509"/>
          </a:xfrm>
        </p:grpSpPr>
        <p:sp>
          <p:nvSpPr>
            <p:cNvPr id="31" name="矩形 30"/>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技术可行性</a:t>
              </a:r>
              <a:endParaRPr lang="zh-CN" altLang="en-US" sz="3200" b="1" dirty="0" smtClean="0">
                <a:solidFill>
                  <a:srgbClr val="272727"/>
                </a:solidFill>
                <a:latin typeface="Microsoft YaHei" charset="-122"/>
                <a:ea typeface="Microsoft YaHei" charset="-122"/>
                <a:cs typeface="Microsoft YaHei" charset="-122"/>
              </a:endParaRPr>
            </a:p>
          </p:txBody>
        </p:sp>
        <p:sp>
          <p:nvSpPr>
            <p:cNvPr id="32" name="文本框 31"/>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Technical feasibility</a:t>
              </a:r>
              <a:endParaRPr lang="en-US" altLang="zh-CN" sz="1000" dirty="0">
                <a:solidFill>
                  <a:schemeClr val="bg1">
                    <a:lumMod val="50000"/>
                  </a:schemeClr>
                </a:solidFill>
                <a:latin typeface="Century Gothic" panose="020B0502020202020204" pitchFamily="34" charset="0"/>
                <a:ea typeface="+mj-ea"/>
              </a:endParaRPr>
            </a:p>
          </p:txBody>
        </p:sp>
      </p:grpSp>
      <p:sp>
        <p:nvSpPr>
          <p:cNvPr id="33" name="矩形 32"/>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ïṣļíďè"/>
          <p:cNvSpPr/>
          <p:nvPr/>
        </p:nvSpPr>
        <p:spPr>
          <a:xfrm>
            <a:off x="8254988" y="831297"/>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41" name="íṣḷîďé"/>
          <p:cNvSpPr/>
          <p:nvPr/>
        </p:nvSpPr>
        <p:spPr>
          <a:xfrm>
            <a:off x="8254988" y="831297"/>
            <a:ext cx="1860636" cy="1860636"/>
          </a:xfrm>
          <a:prstGeom prst="arc">
            <a:avLst>
              <a:gd name="adj1" fmla="val 16200000"/>
              <a:gd name="adj2" fmla="val 898106"/>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p>
        </p:txBody>
      </p:sp>
      <p:grpSp>
        <p:nvGrpSpPr>
          <p:cNvPr id="42" name="组合 38"/>
          <p:cNvGrpSpPr/>
          <p:nvPr/>
        </p:nvGrpSpPr>
        <p:grpSpPr>
          <a:xfrm>
            <a:off x="6647815" y="2929890"/>
            <a:ext cx="5247005" cy="2922990"/>
            <a:chOff x="3375284" y="2412339"/>
            <a:chExt cx="2632774" cy="2923115"/>
          </a:xfrm>
        </p:grpSpPr>
        <p:sp>
          <p:nvSpPr>
            <p:cNvPr id="43" name="文本框 14"/>
            <p:cNvSpPr txBox="1"/>
            <p:nvPr/>
          </p:nvSpPr>
          <p:spPr>
            <a:xfrm>
              <a:off x="3624781" y="2412339"/>
              <a:ext cx="2133781" cy="368316"/>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技术落地性分析</a:t>
              </a:r>
              <a:endParaRPr lang="zh-CN" altLang="en-US" b="1" dirty="0">
                <a:solidFill>
                  <a:schemeClr val="tx1">
                    <a:lumMod val="75000"/>
                    <a:lumOff val="25000"/>
                  </a:schemeClr>
                </a:solidFill>
                <a:latin typeface="Century Gothic" panose="020B0502020202020204" pitchFamily="34" charset="0"/>
              </a:endParaRPr>
            </a:p>
          </p:txBody>
        </p:sp>
        <p:sp>
          <p:nvSpPr>
            <p:cNvPr id="44" name="文本框 15"/>
            <p:cNvSpPr txBox="1"/>
            <p:nvPr/>
          </p:nvSpPr>
          <p:spPr>
            <a:xfrm>
              <a:off x="3375284" y="2750893"/>
              <a:ext cx="2632774" cy="258456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本系统物理模型为面向宿舍的监控与管理，其中包括监控影像控制，门控，温控等常用设施控制等；逻辑模型为web系统监测程序；而系统所需设备都集中于宿舍这样一个相对范围较小的空间内，在控制范围上的压力相对较小；且由于宿舍人群相对集中，出现校园安全情况可能性相对较大，宿舍管理员很难监控各处状况，因此其个性需求也比较明显，针对逻辑实现方案可以使用已掌握技术完成系统搭建，系统维护与测试等工作（具体实现方案见</a:t>
              </a:r>
              <a:endParaRPr lang="zh-CN" altLang="en-US" sz="1200" dirty="0">
                <a:solidFill>
                  <a:srgbClr val="272727"/>
                </a:solidFill>
                <a:latin typeface="+mn-ea"/>
              </a:endParaRPr>
            </a:p>
            <a:p>
              <a:pPr algn="ctr">
                <a:lnSpc>
                  <a:spcPct val="150000"/>
                </a:lnSpc>
              </a:pPr>
              <a:r>
                <a:rPr lang="zh-CN" altLang="en-US" sz="1200" dirty="0">
                  <a:solidFill>
                    <a:srgbClr val="272727"/>
                  </a:solidFill>
                  <a:latin typeface="+mn-ea"/>
                </a:rPr>
                <a:t>技术水平要求；宿舍管理系统测试也可以针对单个系统进行性能测试与维护，其测试成本相对较低，涉及人员相对较少；在当前可预见技术条件下该项目可落地。</a:t>
              </a:r>
              <a:endParaRPr lang="zh-CN" altLang="en-US" sz="1200" dirty="0">
                <a:solidFill>
                  <a:srgbClr val="272727"/>
                </a:solidFill>
                <a:latin typeface="+mn-ea"/>
              </a:endParaRPr>
            </a:p>
          </p:txBody>
        </p:sp>
      </p:grpSp>
      <p:sp>
        <p:nvSpPr>
          <p:cNvPr id="45" name="椭圆 43"/>
          <p:cNvSpPr/>
          <p:nvPr/>
        </p:nvSpPr>
        <p:spPr>
          <a:xfrm>
            <a:off x="8934524" y="1329815"/>
            <a:ext cx="501564" cy="8636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p:cTn id="16" dur="500" fill="hold"/>
                                        <p:tgtEl>
                                          <p:spTgt spid="40"/>
                                        </p:tgtEl>
                                        <p:attrNameLst>
                                          <p:attrName>ppt_w</p:attrName>
                                        </p:attrNameLst>
                                      </p:cBhvr>
                                      <p:tavLst>
                                        <p:tav tm="0">
                                          <p:val>
                                            <p:fltVal val="0"/>
                                          </p:val>
                                        </p:tav>
                                        <p:tav tm="100000">
                                          <p:val>
                                            <p:strVal val="#ppt_w"/>
                                          </p:val>
                                        </p:tav>
                                      </p:tavLst>
                                    </p:anim>
                                    <p:anim calcmode="lin" valueType="num">
                                      <p:cBhvr>
                                        <p:cTn id="17" dur="500" fill="hold"/>
                                        <p:tgtEl>
                                          <p:spTgt spid="40"/>
                                        </p:tgtEl>
                                        <p:attrNameLst>
                                          <p:attrName>ppt_h</p:attrName>
                                        </p:attrNameLst>
                                      </p:cBhvr>
                                      <p:tavLst>
                                        <p:tav tm="0">
                                          <p:val>
                                            <p:fltVal val="0"/>
                                          </p:val>
                                        </p:tav>
                                        <p:tav tm="100000">
                                          <p:val>
                                            <p:strVal val="#ppt_h"/>
                                          </p:val>
                                        </p:tav>
                                      </p:tavLst>
                                    </p:anim>
                                    <p:animEffect transition="in" filter="fade">
                                      <p:cBhvr>
                                        <p:cTn id="18" dur="500"/>
                                        <p:tgtEl>
                                          <p:spTgt spid="4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íšļïďe"/>
          <p:cNvSpPr/>
          <p:nvPr/>
        </p:nvSpPr>
        <p:spPr>
          <a:xfrm>
            <a:off x="5158030" y="1038307"/>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3" name="işľïḑê"/>
          <p:cNvSpPr/>
          <p:nvPr/>
        </p:nvSpPr>
        <p:spPr>
          <a:xfrm>
            <a:off x="5158030" y="1038307"/>
            <a:ext cx="1860636" cy="1860636"/>
          </a:xfrm>
          <a:prstGeom prst="arc">
            <a:avLst>
              <a:gd name="adj1" fmla="val 10529000"/>
              <a:gd name="adj2" fmla="val 15122297"/>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p>
        </p:txBody>
      </p:sp>
      <p:grpSp>
        <p:nvGrpSpPr>
          <p:cNvPr id="8" name="组合 29"/>
          <p:cNvGrpSpPr/>
          <p:nvPr/>
        </p:nvGrpSpPr>
        <p:grpSpPr>
          <a:xfrm>
            <a:off x="3624580" y="3328670"/>
            <a:ext cx="4926965" cy="1753235"/>
            <a:chOff x="3375284" y="2412339"/>
            <a:chExt cx="2632774" cy="1753235"/>
          </a:xfrm>
        </p:grpSpPr>
        <p:sp>
          <p:nvSpPr>
            <p:cNvPr id="9" name="文本框 8"/>
            <p:cNvSpPr txBox="1"/>
            <p:nvPr/>
          </p:nvSpPr>
          <p:spPr>
            <a:xfrm>
              <a:off x="3624781" y="2412339"/>
              <a:ext cx="2133781" cy="1753235"/>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本系统面向宿舍管理，其对政治意识、社会道德等社会影响与风险相对较低，其影响局限在宿舍人员与学生层面，且由于其面向为安全管理方面，对学生的生活的益处较多，其社会可行性程度高。</a:t>
              </a:r>
              <a:endParaRPr lang="zh-CN" altLang="en-US" b="1" dirty="0">
                <a:solidFill>
                  <a:schemeClr val="tx1">
                    <a:lumMod val="75000"/>
                    <a:lumOff val="25000"/>
                  </a:schemeClr>
                </a:solidFill>
                <a:latin typeface="Century Gothic" panose="020B0502020202020204" pitchFamily="34" charset="0"/>
              </a:endParaRPr>
            </a:p>
          </p:txBody>
        </p:sp>
        <p:sp>
          <p:nvSpPr>
            <p:cNvPr id="10" name="文本框 9"/>
            <p:cNvSpPr txBox="1"/>
            <p:nvPr/>
          </p:nvSpPr>
          <p:spPr>
            <a:xfrm>
              <a:off x="3375284" y="2750893"/>
              <a:ext cx="2632774" cy="368300"/>
            </a:xfrm>
            <a:prstGeom prst="rect">
              <a:avLst/>
            </a:prstGeom>
            <a:noFill/>
          </p:spPr>
          <p:txBody>
            <a:bodyPr wrap="square" rtlCol="0">
              <a:spAutoFit/>
              <a:scene3d>
                <a:camera prst="orthographicFront"/>
                <a:lightRig rig="threePt" dir="t"/>
              </a:scene3d>
              <a:sp3d contourW="12700"/>
            </a:bodyPr>
            <a:lstStyle/>
            <a:p>
              <a:pPr algn="ctr">
                <a:lnSpc>
                  <a:spcPct val="150000"/>
                </a:lnSpc>
              </a:pPr>
              <a:endParaRPr lang="zh-CN" altLang="en-US" sz="1200" dirty="0">
                <a:solidFill>
                  <a:srgbClr val="272727"/>
                </a:solidFill>
                <a:latin typeface="+mn-ea"/>
              </a:endParaRPr>
            </a:p>
          </p:txBody>
        </p:sp>
      </p:grpSp>
      <p:sp>
        <p:nvSpPr>
          <p:cNvPr id="17" name="椭圆 41"/>
          <p:cNvSpPr/>
          <p:nvPr/>
        </p:nvSpPr>
        <p:spPr>
          <a:xfrm>
            <a:off x="5656548" y="1619123"/>
            <a:ext cx="863600" cy="699005"/>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 name="组合 21"/>
          <p:cNvGrpSpPr/>
          <p:nvPr/>
        </p:nvGrpSpPr>
        <p:grpSpPr>
          <a:xfrm>
            <a:off x="414735" y="142581"/>
            <a:ext cx="4743170" cy="828509"/>
            <a:chOff x="8386921" y="2014885"/>
            <a:chExt cx="4743170" cy="828509"/>
          </a:xfrm>
        </p:grpSpPr>
        <p:sp>
          <p:nvSpPr>
            <p:cNvPr id="23" name="矩形 2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社会可行性</a:t>
              </a:r>
              <a:endParaRPr lang="zh-CN" altLang="en-US" sz="3200" b="1" dirty="0" smtClean="0">
                <a:solidFill>
                  <a:srgbClr val="272727"/>
                </a:solidFill>
                <a:latin typeface="Microsoft YaHei" charset="-122"/>
                <a:ea typeface="Microsoft YaHei" charset="-122"/>
                <a:cs typeface="Microsoft YaHei" charset="-122"/>
              </a:endParaRPr>
            </a:p>
          </p:txBody>
        </p:sp>
        <p:sp>
          <p:nvSpPr>
            <p:cNvPr id="24" name="文本框 2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Social feasibility</a:t>
              </a:r>
              <a:endParaRPr lang="en-US" altLang="zh-CN" sz="1000" dirty="0">
                <a:solidFill>
                  <a:schemeClr val="bg1">
                    <a:lumMod val="50000"/>
                  </a:schemeClr>
                </a:solidFill>
                <a:latin typeface="Century Gothic" panose="020B0502020202020204" pitchFamily="34" charset="0"/>
                <a:ea typeface="+mj-ea"/>
              </a:endParaRPr>
            </a:p>
          </p:txBody>
        </p:sp>
      </p:grpSp>
      <p:sp>
        <p:nvSpPr>
          <p:cNvPr id="25" name="矩形 2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îś1îḑe"/>
          <p:cNvSpPr/>
          <p:nvPr/>
        </p:nvSpPr>
        <p:spPr>
          <a:xfrm>
            <a:off x="2003490" y="1588217"/>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grpSp>
        <p:nvGrpSpPr>
          <p:cNvPr id="11" name="组合 35"/>
          <p:cNvGrpSpPr/>
          <p:nvPr/>
        </p:nvGrpSpPr>
        <p:grpSpPr>
          <a:xfrm>
            <a:off x="786765" y="3799840"/>
            <a:ext cx="4293235" cy="2645491"/>
            <a:chOff x="3375284" y="2412339"/>
            <a:chExt cx="2632774" cy="2645631"/>
          </a:xfrm>
        </p:grpSpPr>
        <p:sp>
          <p:nvSpPr>
            <p:cNvPr id="12" name="文本框 11"/>
            <p:cNvSpPr txBox="1"/>
            <p:nvPr/>
          </p:nvSpPr>
          <p:spPr>
            <a:xfrm>
              <a:off x="3624781" y="2412339"/>
              <a:ext cx="2133781" cy="368319"/>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成本估计</a:t>
              </a:r>
              <a:endParaRPr lang="zh-CN" altLang="en-US" b="1" dirty="0">
                <a:solidFill>
                  <a:schemeClr val="tx1">
                    <a:lumMod val="75000"/>
                    <a:lumOff val="25000"/>
                  </a:schemeClr>
                </a:solidFill>
                <a:latin typeface="Century Gothic" panose="020B0502020202020204" pitchFamily="34" charset="0"/>
              </a:endParaRPr>
            </a:p>
          </p:txBody>
        </p:sp>
        <p:sp>
          <p:nvSpPr>
            <p:cNvPr id="13" name="文本框 12"/>
            <p:cNvSpPr txBox="1"/>
            <p:nvPr/>
          </p:nvSpPr>
          <p:spPr>
            <a:xfrm>
              <a:off x="3375284" y="2750893"/>
              <a:ext cx="2632774" cy="2307077"/>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系统成本估计分为软件成本估计与硬件成本估计，硬件成本由于本系统为软件模拟，暂时没有所需设备报价与所需硬件设备成文，滞后分析；软件开发成本由于为学生项目开发，开发人员薪资成本暂时不计；空间由于分布在宿舍范围，空间占用成本不涉及租赁与购买问题，暂时不计；剩余支出费用为电脑购置，系统管理与维护费用；电脑购置为8000元，人员维护按照3500/月，人员管理可由宿舍管理员进行管理，也可雇佣专员，约3500/月，其经济成本相对较低。</a:t>
              </a:r>
              <a:endParaRPr lang="zh-CN" altLang="en-US" sz="1200" dirty="0">
                <a:solidFill>
                  <a:srgbClr val="272727"/>
                </a:solidFill>
                <a:latin typeface="+mn-ea"/>
              </a:endParaRPr>
            </a:p>
          </p:txBody>
        </p:sp>
      </p:grpSp>
      <p:sp>
        <p:nvSpPr>
          <p:cNvPr id="18" name="椭圆 42"/>
          <p:cNvSpPr/>
          <p:nvPr/>
        </p:nvSpPr>
        <p:spPr>
          <a:xfrm>
            <a:off x="2502008" y="2095155"/>
            <a:ext cx="863599" cy="84676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C19C7A"/>
          </a:solid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 name="组合 21"/>
          <p:cNvGrpSpPr/>
          <p:nvPr/>
        </p:nvGrpSpPr>
        <p:grpSpPr>
          <a:xfrm>
            <a:off x="414735" y="142581"/>
            <a:ext cx="4743170" cy="828509"/>
            <a:chOff x="8386921" y="2014885"/>
            <a:chExt cx="4743170" cy="828509"/>
          </a:xfrm>
        </p:grpSpPr>
        <p:sp>
          <p:nvSpPr>
            <p:cNvPr id="23" name="矩形 22"/>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经济可行性</a:t>
              </a:r>
              <a:endParaRPr lang="zh-CN" altLang="en-US" sz="3200" b="1" dirty="0" smtClean="0">
                <a:solidFill>
                  <a:srgbClr val="272727"/>
                </a:solidFill>
                <a:latin typeface="Microsoft YaHei" charset="-122"/>
                <a:ea typeface="Microsoft YaHei" charset="-122"/>
                <a:cs typeface="Microsoft YaHei" charset="-122"/>
              </a:endParaRPr>
            </a:p>
          </p:txBody>
        </p:sp>
        <p:sp>
          <p:nvSpPr>
            <p:cNvPr id="24" name="文本框 23"/>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Economic feasibility</a:t>
              </a:r>
              <a:endParaRPr lang="en-US" altLang="zh-CN" sz="1000" dirty="0">
                <a:solidFill>
                  <a:schemeClr val="bg1">
                    <a:lumMod val="50000"/>
                  </a:schemeClr>
                </a:solidFill>
                <a:latin typeface="Century Gothic" panose="020B0502020202020204" pitchFamily="34" charset="0"/>
                <a:ea typeface="+mj-ea"/>
              </a:endParaRPr>
            </a:p>
          </p:txBody>
        </p:sp>
      </p:grpSp>
      <p:sp>
        <p:nvSpPr>
          <p:cNvPr id="25" name="矩形 24"/>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4"/>
          <p:cNvGrpSpPr/>
          <p:nvPr/>
        </p:nvGrpSpPr>
        <p:grpSpPr>
          <a:xfrm>
            <a:off x="7822565" y="1999615"/>
            <a:ext cx="1070610" cy="1036955"/>
            <a:chOff x="9559244" y="124959"/>
            <a:chExt cx="1143454" cy="1143454"/>
          </a:xfrm>
        </p:grpSpPr>
        <p:sp>
          <p:nvSpPr>
            <p:cNvPr id="27" name="椭圆 4"/>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椭圆 10"/>
            <p:cNvSpPr/>
            <p:nvPr/>
          </p:nvSpPr>
          <p:spPr>
            <a:xfrm>
              <a:off x="9830866" y="360023"/>
              <a:ext cx="600209" cy="673327"/>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9" name="îś1îḑe"/>
          <p:cNvSpPr/>
          <p:nvPr/>
        </p:nvSpPr>
        <p:spPr>
          <a:xfrm>
            <a:off x="7427660" y="1588217"/>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p>
            <a:pPr algn="ctr">
              <a:lnSpc>
                <a:spcPct val="120000"/>
              </a:lnSpc>
              <a:defRPr/>
            </a:pPr>
            <a:endParaRPr lang="zh-CN" altLang="en-US" sz="1000" dirty="0">
              <a:solidFill>
                <a:schemeClr val="tx1">
                  <a:lumMod val="65000"/>
                  <a:lumOff val="35000"/>
                </a:schemeClr>
              </a:solidFill>
            </a:endParaRPr>
          </a:p>
        </p:txBody>
      </p:sp>
      <p:sp>
        <p:nvSpPr>
          <p:cNvPr id="30" name="iSļidê"/>
          <p:cNvSpPr/>
          <p:nvPr/>
        </p:nvSpPr>
        <p:spPr>
          <a:xfrm>
            <a:off x="2003490" y="1588217"/>
            <a:ext cx="1860636" cy="1860636"/>
          </a:xfrm>
          <a:prstGeom prst="arc">
            <a:avLst>
              <a:gd name="adj1" fmla="val 19348155"/>
              <a:gd name="adj2" fmla="val 8179524"/>
            </a:avLst>
          </a:prstGeom>
          <a:ln w="127000" cap="rnd">
            <a:solidFill>
              <a:srgbClr val="C19C7A"/>
            </a:solidFill>
            <a:round/>
          </a:ln>
        </p:spPr>
        <p:style>
          <a:lnRef idx="1">
            <a:schemeClr val="accent1"/>
          </a:lnRef>
          <a:fillRef idx="0">
            <a:schemeClr val="accent1"/>
          </a:fillRef>
          <a:effectRef idx="0">
            <a:schemeClr val="accent1"/>
          </a:effectRef>
          <a:fontRef idx="minor">
            <a:schemeClr val="tx1"/>
          </a:fontRef>
        </p:style>
        <p:txBody>
          <a:bodyPr anchor="ctr"/>
          <a:p>
            <a:pPr algn="ctr"/>
          </a:p>
        </p:txBody>
      </p:sp>
      <p:sp>
        <p:nvSpPr>
          <p:cNvPr id="5" name="iSļidê"/>
          <p:cNvSpPr/>
          <p:nvPr/>
        </p:nvSpPr>
        <p:spPr>
          <a:xfrm rot="14280000">
            <a:off x="7427660" y="1587582"/>
            <a:ext cx="1860636" cy="1860636"/>
          </a:xfrm>
          <a:prstGeom prst="arc">
            <a:avLst>
              <a:gd name="adj1" fmla="val 19348155"/>
              <a:gd name="adj2" fmla="val 8179524"/>
            </a:avLst>
          </a:prstGeom>
          <a:ln w="127000" cap="rnd">
            <a:solidFill>
              <a:srgbClr val="C19C7A"/>
            </a:solidFill>
            <a:round/>
          </a:ln>
        </p:spPr>
        <p:style>
          <a:lnRef idx="1">
            <a:schemeClr val="accent1"/>
          </a:lnRef>
          <a:fillRef idx="0">
            <a:schemeClr val="accent1"/>
          </a:fillRef>
          <a:effectRef idx="0">
            <a:schemeClr val="accent1"/>
          </a:effectRef>
          <a:fontRef idx="minor">
            <a:schemeClr val="tx1"/>
          </a:fontRef>
        </p:style>
        <p:txBody>
          <a:bodyPr anchor="ctr"/>
          <a:lstStyle/>
          <a:p>
            <a:pPr algn="ctr"/>
          </a:p>
        </p:txBody>
      </p:sp>
      <p:grpSp>
        <p:nvGrpSpPr>
          <p:cNvPr id="31" name="组合 35"/>
          <p:cNvGrpSpPr/>
          <p:nvPr/>
        </p:nvGrpSpPr>
        <p:grpSpPr>
          <a:xfrm>
            <a:off x="6419850" y="3799840"/>
            <a:ext cx="3876675" cy="2368639"/>
            <a:chOff x="3375284" y="2412339"/>
            <a:chExt cx="2632774" cy="2368712"/>
          </a:xfrm>
        </p:grpSpPr>
        <p:sp>
          <p:nvSpPr>
            <p:cNvPr id="32" name="文本框 11"/>
            <p:cNvSpPr txBox="1"/>
            <p:nvPr/>
          </p:nvSpPr>
          <p:spPr>
            <a:xfrm>
              <a:off x="3624781" y="2412339"/>
              <a:ext cx="2133781" cy="368311"/>
            </a:xfrm>
            <a:prstGeom prst="rect">
              <a:avLst/>
            </a:prstGeom>
            <a:noFill/>
          </p:spPr>
          <p:txBody>
            <a:bodyPr wrap="square" rtlCol="0">
              <a:spAutoFit/>
              <a:scene3d>
                <a:camera prst="orthographicFront"/>
                <a:lightRig rig="threePt" dir="t"/>
              </a:scene3d>
              <a:sp3d contourW="12700"/>
            </a:bodyPr>
            <a:p>
              <a:pPr algn="ctr"/>
              <a:r>
                <a:rPr lang="zh-CN" altLang="en-US" b="1" dirty="0">
                  <a:solidFill>
                    <a:schemeClr val="tx1">
                      <a:lumMod val="75000"/>
                      <a:lumOff val="25000"/>
                    </a:schemeClr>
                  </a:solidFill>
                  <a:latin typeface="Century Gothic" panose="020B0502020202020204" pitchFamily="34" charset="0"/>
                </a:rPr>
                <a:t>效益分析</a:t>
              </a:r>
              <a:endParaRPr lang="zh-CN" altLang="en-US" b="1" dirty="0">
                <a:solidFill>
                  <a:schemeClr val="tx1">
                    <a:lumMod val="75000"/>
                    <a:lumOff val="25000"/>
                  </a:schemeClr>
                </a:solidFill>
                <a:latin typeface="Century Gothic" panose="020B0502020202020204" pitchFamily="34" charset="0"/>
              </a:endParaRPr>
            </a:p>
          </p:txBody>
        </p:sp>
        <p:sp>
          <p:nvSpPr>
            <p:cNvPr id="33" name="文本框 12"/>
            <p:cNvSpPr txBox="1"/>
            <p:nvPr/>
          </p:nvSpPr>
          <p:spPr>
            <a:xfrm>
              <a:off x="3375284" y="2750893"/>
              <a:ext cx="2632774" cy="2030158"/>
            </a:xfrm>
            <a:prstGeom prst="rect">
              <a:avLst/>
            </a:prstGeom>
            <a:noFill/>
          </p:spPr>
          <p:txBody>
            <a:bodyPr wrap="square" rtlCol="0">
              <a:spAutoFit/>
              <a:scene3d>
                <a:camera prst="orthographicFront"/>
                <a:lightRig rig="threePt" dir="t"/>
              </a:scene3d>
              <a:sp3d contourW="12700"/>
            </a:bodyPr>
            <a:p>
              <a:pPr algn="ctr">
                <a:lnSpc>
                  <a:spcPct val="150000"/>
                </a:lnSpc>
              </a:pPr>
              <a:r>
                <a:rPr lang="zh-CN" altLang="en-US" sz="1200" dirty="0">
                  <a:solidFill>
                    <a:srgbClr val="272727"/>
                  </a:solidFill>
                  <a:latin typeface="+mn-ea"/>
                </a:rPr>
                <a:t>由于系统针对宿舍智能管理痛点，其安全问题，管理问题，人员分布问题都较为严重，痛点十分突出，若进行开发，其市场针对校园管理系统，分布广泛，根据市场可行度分析直接经济效益预期不低；而社会效益体现在人员管理成本大大降低，减少了人员流动与人工数据记录的成本，因此社会效益突出。具体效益的数据分析由于无样本数据难以预估，滞后分析。</a:t>
              </a:r>
              <a:endParaRPr lang="zh-CN" altLang="en-US" sz="1200" dirty="0">
                <a:solidFill>
                  <a:srgbClr val="272727"/>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2000"/>
                            </p:stCondLst>
                            <p:childTnLst>
                              <p:par>
                                <p:cTn id="43" presetID="42" presetClass="entr" presetSubtype="0" fill="hold"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1000"/>
                                        <p:tgtEl>
                                          <p:spTgt spid="31"/>
                                        </p:tgtEl>
                                      </p:cBhvr>
                                    </p:animEffect>
                                    <p:anim calcmode="lin" valueType="num">
                                      <p:cBhvr>
                                        <p:cTn id="46" dur="1000" fill="hold"/>
                                        <p:tgtEl>
                                          <p:spTgt spid="31"/>
                                        </p:tgtEl>
                                        <p:attrNameLst>
                                          <p:attrName>ppt_x</p:attrName>
                                        </p:attrNameLst>
                                      </p:cBhvr>
                                      <p:tavLst>
                                        <p:tav tm="0">
                                          <p:val>
                                            <p:strVal val="#ppt_x"/>
                                          </p:val>
                                        </p:tav>
                                        <p:tav tm="100000">
                                          <p:val>
                                            <p:strVal val="#ppt_x"/>
                                          </p:val>
                                        </p:tav>
                                      </p:tavLst>
                                    </p:anim>
                                    <p:anim calcmode="lin" valueType="num">
                                      <p:cBhvr>
                                        <p:cTn id="4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8" grpId="0" bldLvl="0" animBg="1"/>
      <p:bldP spid="29" grpId="0" bldLvl="0" animBg="1"/>
      <p:bldP spid="3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šḻíḋé"/>
          <p:cNvSpPr/>
          <p:nvPr/>
        </p:nvSpPr>
        <p:spPr>
          <a:xfrm>
            <a:off x="6215140" y="1409193"/>
            <a:ext cx="2439421" cy="3395454"/>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5" name="îṣļîďè"/>
          <p:cNvSpPr/>
          <p:nvPr/>
        </p:nvSpPr>
        <p:spPr>
          <a:xfrm>
            <a:off x="1134923" y="1409193"/>
            <a:ext cx="2439421" cy="350055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 name="íşḷiḋè"/>
          <p:cNvSpPr/>
          <p:nvPr/>
        </p:nvSpPr>
        <p:spPr>
          <a:xfrm>
            <a:off x="8754745" y="4402455"/>
            <a:ext cx="2439035" cy="188087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íS1ïdê"/>
          <p:cNvSpPr/>
          <p:nvPr/>
        </p:nvSpPr>
        <p:spPr>
          <a:xfrm>
            <a:off x="6215380" y="4402455"/>
            <a:ext cx="2439035" cy="1881505"/>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 name="ïS1iďé"/>
          <p:cNvSpPr/>
          <p:nvPr/>
        </p:nvSpPr>
        <p:spPr>
          <a:xfrm>
            <a:off x="3691255" y="4402455"/>
            <a:ext cx="2439670" cy="188087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9" name="iSḻiḑê"/>
          <p:cNvSpPr/>
          <p:nvPr/>
        </p:nvSpPr>
        <p:spPr>
          <a:xfrm>
            <a:off x="1134745" y="4402455"/>
            <a:ext cx="2439670" cy="188087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14" name="组合 21"/>
          <p:cNvGrpSpPr/>
          <p:nvPr/>
        </p:nvGrpSpPr>
        <p:grpSpPr>
          <a:xfrm>
            <a:off x="414735" y="142581"/>
            <a:ext cx="4743170" cy="828509"/>
            <a:chOff x="8386921" y="2014885"/>
            <a:chExt cx="4743170" cy="828509"/>
          </a:xfrm>
        </p:grpSpPr>
        <p:sp>
          <p:nvSpPr>
            <p:cNvPr id="15" name="矩形 14"/>
            <p:cNvSpPr/>
            <p:nvPr/>
          </p:nvSpPr>
          <p:spPr>
            <a:xfrm>
              <a:off x="8386921" y="2014885"/>
              <a:ext cx="3646275" cy="681990"/>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影响范围</a:t>
              </a:r>
              <a:endParaRPr lang="zh-CN" altLang="en-US" sz="3200" b="1" dirty="0" smtClean="0">
                <a:solidFill>
                  <a:srgbClr val="272727"/>
                </a:solidFill>
                <a:latin typeface="Microsoft YaHei" charset="-122"/>
                <a:ea typeface="Microsoft YaHei" charset="-122"/>
                <a:cs typeface="Microsoft YaHei" charset="-122"/>
              </a:endParaRPr>
            </a:p>
          </p:txBody>
        </p:sp>
        <p:sp>
          <p:nvSpPr>
            <p:cNvPr id="16" name="文本框 15"/>
            <p:cNvSpPr txBox="1"/>
            <p:nvPr/>
          </p:nvSpPr>
          <p:spPr>
            <a:xfrm>
              <a:off x="8386921" y="2577329"/>
              <a:ext cx="4743170" cy="2660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Sphere of influence</a:t>
              </a:r>
              <a:endParaRPr lang="en-US" altLang="zh-CN" sz="1000" dirty="0">
                <a:solidFill>
                  <a:schemeClr val="bg1">
                    <a:lumMod val="50000"/>
                  </a:schemeClr>
                </a:solidFill>
                <a:latin typeface="Century Gothic" panose="020B0502020202020204" pitchFamily="34" charset="0"/>
                <a:ea typeface="+mj-ea"/>
              </a:endParaRPr>
            </a:p>
          </p:txBody>
        </p:sp>
      </p:grpSp>
      <p:sp>
        <p:nvSpPr>
          <p:cNvPr id="17" name="矩形 16"/>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3"/>
          <p:cNvGrpSpPr/>
          <p:nvPr/>
        </p:nvGrpSpPr>
        <p:grpSpPr>
          <a:xfrm>
            <a:off x="1199614" y="4477989"/>
            <a:ext cx="2269728" cy="983714"/>
            <a:chOff x="3624780" y="2412339"/>
            <a:chExt cx="2269728" cy="983714"/>
          </a:xfrm>
        </p:grpSpPr>
        <p:sp>
          <p:nvSpPr>
            <p:cNvPr id="19" name="文本框 18"/>
            <p:cNvSpPr txBox="1"/>
            <p:nvPr/>
          </p:nvSpPr>
          <p:spPr>
            <a:xfrm>
              <a:off x="3624780" y="2412339"/>
              <a:ext cx="2133781"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对设备的影响</a:t>
              </a:r>
              <a:endParaRPr lang="zh-CN" altLang="en-US" b="1" dirty="0">
                <a:solidFill>
                  <a:schemeClr val="bg1"/>
                </a:solidFill>
                <a:latin typeface="Century Gothic" panose="020B0502020202020204" pitchFamily="34" charset="0"/>
              </a:endParaRPr>
            </a:p>
          </p:txBody>
        </p:sp>
        <p:sp>
          <p:nvSpPr>
            <p:cNvPr id="20" name="文本框 19"/>
            <p:cNvSpPr txBox="1"/>
            <p:nvPr/>
          </p:nvSpPr>
          <p:spPr>
            <a:xfrm>
              <a:off x="3624780" y="2750893"/>
              <a:ext cx="2269728" cy="64516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对监控设备与民用设施无除运行与数据记录外的其他影响</a:t>
              </a:r>
              <a:endParaRPr lang="zh-CN" altLang="en-US" sz="1200" dirty="0">
                <a:solidFill>
                  <a:schemeClr val="bg1"/>
                </a:solidFill>
                <a:latin typeface="+mn-ea"/>
              </a:endParaRPr>
            </a:p>
          </p:txBody>
        </p:sp>
      </p:grpSp>
      <p:grpSp>
        <p:nvGrpSpPr>
          <p:cNvPr id="21" name="组合 13"/>
          <p:cNvGrpSpPr/>
          <p:nvPr/>
        </p:nvGrpSpPr>
        <p:grpSpPr>
          <a:xfrm>
            <a:off x="3776201" y="4477989"/>
            <a:ext cx="2269728" cy="1537434"/>
            <a:chOff x="3624780" y="2412339"/>
            <a:chExt cx="2269728" cy="1537434"/>
          </a:xfrm>
        </p:grpSpPr>
        <p:sp>
          <p:nvSpPr>
            <p:cNvPr id="22" name="文本框 21"/>
            <p:cNvSpPr txBox="1"/>
            <p:nvPr/>
          </p:nvSpPr>
          <p:spPr>
            <a:xfrm>
              <a:off x="3624780" y="2412339"/>
              <a:ext cx="2133781"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对软件的影响</a:t>
              </a:r>
              <a:endParaRPr lang="zh-CN" altLang="en-US" b="1" dirty="0">
                <a:solidFill>
                  <a:schemeClr val="bg1"/>
                </a:solidFill>
                <a:latin typeface="Century Gothic" panose="020B0502020202020204" pitchFamily="34" charset="0"/>
              </a:endParaRPr>
            </a:p>
          </p:txBody>
        </p:sp>
        <p:sp>
          <p:nvSpPr>
            <p:cNvPr id="23" name="文本框 22"/>
            <p:cNvSpPr txBox="1"/>
            <p:nvPr/>
          </p:nvSpPr>
          <p:spPr>
            <a:xfrm>
              <a:off x="3624780" y="2750893"/>
              <a:ext cx="2269728" cy="119888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由于软件针对局域网开发，其应对其他应用软件不会造成系统层面的影响，针对广域网软件系统影响也较低。</a:t>
              </a:r>
              <a:endParaRPr lang="zh-CN" altLang="en-US" sz="1200" dirty="0">
                <a:solidFill>
                  <a:schemeClr val="bg1"/>
                </a:solidFill>
                <a:latin typeface="+mn-ea"/>
              </a:endParaRPr>
            </a:p>
          </p:txBody>
        </p:sp>
      </p:grpSp>
      <p:grpSp>
        <p:nvGrpSpPr>
          <p:cNvPr id="24" name="组合 13"/>
          <p:cNvGrpSpPr/>
          <p:nvPr/>
        </p:nvGrpSpPr>
        <p:grpSpPr>
          <a:xfrm>
            <a:off x="6215531" y="4477989"/>
            <a:ext cx="2578100" cy="1717675"/>
            <a:chOff x="3540325" y="2370429"/>
            <a:chExt cx="2578100" cy="1717675"/>
          </a:xfrm>
        </p:grpSpPr>
        <p:sp>
          <p:nvSpPr>
            <p:cNvPr id="25" name="文本框 24"/>
            <p:cNvSpPr txBox="1"/>
            <p:nvPr/>
          </p:nvSpPr>
          <p:spPr>
            <a:xfrm>
              <a:off x="3624780" y="2370429"/>
              <a:ext cx="2133781"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对运行的影响</a:t>
              </a:r>
              <a:endParaRPr lang="zh-CN" altLang="en-US" b="1" dirty="0">
                <a:solidFill>
                  <a:schemeClr val="bg1"/>
                </a:solidFill>
                <a:latin typeface="Century Gothic" panose="020B0502020202020204" pitchFamily="34" charset="0"/>
              </a:endParaRPr>
            </a:p>
          </p:txBody>
        </p:sp>
        <p:sp>
          <p:nvSpPr>
            <p:cNvPr id="26" name="文本框 25"/>
            <p:cNvSpPr txBox="1"/>
            <p:nvPr/>
          </p:nvSpPr>
          <p:spPr>
            <a:xfrm>
              <a:off x="3540325" y="2611729"/>
              <a:ext cx="2578100" cy="1476375"/>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000" dirty="0">
                  <a:solidFill>
                    <a:schemeClr val="bg1"/>
                  </a:solidFill>
                  <a:latin typeface="+mn-ea"/>
                </a:rPr>
                <a:t>系统需在使用前进行设备连接与调试，宿舍初始数据的录入，温控湿控的阈值设置等，需要设置时间进行调试，使用过程中以季度为单位进行系统实用性分析，优化部分功能，增量进行维护与开发；根据使用情况实时进行故障排除等。</a:t>
              </a:r>
              <a:endParaRPr lang="zh-CN" altLang="en-US" sz="1000" dirty="0">
                <a:solidFill>
                  <a:schemeClr val="bg1"/>
                </a:solidFill>
                <a:latin typeface="+mn-ea"/>
              </a:endParaRPr>
            </a:p>
          </p:txBody>
        </p:sp>
      </p:grpSp>
      <p:grpSp>
        <p:nvGrpSpPr>
          <p:cNvPr id="27" name="组合 13"/>
          <p:cNvGrpSpPr/>
          <p:nvPr/>
        </p:nvGrpSpPr>
        <p:grpSpPr>
          <a:xfrm>
            <a:off x="8754670" y="4477989"/>
            <a:ext cx="2269728" cy="1260574"/>
            <a:chOff x="3624780" y="2412339"/>
            <a:chExt cx="2269728" cy="1260574"/>
          </a:xfrm>
        </p:grpSpPr>
        <p:sp>
          <p:nvSpPr>
            <p:cNvPr id="28" name="文本框 27"/>
            <p:cNvSpPr txBox="1"/>
            <p:nvPr/>
          </p:nvSpPr>
          <p:spPr>
            <a:xfrm>
              <a:off x="3624780" y="2412339"/>
              <a:ext cx="2133781"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对用户的影响</a:t>
              </a:r>
              <a:endParaRPr lang="zh-CN" altLang="en-US" b="1" dirty="0">
                <a:solidFill>
                  <a:schemeClr val="bg1"/>
                </a:solidFill>
                <a:latin typeface="Century Gothic" panose="020B0502020202020204" pitchFamily="34" charset="0"/>
              </a:endParaRPr>
            </a:p>
          </p:txBody>
        </p:sp>
        <p:sp>
          <p:nvSpPr>
            <p:cNvPr id="29" name="文本框 28"/>
            <p:cNvSpPr txBox="1"/>
            <p:nvPr/>
          </p:nvSpPr>
          <p:spPr>
            <a:xfrm>
              <a:off x="3624780" y="2750893"/>
              <a:ext cx="2269728" cy="92202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软件设计易于上手，采用可视化数据分析与显示，用户学习成本低</a:t>
              </a:r>
              <a:endParaRPr lang="zh-CN" altLang="en-US" sz="1200" dirty="0">
                <a:solidFill>
                  <a:schemeClr val="bg1"/>
                </a:solidFill>
                <a:latin typeface="+mn-ea"/>
              </a:endParaRPr>
            </a:p>
          </p:txBody>
        </p:sp>
      </p:gr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354" y="1409397"/>
            <a:ext cx="2439421" cy="2988290"/>
          </a:xfrm>
          <a:prstGeom prst="rect">
            <a:avLst/>
          </a:prstGeom>
        </p:spPr>
      </p:pic>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3103" y="1404467"/>
            <a:ext cx="2437958" cy="30169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bldLvl="0" animBg="1"/>
      <p:bldP spid="7" grpId="0" bldLvl="0" animBg="1"/>
      <p:bldP spid="8" grpId="0" bldLvl="0" animBg="1"/>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293019"/>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p:cNvSpPr txBox="1"/>
          <p:nvPr/>
        </p:nvSpPr>
        <p:spPr>
          <a:xfrm>
            <a:off x="654956" y="1817051"/>
            <a:ext cx="8489043" cy="1476375"/>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、需求分析</a:t>
            </a:r>
            <a:endPar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p:cNvSpPr txBox="1"/>
          <p:nvPr/>
        </p:nvSpPr>
        <p:spPr>
          <a:xfrm>
            <a:off x="654956" y="3429000"/>
            <a:ext cx="5883729" cy="553085"/>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Part Two</a:t>
            </a:r>
            <a:r>
              <a:rPr lang="zh-CN" altLang="en-US" sz="2000" dirty="0">
                <a:solidFill>
                  <a:schemeClr val="bg1"/>
                </a:solidFill>
                <a:ea typeface="华文细黑" panose="02010600040101010101" charset="-122"/>
                <a:sym typeface="+mn-ea"/>
              </a:rPr>
              <a:t>：</a:t>
            </a:r>
            <a:r>
              <a:rPr lang="en-US" altLang="zh-CN" sz="2000" dirty="0">
                <a:solidFill>
                  <a:schemeClr val="bg1"/>
                </a:solidFill>
                <a:ea typeface="华文细黑" panose="02010600040101010101" charset="-122"/>
                <a:sym typeface="+mn-ea"/>
              </a:rPr>
              <a:t>Demand nalysis</a:t>
            </a:r>
            <a:endParaRPr lang="en-US" altLang="zh-CN" sz="2000" dirty="0">
              <a:solidFill>
                <a:schemeClr val="bg1"/>
              </a:solidFill>
              <a:ea typeface="华文细黑"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4099</Words>
  <Application>WPS Presentation</Application>
  <PresentationFormat>宽屏</PresentationFormat>
  <Paragraphs>495</Paragraphs>
  <Slides>35</Slides>
  <Notes>1</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35</vt:i4>
      </vt:variant>
    </vt:vector>
  </HeadingPairs>
  <TitlesOfParts>
    <vt:vector size="62" baseType="lpstr">
      <vt:lpstr>Arial</vt:lpstr>
      <vt:lpstr>SimSun</vt:lpstr>
      <vt:lpstr>Wingdings</vt:lpstr>
      <vt:lpstr>微软雅黑</vt:lpstr>
      <vt:lpstr>HYQiHeiKW</vt:lpstr>
      <vt:lpstr>微软雅黑</vt:lpstr>
      <vt:lpstr>Aharoni</vt:lpstr>
      <vt:lpstr>Lora</vt:lpstr>
      <vt:lpstr>华文细黑</vt:lpstr>
      <vt:lpstr>Century Gothic</vt:lpstr>
      <vt:lpstr>Microsoft YaHei</vt:lpstr>
      <vt:lpstr>Calibri</vt:lpstr>
      <vt:lpstr>SimSun</vt:lpstr>
      <vt:lpstr>Meiryo</vt:lpstr>
      <vt:lpstr>Arial Narrow</vt:lpstr>
      <vt:lpstr>Arial Unicode MS</vt:lpstr>
      <vt:lpstr>Helvetica Neue</vt:lpstr>
      <vt:lpstr>PingFang SC</vt:lpstr>
      <vt:lpstr>Heiti SC</vt:lpstr>
      <vt:lpstr>等线</vt:lpstr>
      <vt:lpstr>HYZhongDengXianKW</vt:lpstr>
      <vt:lpstr>SimSun</vt:lpstr>
      <vt:lpstr>HYShuSongErKW</vt:lpstr>
      <vt:lpstr>Songti SC</vt:lpstr>
      <vt:lpstr>Hiragino Sans</vt:lpstr>
      <vt:lpstr>等线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aczy156</cp:lastModifiedBy>
  <cp:revision>83</cp:revision>
  <dcterms:created xsi:type="dcterms:W3CDTF">2020-03-28T13:55:27Z</dcterms:created>
  <dcterms:modified xsi:type="dcterms:W3CDTF">2020-03-28T13:55:27Z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1033-2.1.1.3412</vt:lpwstr>
  </property>
</Properties>
</file>