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9" r:id="rId4"/>
    <p:sldId id="257" r:id="rId5"/>
    <p:sldId id="268" r:id="rId6"/>
    <p:sldId id="275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8" r:id="rId15"/>
    <p:sldId id="277" r:id="rId16"/>
    <p:sldId id="260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A234160-887D-4A96-A7CA-FEAFB272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68574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у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г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я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62554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у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г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я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84552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у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г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я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2590F38-74CD-47D0-B543-EC91EBEFFEF7}"/>
              </a:ext>
            </a:extLst>
          </p:cNvPr>
          <p:cNvSpPr/>
          <p:nvPr/>
        </p:nvSpPr>
        <p:spPr>
          <a:xfrm>
            <a:off x="3425300" y="281175"/>
            <a:ext cx="45276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Баллада</a:t>
            </a:r>
            <a:endParaRPr lang="ru-RU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Свиток: горизонтальный 3">
            <a:extLst>
              <a:ext uri="{FF2B5EF4-FFF2-40B4-BE49-F238E27FC236}">
                <a16:creationId xmlns:a16="http://schemas.microsoft.com/office/drawing/2014/main" xmlns="" id="{77BFCCEF-FE1D-409C-80BA-CB788181ACB9}"/>
              </a:ext>
            </a:extLst>
          </p:cNvPr>
          <p:cNvSpPr/>
          <p:nvPr/>
        </p:nvSpPr>
        <p:spPr>
          <a:xfrm>
            <a:off x="1491449" y="1063407"/>
            <a:ext cx="7111013" cy="3623669"/>
          </a:xfrm>
          <a:prstGeom prst="horizont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Баллада – (</a:t>
            </a:r>
            <a:r>
              <a:rPr lang="ru-RU" sz="2000" dirty="0" err="1">
                <a:solidFill>
                  <a:schemeClr val="tx1"/>
                </a:solidFill>
              </a:rPr>
              <a:t>ballada</a:t>
            </a:r>
            <a:r>
              <a:rPr lang="ru-RU" sz="2000" dirty="0">
                <a:solidFill>
                  <a:schemeClr val="tx1"/>
                </a:solidFill>
              </a:rPr>
              <a:t>, от </a:t>
            </a:r>
            <a:r>
              <a:rPr lang="ru-RU" sz="2000" dirty="0" err="1">
                <a:solidFill>
                  <a:schemeClr val="tx1"/>
                </a:solidFill>
              </a:rPr>
              <a:t>ballar</a:t>
            </a:r>
            <a:r>
              <a:rPr lang="ru-RU" sz="2000" dirty="0">
                <a:solidFill>
                  <a:schemeClr val="tx1"/>
                </a:solidFill>
              </a:rPr>
              <a:t>- плясать) XIV-XVI вв. во Франции и Италии.     Литературный стихотворный жанр, совмещающий лирическое, эпическое (сюжет) и драматическое (диалогические реплики персонажей) начала.</a:t>
            </a:r>
          </a:p>
        </p:txBody>
      </p:sp>
      <p:sp>
        <p:nvSpPr>
          <p:cNvPr id="6" name="Свиток: горизонтальный 5">
            <a:extLst>
              <a:ext uri="{FF2B5EF4-FFF2-40B4-BE49-F238E27FC236}">
                <a16:creationId xmlns:a16="http://schemas.microsoft.com/office/drawing/2014/main" xmlns="" id="{1A671708-5EB5-4364-B67A-18A014ABC94F}"/>
              </a:ext>
            </a:extLst>
          </p:cNvPr>
          <p:cNvSpPr/>
          <p:nvPr/>
        </p:nvSpPr>
        <p:spPr>
          <a:xfrm>
            <a:off x="4749553" y="4264143"/>
            <a:ext cx="5860742" cy="2179517"/>
          </a:xfrm>
          <a:prstGeom prst="horizont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>
                <a:solidFill>
                  <a:schemeClr val="tx1"/>
                </a:solidFill>
              </a:rPr>
              <a:t>Наибольшее распространение литературная баллада получает в эпоху романтизма, в XIX веке. В русской поэзии жанр баллады первоначально появляется в переводах.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6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2590F38-74CD-47D0-B543-EC91EBEFFEF7}"/>
              </a:ext>
            </a:extLst>
          </p:cNvPr>
          <p:cNvSpPr/>
          <p:nvPr/>
        </p:nvSpPr>
        <p:spPr>
          <a:xfrm>
            <a:off x="3425300" y="281175"/>
            <a:ext cx="45276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Баллада</a:t>
            </a:r>
            <a:endParaRPr lang="ru-RU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Свиток: горизонтальный 3">
            <a:extLst>
              <a:ext uri="{FF2B5EF4-FFF2-40B4-BE49-F238E27FC236}">
                <a16:creationId xmlns:a16="http://schemas.microsoft.com/office/drawing/2014/main" xmlns="" id="{77BFCCEF-FE1D-409C-80BA-CB788181ACB9}"/>
              </a:ext>
            </a:extLst>
          </p:cNvPr>
          <p:cNvSpPr/>
          <p:nvPr/>
        </p:nvSpPr>
        <p:spPr>
          <a:xfrm>
            <a:off x="1491450" y="1409281"/>
            <a:ext cx="5860742" cy="2179517"/>
          </a:xfrm>
          <a:prstGeom prst="horizont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Балладный </a:t>
            </a:r>
            <a:r>
              <a:rPr lang="ru-RU" sz="2000">
                <a:solidFill>
                  <a:schemeClr val="tx1"/>
                </a:solidFill>
              </a:rPr>
              <a:t>сюжет </a:t>
            </a:r>
            <a:r>
              <a:rPr lang="ru-RU" sz="2000" smtClean="0">
                <a:solidFill>
                  <a:schemeClr val="tx1"/>
                </a:solidFill>
              </a:rPr>
              <a:t>строится </a:t>
            </a:r>
            <a:r>
              <a:rPr lang="ru-RU" sz="2000" dirty="0">
                <a:solidFill>
                  <a:schemeClr val="tx1"/>
                </a:solidFill>
              </a:rPr>
              <a:t>на событии встречи между двумя мирами, «здешним», земным и «иным», «потусторонним».</a:t>
            </a:r>
          </a:p>
        </p:txBody>
      </p:sp>
      <p:sp>
        <p:nvSpPr>
          <p:cNvPr id="6" name="Свиток: горизонтальный 5">
            <a:extLst>
              <a:ext uri="{FF2B5EF4-FFF2-40B4-BE49-F238E27FC236}">
                <a16:creationId xmlns:a16="http://schemas.microsoft.com/office/drawing/2014/main" xmlns="" id="{1A671708-5EB5-4364-B67A-18A014ABC94F}"/>
              </a:ext>
            </a:extLst>
          </p:cNvPr>
          <p:cNvSpPr/>
          <p:nvPr/>
        </p:nvSpPr>
        <p:spPr>
          <a:xfrm>
            <a:off x="4208016" y="3588798"/>
            <a:ext cx="6374907" cy="2652204"/>
          </a:xfrm>
          <a:prstGeom prst="horizont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Герой баллады встречается с героем из потустороннего мира. Причем чаще всего это мертвый жених или мертвая невеста. Для героя эта встреча заканчивается катастрофой.</a:t>
            </a:r>
          </a:p>
        </p:txBody>
      </p:sp>
    </p:spTree>
    <p:extLst>
      <p:ext uri="{BB962C8B-B14F-4D97-AF65-F5344CB8AC3E}">
        <p14:creationId xmlns:p14="http://schemas.microsoft.com/office/powerpoint/2010/main" val="29730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2590F38-74CD-47D0-B543-EC91EBEFFEF7}"/>
              </a:ext>
            </a:extLst>
          </p:cNvPr>
          <p:cNvSpPr/>
          <p:nvPr/>
        </p:nvSpPr>
        <p:spPr>
          <a:xfrm>
            <a:off x="3434178" y="268167"/>
            <a:ext cx="45276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Баллада</a:t>
            </a:r>
            <a:endParaRPr lang="ru-RU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Свиток: горизонтальный 3">
            <a:extLst>
              <a:ext uri="{FF2B5EF4-FFF2-40B4-BE49-F238E27FC236}">
                <a16:creationId xmlns:a16="http://schemas.microsoft.com/office/drawing/2014/main" xmlns="" id="{77BFCCEF-FE1D-409C-80BA-CB788181ACB9}"/>
              </a:ext>
            </a:extLst>
          </p:cNvPr>
          <p:cNvSpPr/>
          <p:nvPr/>
        </p:nvSpPr>
        <p:spPr>
          <a:xfrm>
            <a:off x="1491450" y="1677854"/>
            <a:ext cx="5860742" cy="2179517"/>
          </a:xfrm>
          <a:prstGeom prst="horizont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Возвращение из мертвых в балладе указывает на постоянно присутствующие в мире угрожающие людям, непознанные и недоступные разуму силы.</a:t>
            </a:r>
          </a:p>
        </p:txBody>
      </p:sp>
      <p:sp>
        <p:nvSpPr>
          <p:cNvPr id="6" name="Свиток: горизонтальный 5">
            <a:extLst>
              <a:ext uri="{FF2B5EF4-FFF2-40B4-BE49-F238E27FC236}">
                <a16:creationId xmlns:a16="http://schemas.microsoft.com/office/drawing/2014/main" xmlns="" id="{1A671708-5EB5-4364-B67A-18A014ABC94F}"/>
              </a:ext>
            </a:extLst>
          </p:cNvPr>
          <p:cNvSpPr/>
          <p:nvPr/>
        </p:nvSpPr>
        <p:spPr>
          <a:xfrm>
            <a:off x="4227252" y="4068192"/>
            <a:ext cx="6249880" cy="1489229"/>
          </a:xfrm>
          <a:prstGeom prst="horizont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Основная форма контакта между мирами – Диалог.</a:t>
            </a:r>
          </a:p>
        </p:txBody>
      </p:sp>
    </p:spTree>
    <p:extLst>
      <p:ext uri="{BB962C8B-B14F-4D97-AF65-F5344CB8AC3E}">
        <p14:creationId xmlns:p14="http://schemas.microsoft.com/office/powerpoint/2010/main" val="3530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25BEFF7B-C9D9-4FF0-9215-659C6699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813EF1D5-8326-4C27-B8ED-5E79D688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24569"/>
              </p:ext>
            </p:extLst>
          </p:nvPr>
        </p:nvGraphicFramePr>
        <p:xfrm>
          <a:off x="692458" y="741287"/>
          <a:ext cx="7010400" cy="56506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19524593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99419108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647209526"/>
                    </a:ext>
                  </a:extLst>
                </a:gridCol>
              </a:tblGrid>
              <a:tr h="706329">
                <a:tc>
                  <a:txBody>
                    <a:bodyPr/>
                    <a:lstStyle/>
                    <a:p>
                      <a:pPr algn="ctr"/>
                      <a:r>
                        <a:rPr lang="ru-RU" sz="2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Классицизм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Сентиментализм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Романтизм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9314538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5275382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872990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249295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791626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6409815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7124188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758222"/>
                  </a:ext>
                </a:extLst>
              </a:tr>
            </a:tbl>
          </a:graphicData>
        </a:graphic>
      </p:graphicFrame>
      <p:sp>
        <p:nvSpPr>
          <p:cNvPr id="2" name="Свиток: вертикальный 1">
            <a:extLst>
              <a:ext uri="{FF2B5EF4-FFF2-40B4-BE49-F238E27FC236}">
                <a16:creationId xmlns:a16="http://schemas.microsoft.com/office/drawing/2014/main" xmlns="" id="{B1FE8736-7CAE-40DF-9DD8-84BFCA395B5A}"/>
              </a:ext>
            </a:extLst>
          </p:cNvPr>
          <p:cNvSpPr/>
          <p:nvPr/>
        </p:nvSpPr>
        <p:spPr>
          <a:xfrm>
            <a:off x="7332954" y="741287"/>
            <a:ext cx="3701990" cy="537542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062495-B55C-4E06-803A-B5D94F0D16F1}"/>
              </a:ext>
            </a:extLst>
          </p:cNvPr>
          <p:cNvSpPr txBox="1"/>
          <p:nvPr/>
        </p:nvSpPr>
        <p:spPr>
          <a:xfrm>
            <a:off x="7825664" y="1415019"/>
            <a:ext cx="22416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Превосходство разума</a:t>
            </a:r>
          </a:p>
          <a:p>
            <a:r>
              <a:rPr lang="ru-RU" sz="1600" dirty="0"/>
              <a:t>над чувством.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B1F5A5-1E22-4641-B374-2F7F399C18C8}"/>
              </a:ext>
            </a:extLst>
          </p:cNvPr>
          <p:cNvSpPr txBox="1"/>
          <p:nvPr/>
        </p:nvSpPr>
        <p:spPr>
          <a:xfrm>
            <a:off x="7825665" y="2229731"/>
            <a:ext cx="22416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Превосходство чувства над разумом</a:t>
            </a:r>
            <a:r>
              <a:rPr lang="ru-RU" dirty="0"/>
              <a:t>.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D5E7C9-31BC-43A9-B84A-F6D82803E4FF}"/>
              </a:ext>
            </a:extLst>
          </p:cNvPr>
          <p:cNvSpPr txBox="1"/>
          <p:nvPr/>
        </p:nvSpPr>
        <p:spPr>
          <a:xfrm>
            <a:off x="7825665" y="2767280"/>
            <a:ext cx="267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Изображение внутренней жизни человека: любовь, разочарование.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9B0CBB-7F9A-4FB2-A944-6656D138D0CC}"/>
              </a:ext>
            </a:extLst>
          </p:cNvPr>
          <p:cNvSpPr txBox="1"/>
          <p:nvPr/>
        </p:nvSpPr>
        <p:spPr>
          <a:xfrm>
            <a:off x="7825665" y="5007819"/>
            <a:ext cx="267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Главная идея – идиллическая жизнь на лоне природы.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EA1573-A544-4104-B10F-B9BD2C46D983}"/>
              </a:ext>
            </a:extLst>
          </p:cNvPr>
          <p:cNvSpPr txBox="1"/>
          <p:nvPr/>
        </p:nvSpPr>
        <p:spPr>
          <a:xfrm>
            <a:off x="7845640" y="4426159"/>
            <a:ext cx="267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Следование</a:t>
            </a:r>
          </a:p>
          <a:p>
            <a:r>
              <a:rPr lang="ru-RU" sz="1600" dirty="0"/>
              <a:t>определенным нормам.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867CEA-9F69-4668-BAAF-12DBD193A162}"/>
              </a:ext>
            </a:extLst>
          </p:cNvPr>
          <p:cNvSpPr txBox="1"/>
          <p:nvPr/>
        </p:nvSpPr>
        <p:spPr>
          <a:xfrm>
            <a:off x="7825665" y="3566603"/>
            <a:ext cx="267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Герой -- противоречивая, мятежная личность, близкая автору по характеру.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64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57799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4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38059 -0.113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20078 -0.199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8 L -0.20078 -0.199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0.00139 L -0.58581 -0.315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32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39518 -0.422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1" y="-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813EF1D5-8326-4C27-B8ED-5E79D6881D7A}"/>
              </a:ext>
            </a:extLst>
          </p:cNvPr>
          <p:cNvGraphicFramePr>
            <a:graphicFrameLocks noGrp="1"/>
          </p:cNvGraphicFramePr>
          <p:nvPr/>
        </p:nvGraphicFramePr>
        <p:xfrm>
          <a:off x="692458" y="741287"/>
          <a:ext cx="7010400" cy="56506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19524593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99419108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xmlns="" val="2647209526"/>
                    </a:ext>
                  </a:extLst>
                </a:gridCol>
              </a:tblGrid>
              <a:tr h="706329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Классицизм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Сентиментализм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Романтизм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9314538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5275382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872990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249295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791626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6409815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7124188"/>
                  </a:ext>
                </a:extLst>
              </a:tr>
              <a:tr h="70632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758222"/>
                  </a:ext>
                </a:extLst>
              </a:tr>
            </a:tbl>
          </a:graphicData>
        </a:graphic>
      </p:graphicFrame>
      <p:sp>
        <p:nvSpPr>
          <p:cNvPr id="2" name="Свиток: вертикальный 1">
            <a:extLst>
              <a:ext uri="{FF2B5EF4-FFF2-40B4-BE49-F238E27FC236}">
                <a16:creationId xmlns:a16="http://schemas.microsoft.com/office/drawing/2014/main" xmlns="" id="{B1FE8736-7CAE-40DF-9DD8-84BFCA395B5A}"/>
              </a:ext>
            </a:extLst>
          </p:cNvPr>
          <p:cNvSpPr/>
          <p:nvPr/>
        </p:nvSpPr>
        <p:spPr>
          <a:xfrm>
            <a:off x="7412853" y="741287"/>
            <a:ext cx="3701990" cy="537542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062495-B55C-4E06-803A-B5D94F0D16F1}"/>
              </a:ext>
            </a:extLst>
          </p:cNvPr>
          <p:cNvSpPr txBox="1"/>
          <p:nvPr/>
        </p:nvSpPr>
        <p:spPr>
          <a:xfrm>
            <a:off x="7979546" y="1415019"/>
            <a:ext cx="204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Ведущие жанры: идиллия, пастораль, дружеское послание.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B1F5A5-1E22-4641-B374-2F7F399C18C8}"/>
              </a:ext>
            </a:extLst>
          </p:cNvPr>
          <p:cNvSpPr txBox="1"/>
          <p:nvPr/>
        </p:nvSpPr>
        <p:spPr>
          <a:xfrm>
            <a:off x="8010618" y="2229731"/>
            <a:ext cx="204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Правило трех единств в драме.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D5E7C9-31BC-43A9-B84A-F6D82803E4FF}"/>
              </a:ext>
            </a:extLst>
          </p:cNvPr>
          <p:cNvSpPr txBox="1"/>
          <p:nvPr/>
        </p:nvSpPr>
        <p:spPr>
          <a:xfrm>
            <a:off x="7979546" y="2792705"/>
            <a:ext cx="26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Неприятие героем мира.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9B0CBB-7F9A-4FB2-A944-6656D138D0CC}"/>
              </a:ext>
            </a:extLst>
          </p:cNvPr>
          <p:cNvSpPr txBox="1"/>
          <p:nvPr/>
        </p:nvSpPr>
        <p:spPr>
          <a:xfrm>
            <a:off x="7958091" y="4716102"/>
            <a:ext cx="267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Говорящие</a:t>
            </a:r>
          </a:p>
          <a:p>
            <a:r>
              <a:rPr lang="ru-RU" sz="1600" dirty="0"/>
              <a:t>имена и фамилии.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EA1573-A544-4104-B10F-B9BD2C46D983}"/>
              </a:ext>
            </a:extLst>
          </p:cNvPr>
          <p:cNvSpPr txBox="1"/>
          <p:nvPr/>
        </p:nvSpPr>
        <p:spPr>
          <a:xfrm>
            <a:off x="7979546" y="3381445"/>
            <a:ext cx="2676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Внутренний мир героя</a:t>
            </a:r>
          </a:p>
          <a:p>
            <a:r>
              <a:rPr lang="ru-RU" sz="1600" dirty="0"/>
              <a:t>обогащается способностью сопереживать, чутко откликаться на</a:t>
            </a:r>
          </a:p>
          <a:p>
            <a:r>
              <a:rPr lang="ru-RU" sz="1600" dirty="0"/>
              <a:t>происходящее вокруг.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867CEA-9F69-4668-BAAF-12DBD193A162}"/>
              </a:ext>
            </a:extLst>
          </p:cNvPr>
          <p:cNvSpPr txBox="1"/>
          <p:nvPr/>
        </p:nvSpPr>
        <p:spPr>
          <a:xfrm>
            <a:off x="7979546" y="3117321"/>
            <a:ext cx="26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Двоемирие</a:t>
            </a:r>
            <a:r>
              <a:rPr lang="ru-RU" sz="1600" dirty="0"/>
              <a:t>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787F23-8FED-4A3D-B654-3346FC2F29B1}"/>
              </a:ext>
            </a:extLst>
          </p:cNvPr>
          <p:cNvSpPr txBox="1"/>
          <p:nvPr/>
        </p:nvSpPr>
        <p:spPr>
          <a:xfrm>
            <a:off x="797508" y="1415019"/>
            <a:ext cx="2169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Превосходство разума</a:t>
            </a:r>
          </a:p>
          <a:p>
            <a:r>
              <a:rPr lang="ru-RU" sz="1600" dirty="0"/>
              <a:t>над чувством.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DDEA23-E28F-44F8-BF65-E0C0D51CB703}"/>
              </a:ext>
            </a:extLst>
          </p:cNvPr>
          <p:cNvSpPr txBox="1"/>
          <p:nvPr/>
        </p:nvSpPr>
        <p:spPr>
          <a:xfrm>
            <a:off x="3042079" y="1415019"/>
            <a:ext cx="2169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Превосходство чувства над разумом.</a:t>
            </a: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564AEA-9B92-4EBD-8CB6-D6E16DC8C422}"/>
              </a:ext>
            </a:extLst>
          </p:cNvPr>
          <p:cNvSpPr txBox="1"/>
          <p:nvPr/>
        </p:nvSpPr>
        <p:spPr>
          <a:xfrm>
            <a:off x="5334000" y="1394759"/>
            <a:ext cx="267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Изображение внутренней жизни человека: любовь, разочарование.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21C9D3-82A8-4717-A311-95DBFBFF0C9A}"/>
              </a:ext>
            </a:extLst>
          </p:cNvPr>
          <p:cNvSpPr txBox="1"/>
          <p:nvPr/>
        </p:nvSpPr>
        <p:spPr>
          <a:xfrm>
            <a:off x="719829" y="2201172"/>
            <a:ext cx="267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Следование</a:t>
            </a:r>
          </a:p>
          <a:p>
            <a:r>
              <a:rPr lang="ru-RU" sz="1600" dirty="0"/>
              <a:t>определенным нормам.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F8C2F08-7C6E-4AE6-855E-55F9AFD9A5E7}"/>
              </a:ext>
            </a:extLst>
          </p:cNvPr>
          <p:cNvSpPr txBox="1"/>
          <p:nvPr/>
        </p:nvSpPr>
        <p:spPr>
          <a:xfrm>
            <a:off x="5365071" y="2156317"/>
            <a:ext cx="267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Герой -- противоречивая, мятежная личность, близкая автору по характеру.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FF5FC1-91C8-49B0-9437-2D8B7033568B}"/>
              </a:ext>
            </a:extLst>
          </p:cNvPr>
          <p:cNvSpPr txBox="1"/>
          <p:nvPr/>
        </p:nvSpPr>
        <p:spPr>
          <a:xfrm>
            <a:off x="2997694" y="2107516"/>
            <a:ext cx="2676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Главная идея – идиллическая жизнь на лоне природы.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023ED4-B169-4765-B554-EE507A6B4866}"/>
              </a:ext>
            </a:extLst>
          </p:cNvPr>
          <p:cNvSpPr txBox="1"/>
          <p:nvPr/>
        </p:nvSpPr>
        <p:spPr>
          <a:xfrm>
            <a:off x="7958091" y="5275579"/>
            <a:ext cx="267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Ориентация на античные образцы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6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40338 0.21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0.00139 L -0.59375 0.09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22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2108 0.042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2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22083 0.06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40885 0.055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9 L -0.59505 -0.163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8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38 L -0.59505 -0.134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8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25BEFF7B-C9D9-4FF0-9215-659C6699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C4501FE-79A3-4ACE-99AE-DEBB58841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13" y="412195"/>
            <a:ext cx="3632783" cy="42618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DB4BDC6-A678-4519-8CAF-524921968A99}"/>
              </a:ext>
            </a:extLst>
          </p:cNvPr>
          <p:cNvSpPr/>
          <p:nvPr/>
        </p:nvSpPr>
        <p:spPr>
          <a:xfrm>
            <a:off x="1304739" y="4691479"/>
            <a:ext cx="9706823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635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Василий Андреевич Жуковский</a:t>
            </a:r>
            <a:b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(1783-1852)</a:t>
            </a:r>
          </a:p>
        </p:txBody>
      </p:sp>
    </p:spTree>
    <p:extLst>
      <p:ext uri="{BB962C8B-B14F-4D97-AF65-F5344CB8AC3E}">
        <p14:creationId xmlns:p14="http://schemas.microsoft.com/office/powerpoint/2010/main" val="33074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06000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439515B-802D-45E4-A9AD-C39715CD3A54}"/>
              </a:ext>
            </a:extLst>
          </p:cNvPr>
          <p:cNvSpPr/>
          <p:nvPr/>
        </p:nvSpPr>
        <p:spPr>
          <a:xfrm>
            <a:off x="6764784" y="1595228"/>
            <a:ext cx="378408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egoe Print" panose="02000600000000000000" pitchFamily="2" charset="0"/>
              </a:rPr>
              <a:t>Литературный</a:t>
            </a:r>
          </a:p>
          <a:p>
            <a:pPr algn="ctr"/>
            <a:r>
              <a:rPr lang="ru-RU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egoe Print" panose="02000600000000000000" pitchFamily="2" charset="0"/>
              </a:rPr>
              <a:t>кроссворд</a:t>
            </a:r>
          </a:p>
        </p:txBody>
      </p:sp>
    </p:spTree>
    <p:extLst>
      <p:ext uri="{BB962C8B-B14F-4D97-AF65-F5344CB8AC3E}">
        <p14:creationId xmlns:p14="http://schemas.microsoft.com/office/powerpoint/2010/main" val="8594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48857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1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81352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у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35611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у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0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CA5411-E83A-4390-A377-518300E8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E83771-E2E3-41F5-96E8-64D1025E1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74989"/>
              </p:ext>
            </p:extLst>
          </p:nvPr>
        </p:nvGraphicFramePr>
        <p:xfrm>
          <a:off x="2429522" y="889985"/>
          <a:ext cx="7332955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85945">
                  <a:extLst>
                    <a:ext uri="{9D8B030D-6E8A-4147-A177-3AD203B41FA5}">
                      <a16:colId xmlns:a16="http://schemas.microsoft.com/office/drawing/2014/main" xmlns="" val="2540660656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92703519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96485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70250290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4528769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24967997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8137574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852235268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37130409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114361844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289072329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53473920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63947197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472576031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2022440052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153736851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754456385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626982063"/>
                    </a:ext>
                  </a:extLst>
                </a:gridCol>
                <a:gridCol w="385945">
                  <a:extLst>
                    <a:ext uri="{9D8B030D-6E8A-4147-A177-3AD203B41FA5}">
                      <a16:colId xmlns:a16="http://schemas.microsoft.com/office/drawing/2014/main" xmlns="" val="3439652298"/>
                    </a:ext>
                  </a:extLst>
                </a:gridCol>
              </a:tblGrid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978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1779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772716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у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249466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2435518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733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66154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32450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598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20960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1897402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685113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076771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з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8555469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3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1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82c635efdde5a3f82f38c329abd72e382cf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539</Words>
  <Application>Microsoft Office PowerPoint</Application>
  <PresentationFormat>Широкоэкранный</PresentationFormat>
  <Paragraphs>2306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Print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RePack by Diakov</cp:lastModifiedBy>
  <cp:revision>15</cp:revision>
  <dcterms:created xsi:type="dcterms:W3CDTF">2018-11-20T10:04:44Z</dcterms:created>
  <dcterms:modified xsi:type="dcterms:W3CDTF">2018-12-17T11:36:26Z</dcterms:modified>
</cp:coreProperties>
</file>