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22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1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180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14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26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42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792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865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33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8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4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0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37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98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12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5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A1C593-65D0-4073-BCC9-577B9352EA9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3EED1CA-EED7-44E4-B2EC-B5025E40612A}"/>
              </a:ext>
            </a:extLst>
          </p:cNvPr>
          <p:cNvSpPr/>
          <p:nvPr/>
        </p:nvSpPr>
        <p:spPr>
          <a:xfrm>
            <a:off x="1448540" y="2337021"/>
            <a:ext cx="9294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Я вышел к реке, что протекала рядом с лесом. </a:t>
            </a:r>
          </a:p>
        </p:txBody>
      </p:sp>
    </p:spTree>
    <p:extLst>
      <p:ext uri="{BB962C8B-B14F-4D97-AF65-F5344CB8AC3E}">
        <p14:creationId xmlns:p14="http://schemas.microsoft.com/office/powerpoint/2010/main" val="41543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6CFAC52A-20A8-4AED-A02F-AB7E6C4676C5}"/>
              </a:ext>
            </a:extLst>
          </p:cNvPr>
          <p:cNvSpPr/>
          <p:nvPr/>
        </p:nvSpPr>
        <p:spPr>
          <a:xfrm>
            <a:off x="4537971" y="1737052"/>
            <a:ext cx="870012" cy="5012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E4A4E44-4D85-406F-88BD-811FEA08303A}"/>
              </a:ext>
            </a:extLst>
          </p:cNvPr>
          <p:cNvGrpSpPr/>
          <p:nvPr/>
        </p:nvGrpSpPr>
        <p:grpSpPr>
          <a:xfrm>
            <a:off x="2269726" y="3329866"/>
            <a:ext cx="1961964" cy="99134"/>
            <a:chOff x="2201663" y="3909873"/>
            <a:chExt cx="1961964" cy="99134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524F0A01-4532-465A-9112-5C2F8C34CDB0}"/>
                </a:ext>
              </a:extLst>
            </p:cNvPr>
            <p:cNvCxnSpPr/>
            <p:nvPr/>
          </p:nvCxnSpPr>
          <p:spPr>
            <a:xfrm>
              <a:off x="2201663" y="3959440"/>
              <a:ext cx="82562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1135B86F-2CAE-4D42-A789-BC9A18C90442}"/>
                </a:ext>
              </a:extLst>
            </p:cNvPr>
            <p:cNvGrpSpPr/>
            <p:nvPr/>
          </p:nvGrpSpPr>
          <p:grpSpPr>
            <a:xfrm>
              <a:off x="3336525" y="3909873"/>
              <a:ext cx="827102" cy="99134"/>
              <a:chOff x="3543671" y="4200617"/>
              <a:chExt cx="827102" cy="99134"/>
            </a:xfrm>
          </p:grpSpPr>
          <p:cxnSp>
            <p:nvCxnSpPr>
              <p:cNvPr id="12" name="Прямая соединительная линия 11">
                <a:extLst>
                  <a:ext uri="{FF2B5EF4-FFF2-40B4-BE49-F238E27FC236}">
                    <a16:creationId xmlns:a16="http://schemas.microsoft.com/office/drawing/2014/main" id="{D2465B10-835C-403E-9960-1C56A4507C88}"/>
                  </a:ext>
                </a:extLst>
              </p:cNvPr>
              <p:cNvCxnSpPr/>
              <p:nvPr/>
            </p:nvCxnSpPr>
            <p:spPr>
              <a:xfrm>
                <a:off x="3543671" y="4200617"/>
                <a:ext cx="82562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>
                <a:extLst>
                  <a:ext uri="{FF2B5EF4-FFF2-40B4-BE49-F238E27FC236}">
                    <a16:creationId xmlns:a16="http://schemas.microsoft.com/office/drawing/2014/main" id="{0ED25E51-FDA4-47E3-B5C2-BCC50B374F36}"/>
                  </a:ext>
                </a:extLst>
              </p:cNvPr>
              <p:cNvCxnSpPr/>
              <p:nvPr/>
            </p:nvCxnSpPr>
            <p:spPr>
              <a:xfrm>
                <a:off x="3545150" y="4299751"/>
                <a:ext cx="82562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Стрелка: развернутая 21">
            <a:extLst>
              <a:ext uri="{FF2B5EF4-FFF2-40B4-BE49-F238E27FC236}">
                <a16:creationId xmlns:a16="http://schemas.microsoft.com/office/drawing/2014/main" id="{DE4941E7-EC87-4FF3-A72D-F0FB6D28EC42}"/>
              </a:ext>
            </a:extLst>
          </p:cNvPr>
          <p:cNvSpPr/>
          <p:nvPr/>
        </p:nvSpPr>
        <p:spPr>
          <a:xfrm>
            <a:off x="4617870" y="2806603"/>
            <a:ext cx="2330689" cy="17183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C1752571-4C94-4CE8-8167-5E2B6619E8B3}"/>
              </a:ext>
            </a:extLst>
          </p:cNvPr>
          <p:cNvGrpSpPr/>
          <p:nvPr/>
        </p:nvGrpSpPr>
        <p:grpSpPr>
          <a:xfrm>
            <a:off x="1448540" y="1006896"/>
            <a:ext cx="9294920" cy="2555694"/>
            <a:chOff x="1448540" y="1738899"/>
            <a:chExt cx="9294920" cy="255569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F8CEC9-68AC-4A3B-A0D4-11D90831A7FC}"/>
                </a:ext>
              </a:extLst>
            </p:cNvPr>
            <p:cNvSpPr txBox="1"/>
            <p:nvPr/>
          </p:nvSpPr>
          <p:spPr>
            <a:xfrm>
              <a:off x="1708952" y="3525152"/>
              <a:ext cx="70266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[                 </a:t>
              </a:r>
              <a:r>
                <a:rPr lang="ru-RU" sz="4400" dirty="0"/>
                <a:t>   </a:t>
              </a:r>
              <a:r>
                <a:rPr lang="en-US" sz="4400" dirty="0"/>
                <a:t>]</a:t>
              </a:r>
              <a:r>
                <a:rPr lang="ru-RU" sz="4400" dirty="0"/>
                <a:t>, (  что          ).</a:t>
              </a:r>
            </a:p>
          </p:txBody>
        </p: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23EED1CA-EED7-44E4-B2EC-B5025E40612A}"/>
                </a:ext>
              </a:extLst>
            </p:cNvPr>
            <p:cNvSpPr/>
            <p:nvPr/>
          </p:nvSpPr>
          <p:spPr>
            <a:xfrm>
              <a:off x="1448540" y="2337021"/>
              <a:ext cx="92949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3600" u="sng" dirty="0"/>
                <a:t>Я</a:t>
              </a:r>
              <a:r>
                <a:rPr lang="ru-RU" sz="3600" dirty="0"/>
                <a:t> </a:t>
              </a:r>
              <a:r>
                <a:rPr lang="ru-RU" sz="3600" u="dbl" dirty="0"/>
                <a:t>вышел</a:t>
              </a:r>
              <a:r>
                <a:rPr lang="ru-RU" sz="3600" dirty="0"/>
                <a:t> к реке, </a:t>
              </a:r>
              <a:r>
                <a:rPr lang="ru-RU" sz="3600" u="sng" dirty="0"/>
                <a:t>что</a:t>
              </a:r>
              <a:r>
                <a:rPr lang="ru-RU" sz="3600" dirty="0"/>
                <a:t> </a:t>
              </a:r>
              <a:r>
                <a:rPr lang="ru-RU" sz="3600" u="dbl" dirty="0"/>
                <a:t>протекала</a:t>
              </a:r>
              <a:r>
                <a:rPr lang="ru-RU" sz="3600" dirty="0"/>
                <a:t> рядом с лесом. </a:t>
              </a:r>
            </a:p>
          </p:txBody>
        </p:sp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06FB521F-DF6A-40E9-A7F2-2210E904A915}"/>
                </a:ext>
              </a:extLst>
            </p:cNvPr>
            <p:cNvGrpSpPr/>
            <p:nvPr/>
          </p:nvGrpSpPr>
          <p:grpSpPr>
            <a:xfrm>
              <a:off x="3808522" y="1738899"/>
              <a:ext cx="2947385" cy="850680"/>
              <a:chOff x="3808522" y="1738899"/>
              <a:chExt cx="2947385" cy="850680"/>
            </a:xfrm>
          </p:grpSpPr>
          <p:sp>
            <p:nvSpPr>
              <p:cNvPr id="5" name="Знак умножения 4">
                <a:extLst>
                  <a:ext uri="{FF2B5EF4-FFF2-40B4-BE49-F238E27FC236}">
                    <a16:creationId xmlns:a16="http://schemas.microsoft.com/office/drawing/2014/main" id="{00518873-9C3B-4A7A-A497-16AD267F9E8F}"/>
                  </a:ext>
                </a:extLst>
              </p:cNvPr>
              <p:cNvSpPr/>
              <p:nvPr/>
            </p:nvSpPr>
            <p:spPr>
              <a:xfrm>
                <a:off x="3808522" y="2374549"/>
                <a:ext cx="257451" cy="21503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" name="Стрелка: развернутая 5">
                <a:extLst>
                  <a:ext uri="{FF2B5EF4-FFF2-40B4-BE49-F238E27FC236}">
                    <a16:creationId xmlns:a16="http://schemas.microsoft.com/office/drawing/2014/main" id="{EDA8E638-02A0-4BA2-8605-077C8C813403}"/>
                  </a:ext>
                </a:extLst>
              </p:cNvPr>
              <p:cNvSpPr/>
              <p:nvPr/>
            </p:nvSpPr>
            <p:spPr>
              <a:xfrm>
                <a:off x="4145872" y="2246050"/>
                <a:ext cx="2610035" cy="236014"/>
              </a:xfrm>
              <a:prstGeom prst="utur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07AB39-CE99-4843-BC98-1B1975EE0387}"/>
                  </a:ext>
                </a:extLst>
              </p:cNvPr>
              <p:cNvSpPr txBox="1"/>
              <p:nvPr/>
            </p:nvSpPr>
            <p:spPr>
              <a:xfrm>
                <a:off x="4767309" y="1738899"/>
                <a:ext cx="11801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b="1" dirty="0"/>
                  <a:t>Какой?</a:t>
                </a:r>
              </a:p>
            </p:txBody>
          </p:sp>
        </p:grpSp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D902E6F7-C8C8-4C98-91A5-1D34BC98E4B6}"/>
                </a:ext>
              </a:extLst>
            </p:cNvPr>
            <p:cNvGrpSpPr/>
            <p:nvPr/>
          </p:nvGrpSpPr>
          <p:grpSpPr>
            <a:xfrm>
              <a:off x="5619566" y="4087427"/>
              <a:ext cx="1961964" cy="99134"/>
              <a:chOff x="2201663" y="3909873"/>
              <a:chExt cx="1961964" cy="99134"/>
            </a:xfrm>
          </p:grpSpPr>
          <p:cxnSp>
            <p:nvCxnSpPr>
              <p:cNvPr id="17" name="Прямая соединительная линия 16">
                <a:extLst>
                  <a:ext uri="{FF2B5EF4-FFF2-40B4-BE49-F238E27FC236}">
                    <a16:creationId xmlns:a16="http://schemas.microsoft.com/office/drawing/2014/main" id="{39598654-FFE5-4647-9731-CA65DFAE52FB}"/>
                  </a:ext>
                </a:extLst>
              </p:cNvPr>
              <p:cNvCxnSpPr/>
              <p:nvPr/>
            </p:nvCxnSpPr>
            <p:spPr>
              <a:xfrm>
                <a:off x="2201663" y="3959440"/>
                <a:ext cx="82562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Группа 17">
                <a:extLst>
                  <a:ext uri="{FF2B5EF4-FFF2-40B4-BE49-F238E27FC236}">
                    <a16:creationId xmlns:a16="http://schemas.microsoft.com/office/drawing/2014/main" id="{704444FE-3035-4562-95A3-FEFF7CADA302}"/>
                  </a:ext>
                </a:extLst>
              </p:cNvPr>
              <p:cNvGrpSpPr/>
              <p:nvPr/>
            </p:nvGrpSpPr>
            <p:grpSpPr>
              <a:xfrm>
                <a:off x="3336525" y="3909873"/>
                <a:ext cx="827102" cy="99134"/>
                <a:chOff x="3543671" y="4200617"/>
                <a:chExt cx="827102" cy="99134"/>
              </a:xfrm>
            </p:grpSpPr>
            <p:cxnSp>
              <p:nvCxnSpPr>
                <p:cNvPr id="19" name="Прямая соединительная линия 18">
                  <a:extLst>
                    <a:ext uri="{FF2B5EF4-FFF2-40B4-BE49-F238E27FC236}">
                      <a16:creationId xmlns:a16="http://schemas.microsoft.com/office/drawing/2014/main" id="{F85BDBEB-92E9-4ED9-A45E-8175B35C38FF}"/>
                    </a:ext>
                  </a:extLst>
                </p:cNvPr>
                <p:cNvCxnSpPr/>
                <p:nvPr/>
              </p:nvCxnSpPr>
              <p:spPr>
                <a:xfrm>
                  <a:off x="3543671" y="4200617"/>
                  <a:ext cx="8256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Прямая соединительная линия 19">
                  <a:extLst>
                    <a:ext uri="{FF2B5EF4-FFF2-40B4-BE49-F238E27FC236}">
                      <a16:creationId xmlns:a16="http://schemas.microsoft.com/office/drawing/2014/main" id="{538F204A-80CB-4D1A-A65A-361164421A63}"/>
                    </a:ext>
                  </a:extLst>
                </p:cNvPr>
                <p:cNvCxnSpPr/>
                <p:nvPr/>
              </p:nvCxnSpPr>
              <p:spPr>
                <a:xfrm>
                  <a:off x="3545150" y="4299751"/>
                  <a:ext cx="8256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1D2B79-91A5-4707-93E1-718DAB4251D5}"/>
                </a:ext>
              </a:extLst>
            </p:cNvPr>
            <p:cNvSpPr txBox="1"/>
            <p:nvPr/>
          </p:nvSpPr>
          <p:spPr>
            <a:xfrm>
              <a:off x="5067379" y="3098507"/>
              <a:ext cx="11801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dirty="0"/>
                <a:t>Какой?</a:t>
              </a:r>
            </a:p>
          </p:txBody>
        </p:sp>
      </p:grpSp>
      <p:sp>
        <p:nvSpPr>
          <p:cNvPr id="24" name="Знак умножения 23">
            <a:extLst>
              <a:ext uri="{FF2B5EF4-FFF2-40B4-BE49-F238E27FC236}">
                <a16:creationId xmlns:a16="http://schemas.microsoft.com/office/drawing/2014/main" id="{A9E982BF-E00D-4877-98B4-3F947C13769A}"/>
              </a:ext>
            </a:extLst>
          </p:cNvPr>
          <p:cNvSpPr/>
          <p:nvPr/>
        </p:nvSpPr>
        <p:spPr>
          <a:xfrm>
            <a:off x="4366340" y="3271918"/>
            <a:ext cx="257451" cy="21503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597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6CFAC52A-20A8-4AED-A02F-AB7E6C4676C5}"/>
              </a:ext>
            </a:extLst>
          </p:cNvPr>
          <p:cNvSpPr/>
          <p:nvPr/>
        </p:nvSpPr>
        <p:spPr>
          <a:xfrm>
            <a:off x="4537971" y="1737052"/>
            <a:ext cx="870012" cy="5012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E4A4E44-4D85-406F-88BD-811FEA08303A}"/>
              </a:ext>
            </a:extLst>
          </p:cNvPr>
          <p:cNvGrpSpPr/>
          <p:nvPr/>
        </p:nvGrpSpPr>
        <p:grpSpPr>
          <a:xfrm>
            <a:off x="2269726" y="3329866"/>
            <a:ext cx="1961964" cy="99134"/>
            <a:chOff x="2201663" y="3909873"/>
            <a:chExt cx="1961964" cy="99134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524F0A01-4532-465A-9112-5C2F8C34CDB0}"/>
                </a:ext>
              </a:extLst>
            </p:cNvPr>
            <p:cNvCxnSpPr/>
            <p:nvPr/>
          </p:nvCxnSpPr>
          <p:spPr>
            <a:xfrm>
              <a:off x="2201663" y="3959440"/>
              <a:ext cx="82562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1135B86F-2CAE-4D42-A789-BC9A18C90442}"/>
                </a:ext>
              </a:extLst>
            </p:cNvPr>
            <p:cNvGrpSpPr/>
            <p:nvPr/>
          </p:nvGrpSpPr>
          <p:grpSpPr>
            <a:xfrm>
              <a:off x="3336525" y="3909873"/>
              <a:ext cx="827102" cy="99134"/>
              <a:chOff x="3543671" y="4200617"/>
              <a:chExt cx="827102" cy="99134"/>
            </a:xfrm>
          </p:grpSpPr>
          <p:cxnSp>
            <p:nvCxnSpPr>
              <p:cNvPr id="12" name="Прямая соединительная линия 11">
                <a:extLst>
                  <a:ext uri="{FF2B5EF4-FFF2-40B4-BE49-F238E27FC236}">
                    <a16:creationId xmlns:a16="http://schemas.microsoft.com/office/drawing/2014/main" id="{D2465B10-835C-403E-9960-1C56A4507C88}"/>
                  </a:ext>
                </a:extLst>
              </p:cNvPr>
              <p:cNvCxnSpPr/>
              <p:nvPr/>
            </p:nvCxnSpPr>
            <p:spPr>
              <a:xfrm>
                <a:off x="3543671" y="4200617"/>
                <a:ext cx="82562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>
                <a:extLst>
                  <a:ext uri="{FF2B5EF4-FFF2-40B4-BE49-F238E27FC236}">
                    <a16:creationId xmlns:a16="http://schemas.microsoft.com/office/drawing/2014/main" id="{0ED25E51-FDA4-47E3-B5C2-BCC50B374F36}"/>
                  </a:ext>
                </a:extLst>
              </p:cNvPr>
              <p:cNvCxnSpPr/>
              <p:nvPr/>
            </p:nvCxnSpPr>
            <p:spPr>
              <a:xfrm>
                <a:off x="3545150" y="4299751"/>
                <a:ext cx="82562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Стрелка: развернутая 21">
            <a:extLst>
              <a:ext uri="{FF2B5EF4-FFF2-40B4-BE49-F238E27FC236}">
                <a16:creationId xmlns:a16="http://schemas.microsoft.com/office/drawing/2014/main" id="{DE4941E7-EC87-4FF3-A72D-F0FB6D28EC42}"/>
              </a:ext>
            </a:extLst>
          </p:cNvPr>
          <p:cNvSpPr/>
          <p:nvPr/>
        </p:nvSpPr>
        <p:spPr>
          <a:xfrm>
            <a:off x="4617870" y="2806603"/>
            <a:ext cx="2330689" cy="17183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C1752571-4C94-4CE8-8167-5E2B6619E8B3}"/>
              </a:ext>
            </a:extLst>
          </p:cNvPr>
          <p:cNvGrpSpPr/>
          <p:nvPr/>
        </p:nvGrpSpPr>
        <p:grpSpPr>
          <a:xfrm>
            <a:off x="1448540" y="1006896"/>
            <a:ext cx="9294920" cy="2555694"/>
            <a:chOff x="1448540" y="1738899"/>
            <a:chExt cx="9294920" cy="255569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F8CEC9-68AC-4A3B-A0D4-11D90831A7FC}"/>
                </a:ext>
              </a:extLst>
            </p:cNvPr>
            <p:cNvSpPr txBox="1"/>
            <p:nvPr/>
          </p:nvSpPr>
          <p:spPr>
            <a:xfrm>
              <a:off x="1708952" y="3525152"/>
              <a:ext cx="70266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[                 </a:t>
              </a:r>
              <a:r>
                <a:rPr lang="ru-RU" sz="4400" dirty="0"/>
                <a:t>   </a:t>
              </a:r>
              <a:r>
                <a:rPr lang="en-US" sz="4400" dirty="0"/>
                <a:t>]</a:t>
              </a:r>
              <a:r>
                <a:rPr lang="ru-RU" sz="4400" dirty="0"/>
                <a:t>, (  что          ).</a:t>
              </a:r>
            </a:p>
          </p:txBody>
        </p: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23EED1CA-EED7-44E4-B2EC-B5025E40612A}"/>
                </a:ext>
              </a:extLst>
            </p:cNvPr>
            <p:cNvSpPr/>
            <p:nvPr/>
          </p:nvSpPr>
          <p:spPr>
            <a:xfrm>
              <a:off x="1448540" y="2337021"/>
              <a:ext cx="92949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3600" u="sng" dirty="0"/>
                <a:t>Я</a:t>
              </a:r>
              <a:r>
                <a:rPr lang="ru-RU" sz="3600" dirty="0"/>
                <a:t> </a:t>
              </a:r>
              <a:r>
                <a:rPr lang="ru-RU" sz="3600" u="dbl" dirty="0"/>
                <a:t>вышел</a:t>
              </a:r>
              <a:r>
                <a:rPr lang="ru-RU" sz="3600" dirty="0"/>
                <a:t> к реке, </a:t>
              </a:r>
              <a:r>
                <a:rPr lang="ru-RU" sz="3600" u="sng" dirty="0"/>
                <a:t>что</a:t>
              </a:r>
              <a:r>
                <a:rPr lang="ru-RU" sz="3600" dirty="0"/>
                <a:t> </a:t>
              </a:r>
              <a:r>
                <a:rPr lang="ru-RU" sz="3600" u="dbl" dirty="0"/>
                <a:t>протекала</a:t>
              </a:r>
              <a:r>
                <a:rPr lang="ru-RU" sz="3600" dirty="0"/>
                <a:t> рядом с лесом. </a:t>
              </a:r>
            </a:p>
          </p:txBody>
        </p:sp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06FB521F-DF6A-40E9-A7F2-2210E904A915}"/>
                </a:ext>
              </a:extLst>
            </p:cNvPr>
            <p:cNvGrpSpPr/>
            <p:nvPr/>
          </p:nvGrpSpPr>
          <p:grpSpPr>
            <a:xfrm>
              <a:off x="3808522" y="1738899"/>
              <a:ext cx="2947385" cy="850680"/>
              <a:chOff x="3808522" y="1738899"/>
              <a:chExt cx="2947385" cy="850680"/>
            </a:xfrm>
          </p:grpSpPr>
          <p:sp>
            <p:nvSpPr>
              <p:cNvPr id="5" name="Знак умножения 4">
                <a:extLst>
                  <a:ext uri="{FF2B5EF4-FFF2-40B4-BE49-F238E27FC236}">
                    <a16:creationId xmlns:a16="http://schemas.microsoft.com/office/drawing/2014/main" id="{00518873-9C3B-4A7A-A497-16AD267F9E8F}"/>
                  </a:ext>
                </a:extLst>
              </p:cNvPr>
              <p:cNvSpPr/>
              <p:nvPr/>
            </p:nvSpPr>
            <p:spPr>
              <a:xfrm>
                <a:off x="3808522" y="2374549"/>
                <a:ext cx="257451" cy="21503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" name="Стрелка: развернутая 5">
                <a:extLst>
                  <a:ext uri="{FF2B5EF4-FFF2-40B4-BE49-F238E27FC236}">
                    <a16:creationId xmlns:a16="http://schemas.microsoft.com/office/drawing/2014/main" id="{EDA8E638-02A0-4BA2-8605-077C8C813403}"/>
                  </a:ext>
                </a:extLst>
              </p:cNvPr>
              <p:cNvSpPr/>
              <p:nvPr/>
            </p:nvSpPr>
            <p:spPr>
              <a:xfrm>
                <a:off x="4145872" y="2246050"/>
                <a:ext cx="2610035" cy="236014"/>
              </a:xfrm>
              <a:prstGeom prst="utur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07AB39-CE99-4843-BC98-1B1975EE0387}"/>
                  </a:ext>
                </a:extLst>
              </p:cNvPr>
              <p:cNvSpPr txBox="1"/>
              <p:nvPr/>
            </p:nvSpPr>
            <p:spPr>
              <a:xfrm>
                <a:off x="4767309" y="1738899"/>
                <a:ext cx="11801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b="1" dirty="0"/>
                  <a:t>Какой?</a:t>
                </a:r>
              </a:p>
            </p:txBody>
          </p:sp>
        </p:grpSp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D902E6F7-C8C8-4C98-91A5-1D34BC98E4B6}"/>
                </a:ext>
              </a:extLst>
            </p:cNvPr>
            <p:cNvGrpSpPr/>
            <p:nvPr/>
          </p:nvGrpSpPr>
          <p:grpSpPr>
            <a:xfrm>
              <a:off x="5619566" y="4087427"/>
              <a:ext cx="1961964" cy="99134"/>
              <a:chOff x="2201663" y="3909873"/>
              <a:chExt cx="1961964" cy="99134"/>
            </a:xfrm>
          </p:grpSpPr>
          <p:cxnSp>
            <p:nvCxnSpPr>
              <p:cNvPr id="17" name="Прямая соединительная линия 16">
                <a:extLst>
                  <a:ext uri="{FF2B5EF4-FFF2-40B4-BE49-F238E27FC236}">
                    <a16:creationId xmlns:a16="http://schemas.microsoft.com/office/drawing/2014/main" id="{39598654-FFE5-4647-9731-CA65DFAE52FB}"/>
                  </a:ext>
                </a:extLst>
              </p:cNvPr>
              <p:cNvCxnSpPr/>
              <p:nvPr/>
            </p:nvCxnSpPr>
            <p:spPr>
              <a:xfrm>
                <a:off x="2201663" y="3959440"/>
                <a:ext cx="82562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Группа 17">
                <a:extLst>
                  <a:ext uri="{FF2B5EF4-FFF2-40B4-BE49-F238E27FC236}">
                    <a16:creationId xmlns:a16="http://schemas.microsoft.com/office/drawing/2014/main" id="{704444FE-3035-4562-95A3-FEFF7CADA302}"/>
                  </a:ext>
                </a:extLst>
              </p:cNvPr>
              <p:cNvGrpSpPr/>
              <p:nvPr/>
            </p:nvGrpSpPr>
            <p:grpSpPr>
              <a:xfrm>
                <a:off x="3336525" y="3909873"/>
                <a:ext cx="827102" cy="99134"/>
                <a:chOff x="3543671" y="4200617"/>
                <a:chExt cx="827102" cy="99134"/>
              </a:xfrm>
            </p:grpSpPr>
            <p:cxnSp>
              <p:nvCxnSpPr>
                <p:cNvPr id="19" name="Прямая соединительная линия 18">
                  <a:extLst>
                    <a:ext uri="{FF2B5EF4-FFF2-40B4-BE49-F238E27FC236}">
                      <a16:creationId xmlns:a16="http://schemas.microsoft.com/office/drawing/2014/main" id="{F85BDBEB-92E9-4ED9-A45E-8175B35C38FF}"/>
                    </a:ext>
                  </a:extLst>
                </p:cNvPr>
                <p:cNvCxnSpPr/>
                <p:nvPr/>
              </p:nvCxnSpPr>
              <p:spPr>
                <a:xfrm>
                  <a:off x="3543671" y="4200617"/>
                  <a:ext cx="8256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Прямая соединительная линия 19">
                  <a:extLst>
                    <a:ext uri="{FF2B5EF4-FFF2-40B4-BE49-F238E27FC236}">
                      <a16:creationId xmlns:a16="http://schemas.microsoft.com/office/drawing/2014/main" id="{538F204A-80CB-4D1A-A65A-361164421A63}"/>
                    </a:ext>
                  </a:extLst>
                </p:cNvPr>
                <p:cNvCxnSpPr/>
                <p:nvPr/>
              </p:nvCxnSpPr>
              <p:spPr>
                <a:xfrm>
                  <a:off x="3545150" y="4299751"/>
                  <a:ext cx="8256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1D2B79-91A5-4707-93E1-718DAB4251D5}"/>
                </a:ext>
              </a:extLst>
            </p:cNvPr>
            <p:cNvSpPr txBox="1"/>
            <p:nvPr/>
          </p:nvSpPr>
          <p:spPr>
            <a:xfrm>
              <a:off x="5067379" y="3098507"/>
              <a:ext cx="11801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dirty="0"/>
                <a:t>Какой?</a:t>
              </a:r>
            </a:p>
          </p:txBody>
        </p:sp>
      </p:grpSp>
      <p:sp>
        <p:nvSpPr>
          <p:cNvPr id="24" name="Знак умножения 23">
            <a:extLst>
              <a:ext uri="{FF2B5EF4-FFF2-40B4-BE49-F238E27FC236}">
                <a16:creationId xmlns:a16="http://schemas.microsoft.com/office/drawing/2014/main" id="{A9E982BF-E00D-4877-98B4-3F947C13769A}"/>
              </a:ext>
            </a:extLst>
          </p:cNvPr>
          <p:cNvSpPr/>
          <p:nvPr/>
        </p:nvSpPr>
        <p:spPr>
          <a:xfrm>
            <a:off x="4366340" y="3271918"/>
            <a:ext cx="257451" cy="21503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9531E1C-47D1-468E-AD77-3A5D75637C17}"/>
              </a:ext>
            </a:extLst>
          </p:cNvPr>
          <p:cNvSpPr/>
          <p:nvPr/>
        </p:nvSpPr>
        <p:spPr>
          <a:xfrm>
            <a:off x="1448840" y="3958125"/>
            <a:ext cx="55627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Я рад, что ты зашел ко мне. </a:t>
            </a:r>
          </a:p>
        </p:txBody>
      </p:sp>
    </p:spTree>
    <p:extLst>
      <p:ext uri="{BB962C8B-B14F-4D97-AF65-F5344CB8AC3E}">
        <p14:creationId xmlns:p14="http://schemas.microsoft.com/office/powerpoint/2010/main" val="170755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6CFAC52A-20A8-4AED-A02F-AB7E6C4676C5}"/>
              </a:ext>
            </a:extLst>
          </p:cNvPr>
          <p:cNvSpPr/>
          <p:nvPr/>
        </p:nvSpPr>
        <p:spPr>
          <a:xfrm>
            <a:off x="4537971" y="1737052"/>
            <a:ext cx="870012" cy="5012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E4A4E44-4D85-406F-88BD-811FEA08303A}"/>
              </a:ext>
            </a:extLst>
          </p:cNvPr>
          <p:cNvGrpSpPr/>
          <p:nvPr/>
        </p:nvGrpSpPr>
        <p:grpSpPr>
          <a:xfrm>
            <a:off x="2269726" y="3329866"/>
            <a:ext cx="1961964" cy="99134"/>
            <a:chOff x="2201663" y="3909873"/>
            <a:chExt cx="1961964" cy="99134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524F0A01-4532-465A-9112-5C2F8C34CDB0}"/>
                </a:ext>
              </a:extLst>
            </p:cNvPr>
            <p:cNvCxnSpPr/>
            <p:nvPr/>
          </p:nvCxnSpPr>
          <p:spPr>
            <a:xfrm>
              <a:off x="2201663" y="3959440"/>
              <a:ext cx="82562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1135B86F-2CAE-4D42-A789-BC9A18C90442}"/>
                </a:ext>
              </a:extLst>
            </p:cNvPr>
            <p:cNvGrpSpPr/>
            <p:nvPr/>
          </p:nvGrpSpPr>
          <p:grpSpPr>
            <a:xfrm>
              <a:off x="3336525" y="3909873"/>
              <a:ext cx="827102" cy="99134"/>
              <a:chOff x="3543671" y="4200617"/>
              <a:chExt cx="827102" cy="99134"/>
            </a:xfrm>
          </p:grpSpPr>
          <p:cxnSp>
            <p:nvCxnSpPr>
              <p:cNvPr id="12" name="Прямая соединительная линия 11">
                <a:extLst>
                  <a:ext uri="{FF2B5EF4-FFF2-40B4-BE49-F238E27FC236}">
                    <a16:creationId xmlns:a16="http://schemas.microsoft.com/office/drawing/2014/main" id="{D2465B10-835C-403E-9960-1C56A4507C88}"/>
                  </a:ext>
                </a:extLst>
              </p:cNvPr>
              <p:cNvCxnSpPr/>
              <p:nvPr/>
            </p:nvCxnSpPr>
            <p:spPr>
              <a:xfrm>
                <a:off x="3543671" y="4200617"/>
                <a:ext cx="82562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>
                <a:extLst>
                  <a:ext uri="{FF2B5EF4-FFF2-40B4-BE49-F238E27FC236}">
                    <a16:creationId xmlns:a16="http://schemas.microsoft.com/office/drawing/2014/main" id="{0ED25E51-FDA4-47E3-B5C2-BCC50B374F36}"/>
                  </a:ext>
                </a:extLst>
              </p:cNvPr>
              <p:cNvCxnSpPr/>
              <p:nvPr/>
            </p:nvCxnSpPr>
            <p:spPr>
              <a:xfrm>
                <a:off x="3545150" y="4299751"/>
                <a:ext cx="82562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Стрелка: развернутая 21">
            <a:extLst>
              <a:ext uri="{FF2B5EF4-FFF2-40B4-BE49-F238E27FC236}">
                <a16:creationId xmlns:a16="http://schemas.microsoft.com/office/drawing/2014/main" id="{DE4941E7-EC87-4FF3-A72D-F0FB6D28EC42}"/>
              </a:ext>
            </a:extLst>
          </p:cNvPr>
          <p:cNvSpPr/>
          <p:nvPr/>
        </p:nvSpPr>
        <p:spPr>
          <a:xfrm>
            <a:off x="4617870" y="2806603"/>
            <a:ext cx="2330689" cy="17183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C1752571-4C94-4CE8-8167-5E2B6619E8B3}"/>
              </a:ext>
            </a:extLst>
          </p:cNvPr>
          <p:cNvGrpSpPr/>
          <p:nvPr/>
        </p:nvGrpSpPr>
        <p:grpSpPr>
          <a:xfrm>
            <a:off x="1448540" y="1006896"/>
            <a:ext cx="9294920" cy="2555694"/>
            <a:chOff x="1448540" y="1738899"/>
            <a:chExt cx="9294920" cy="255569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F8CEC9-68AC-4A3B-A0D4-11D90831A7FC}"/>
                </a:ext>
              </a:extLst>
            </p:cNvPr>
            <p:cNvSpPr txBox="1"/>
            <p:nvPr/>
          </p:nvSpPr>
          <p:spPr>
            <a:xfrm>
              <a:off x="1708952" y="3525152"/>
              <a:ext cx="70266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[                 </a:t>
              </a:r>
              <a:r>
                <a:rPr lang="ru-RU" sz="4400" dirty="0"/>
                <a:t>   </a:t>
              </a:r>
              <a:r>
                <a:rPr lang="en-US" sz="4400" dirty="0"/>
                <a:t>]</a:t>
              </a:r>
              <a:r>
                <a:rPr lang="ru-RU" sz="4400" dirty="0"/>
                <a:t>, (  что          ).</a:t>
              </a:r>
            </a:p>
          </p:txBody>
        </p: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23EED1CA-EED7-44E4-B2EC-B5025E40612A}"/>
                </a:ext>
              </a:extLst>
            </p:cNvPr>
            <p:cNvSpPr/>
            <p:nvPr/>
          </p:nvSpPr>
          <p:spPr>
            <a:xfrm>
              <a:off x="1448540" y="2337021"/>
              <a:ext cx="92949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3600" u="sng" dirty="0"/>
                <a:t>Я</a:t>
              </a:r>
              <a:r>
                <a:rPr lang="ru-RU" sz="3600" dirty="0"/>
                <a:t> </a:t>
              </a:r>
              <a:r>
                <a:rPr lang="ru-RU" sz="3600" u="dbl" dirty="0"/>
                <a:t>вышел</a:t>
              </a:r>
              <a:r>
                <a:rPr lang="ru-RU" sz="3600" dirty="0"/>
                <a:t> к реке, </a:t>
              </a:r>
              <a:r>
                <a:rPr lang="ru-RU" sz="3600" u="sng" dirty="0"/>
                <a:t>что</a:t>
              </a:r>
              <a:r>
                <a:rPr lang="ru-RU" sz="3600" dirty="0"/>
                <a:t> </a:t>
              </a:r>
              <a:r>
                <a:rPr lang="ru-RU" sz="3600" u="dbl" dirty="0"/>
                <a:t>протекала</a:t>
              </a:r>
              <a:r>
                <a:rPr lang="ru-RU" sz="3600" dirty="0"/>
                <a:t> рядом с лесом. </a:t>
              </a:r>
            </a:p>
          </p:txBody>
        </p:sp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06FB521F-DF6A-40E9-A7F2-2210E904A915}"/>
                </a:ext>
              </a:extLst>
            </p:cNvPr>
            <p:cNvGrpSpPr/>
            <p:nvPr/>
          </p:nvGrpSpPr>
          <p:grpSpPr>
            <a:xfrm>
              <a:off x="3808522" y="1738899"/>
              <a:ext cx="2947385" cy="850680"/>
              <a:chOff x="3808522" y="1738899"/>
              <a:chExt cx="2947385" cy="850680"/>
            </a:xfrm>
          </p:grpSpPr>
          <p:sp>
            <p:nvSpPr>
              <p:cNvPr id="5" name="Знак умножения 4">
                <a:extLst>
                  <a:ext uri="{FF2B5EF4-FFF2-40B4-BE49-F238E27FC236}">
                    <a16:creationId xmlns:a16="http://schemas.microsoft.com/office/drawing/2014/main" id="{00518873-9C3B-4A7A-A497-16AD267F9E8F}"/>
                  </a:ext>
                </a:extLst>
              </p:cNvPr>
              <p:cNvSpPr/>
              <p:nvPr/>
            </p:nvSpPr>
            <p:spPr>
              <a:xfrm>
                <a:off x="3808522" y="2374549"/>
                <a:ext cx="257451" cy="21503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" name="Стрелка: развернутая 5">
                <a:extLst>
                  <a:ext uri="{FF2B5EF4-FFF2-40B4-BE49-F238E27FC236}">
                    <a16:creationId xmlns:a16="http://schemas.microsoft.com/office/drawing/2014/main" id="{EDA8E638-02A0-4BA2-8605-077C8C813403}"/>
                  </a:ext>
                </a:extLst>
              </p:cNvPr>
              <p:cNvSpPr/>
              <p:nvPr/>
            </p:nvSpPr>
            <p:spPr>
              <a:xfrm>
                <a:off x="4145872" y="2246050"/>
                <a:ext cx="2610035" cy="236014"/>
              </a:xfrm>
              <a:prstGeom prst="utur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07AB39-CE99-4843-BC98-1B1975EE0387}"/>
                  </a:ext>
                </a:extLst>
              </p:cNvPr>
              <p:cNvSpPr txBox="1"/>
              <p:nvPr/>
            </p:nvSpPr>
            <p:spPr>
              <a:xfrm>
                <a:off x="4767309" y="1738899"/>
                <a:ext cx="11801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b="1" dirty="0"/>
                  <a:t>Какой?</a:t>
                </a:r>
              </a:p>
            </p:txBody>
          </p:sp>
        </p:grpSp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D902E6F7-C8C8-4C98-91A5-1D34BC98E4B6}"/>
                </a:ext>
              </a:extLst>
            </p:cNvPr>
            <p:cNvGrpSpPr/>
            <p:nvPr/>
          </p:nvGrpSpPr>
          <p:grpSpPr>
            <a:xfrm>
              <a:off x="5619566" y="4087427"/>
              <a:ext cx="1961964" cy="99134"/>
              <a:chOff x="2201663" y="3909873"/>
              <a:chExt cx="1961964" cy="99134"/>
            </a:xfrm>
          </p:grpSpPr>
          <p:cxnSp>
            <p:nvCxnSpPr>
              <p:cNvPr id="17" name="Прямая соединительная линия 16">
                <a:extLst>
                  <a:ext uri="{FF2B5EF4-FFF2-40B4-BE49-F238E27FC236}">
                    <a16:creationId xmlns:a16="http://schemas.microsoft.com/office/drawing/2014/main" id="{39598654-FFE5-4647-9731-CA65DFAE52FB}"/>
                  </a:ext>
                </a:extLst>
              </p:cNvPr>
              <p:cNvCxnSpPr/>
              <p:nvPr/>
            </p:nvCxnSpPr>
            <p:spPr>
              <a:xfrm>
                <a:off x="2201663" y="3959440"/>
                <a:ext cx="82562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Группа 17">
                <a:extLst>
                  <a:ext uri="{FF2B5EF4-FFF2-40B4-BE49-F238E27FC236}">
                    <a16:creationId xmlns:a16="http://schemas.microsoft.com/office/drawing/2014/main" id="{704444FE-3035-4562-95A3-FEFF7CADA302}"/>
                  </a:ext>
                </a:extLst>
              </p:cNvPr>
              <p:cNvGrpSpPr/>
              <p:nvPr/>
            </p:nvGrpSpPr>
            <p:grpSpPr>
              <a:xfrm>
                <a:off x="3336525" y="3909873"/>
                <a:ext cx="827102" cy="99134"/>
                <a:chOff x="3543671" y="4200617"/>
                <a:chExt cx="827102" cy="99134"/>
              </a:xfrm>
            </p:grpSpPr>
            <p:cxnSp>
              <p:nvCxnSpPr>
                <p:cNvPr id="19" name="Прямая соединительная линия 18">
                  <a:extLst>
                    <a:ext uri="{FF2B5EF4-FFF2-40B4-BE49-F238E27FC236}">
                      <a16:creationId xmlns:a16="http://schemas.microsoft.com/office/drawing/2014/main" id="{F85BDBEB-92E9-4ED9-A45E-8175B35C38FF}"/>
                    </a:ext>
                  </a:extLst>
                </p:cNvPr>
                <p:cNvCxnSpPr/>
                <p:nvPr/>
              </p:nvCxnSpPr>
              <p:spPr>
                <a:xfrm>
                  <a:off x="3543671" y="4200617"/>
                  <a:ext cx="8256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Прямая соединительная линия 19">
                  <a:extLst>
                    <a:ext uri="{FF2B5EF4-FFF2-40B4-BE49-F238E27FC236}">
                      <a16:creationId xmlns:a16="http://schemas.microsoft.com/office/drawing/2014/main" id="{538F204A-80CB-4D1A-A65A-361164421A63}"/>
                    </a:ext>
                  </a:extLst>
                </p:cNvPr>
                <p:cNvCxnSpPr/>
                <p:nvPr/>
              </p:nvCxnSpPr>
              <p:spPr>
                <a:xfrm>
                  <a:off x="3545150" y="4299751"/>
                  <a:ext cx="82562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1D2B79-91A5-4707-93E1-718DAB4251D5}"/>
                </a:ext>
              </a:extLst>
            </p:cNvPr>
            <p:cNvSpPr txBox="1"/>
            <p:nvPr/>
          </p:nvSpPr>
          <p:spPr>
            <a:xfrm>
              <a:off x="5067379" y="3098507"/>
              <a:ext cx="11801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dirty="0"/>
                <a:t>Какой?</a:t>
              </a:r>
            </a:p>
          </p:txBody>
        </p:sp>
      </p:grpSp>
      <p:sp>
        <p:nvSpPr>
          <p:cNvPr id="24" name="Знак умножения 23">
            <a:extLst>
              <a:ext uri="{FF2B5EF4-FFF2-40B4-BE49-F238E27FC236}">
                <a16:creationId xmlns:a16="http://schemas.microsoft.com/office/drawing/2014/main" id="{A9E982BF-E00D-4877-98B4-3F947C13769A}"/>
              </a:ext>
            </a:extLst>
          </p:cNvPr>
          <p:cNvSpPr/>
          <p:nvPr/>
        </p:nvSpPr>
        <p:spPr>
          <a:xfrm>
            <a:off x="4366340" y="3271918"/>
            <a:ext cx="257451" cy="21503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9531E1C-47D1-468E-AD77-3A5D75637C17}"/>
              </a:ext>
            </a:extLst>
          </p:cNvPr>
          <p:cNvSpPr/>
          <p:nvPr/>
        </p:nvSpPr>
        <p:spPr>
          <a:xfrm>
            <a:off x="1448840" y="4148357"/>
            <a:ext cx="55627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u="sng" dirty="0"/>
              <a:t>Я</a:t>
            </a:r>
            <a:r>
              <a:rPr lang="ru-RU" sz="3600" dirty="0"/>
              <a:t> </a:t>
            </a:r>
            <a:r>
              <a:rPr lang="ru-RU" sz="3600" u="dbl" dirty="0"/>
              <a:t>рад</a:t>
            </a:r>
            <a:r>
              <a:rPr lang="ru-RU" sz="3600" dirty="0"/>
              <a:t>, что </a:t>
            </a:r>
            <a:r>
              <a:rPr lang="ru-RU" sz="3600" u="sng" dirty="0"/>
              <a:t>ты</a:t>
            </a:r>
            <a:r>
              <a:rPr lang="ru-RU" sz="3600" dirty="0"/>
              <a:t> </a:t>
            </a:r>
            <a:r>
              <a:rPr lang="ru-RU" sz="3600" u="dbl" dirty="0"/>
              <a:t>зашел</a:t>
            </a:r>
            <a:r>
              <a:rPr lang="ru-RU" sz="3600" dirty="0"/>
              <a:t> ко мне. </a:t>
            </a:r>
          </a:p>
        </p:txBody>
      </p:sp>
      <p:sp>
        <p:nvSpPr>
          <p:cNvPr id="26" name="Знак умножения 25">
            <a:extLst>
              <a:ext uri="{FF2B5EF4-FFF2-40B4-BE49-F238E27FC236}">
                <a16:creationId xmlns:a16="http://schemas.microsoft.com/office/drawing/2014/main" id="{8BCD81ED-0066-42BD-A277-B7DE207A3B9A}"/>
              </a:ext>
            </a:extLst>
          </p:cNvPr>
          <p:cNvSpPr/>
          <p:nvPr/>
        </p:nvSpPr>
        <p:spPr>
          <a:xfrm>
            <a:off x="2227422" y="4217180"/>
            <a:ext cx="257451" cy="21503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: развернутая 26">
            <a:extLst>
              <a:ext uri="{FF2B5EF4-FFF2-40B4-BE49-F238E27FC236}">
                <a16:creationId xmlns:a16="http://schemas.microsoft.com/office/drawing/2014/main" id="{CB16AEB2-B63F-40F6-A713-A496C8E758CA}"/>
              </a:ext>
            </a:extLst>
          </p:cNvPr>
          <p:cNvSpPr/>
          <p:nvPr/>
        </p:nvSpPr>
        <p:spPr>
          <a:xfrm>
            <a:off x="2564772" y="4088681"/>
            <a:ext cx="2610035" cy="23601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26E951-314D-416D-8647-65E60E0F72DE}"/>
              </a:ext>
            </a:extLst>
          </p:cNvPr>
          <p:cNvSpPr txBox="1"/>
          <p:nvPr/>
        </p:nvSpPr>
        <p:spPr>
          <a:xfrm>
            <a:off x="3186209" y="3581530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Чему?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02C7D-98FF-4CF8-A3E5-63D585E1C61C}"/>
              </a:ext>
            </a:extLst>
          </p:cNvPr>
          <p:cNvSpPr txBox="1"/>
          <p:nvPr/>
        </p:nvSpPr>
        <p:spPr>
          <a:xfrm>
            <a:off x="1448540" y="5002901"/>
            <a:ext cx="70095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[                ]</a:t>
            </a:r>
            <a:r>
              <a:rPr lang="ru-RU" sz="4400" dirty="0"/>
              <a:t>, (  что                 ).</a:t>
            </a: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71D1E3E0-7D90-4A7F-B752-968AA333F8E9}"/>
              </a:ext>
            </a:extLst>
          </p:cNvPr>
          <p:cNvCxnSpPr/>
          <p:nvPr/>
        </p:nvCxnSpPr>
        <p:spPr>
          <a:xfrm>
            <a:off x="1814610" y="5581500"/>
            <a:ext cx="8256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387C2106-ECD6-43F9-82F3-DF0B2A1EF3E4}"/>
              </a:ext>
            </a:extLst>
          </p:cNvPr>
          <p:cNvCxnSpPr/>
          <p:nvPr/>
        </p:nvCxnSpPr>
        <p:spPr>
          <a:xfrm>
            <a:off x="6754427" y="5505684"/>
            <a:ext cx="8256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ADC52625-709A-4A56-A4F1-76B47D53069A}"/>
              </a:ext>
            </a:extLst>
          </p:cNvPr>
          <p:cNvCxnSpPr/>
          <p:nvPr/>
        </p:nvCxnSpPr>
        <p:spPr>
          <a:xfrm>
            <a:off x="2843545" y="5505684"/>
            <a:ext cx="8256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CFDB39B4-1EDA-4410-BE14-B546D2E0AC25}"/>
              </a:ext>
            </a:extLst>
          </p:cNvPr>
          <p:cNvCxnSpPr/>
          <p:nvPr/>
        </p:nvCxnSpPr>
        <p:spPr>
          <a:xfrm>
            <a:off x="2843545" y="5581500"/>
            <a:ext cx="8256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85271965-415B-413C-817B-FBD3F4B3BF5E}"/>
              </a:ext>
            </a:extLst>
          </p:cNvPr>
          <p:cNvCxnSpPr/>
          <p:nvPr/>
        </p:nvCxnSpPr>
        <p:spPr>
          <a:xfrm>
            <a:off x="6754427" y="5581500"/>
            <a:ext cx="8256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59AA5F68-7629-4DD1-9232-7D535B1C2BD4}"/>
              </a:ext>
            </a:extLst>
          </p:cNvPr>
          <p:cNvCxnSpPr/>
          <p:nvPr/>
        </p:nvCxnSpPr>
        <p:spPr>
          <a:xfrm>
            <a:off x="5657444" y="5581500"/>
            <a:ext cx="8256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Знак умножения 35">
            <a:extLst>
              <a:ext uri="{FF2B5EF4-FFF2-40B4-BE49-F238E27FC236}">
                <a16:creationId xmlns:a16="http://schemas.microsoft.com/office/drawing/2014/main" id="{30EDAFD2-0726-4B64-BEC6-5ABFECFF7A28}"/>
              </a:ext>
            </a:extLst>
          </p:cNvPr>
          <p:cNvSpPr/>
          <p:nvPr/>
        </p:nvSpPr>
        <p:spPr>
          <a:xfrm>
            <a:off x="3187086" y="5210527"/>
            <a:ext cx="258530" cy="16925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Стрелка: развернутая 36">
            <a:extLst>
              <a:ext uri="{FF2B5EF4-FFF2-40B4-BE49-F238E27FC236}">
                <a16:creationId xmlns:a16="http://schemas.microsoft.com/office/drawing/2014/main" id="{65FB047F-745F-40DA-A87B-04A8C8471797}"/>
              </a:ext>
            </a:extLst>
          </p:cNvPr>
          <p:cNvSpPr/>
          <p:nvPr/>
        </p:nvSpPr>
        <p:spPr>
          <a:xfrm>
            <a:off x="3591024" y="5122915"/>
            <a:ext cx="2620975" cy="18577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FEE32C-0A18-4974-ACBE-EFDC08DC30AF}"/>
              </a:ext>
            </a:extLst>
          </p:cNvPr>
          <p:cNvSpPr txBox="1"/>
          <p:nvPr/>
        </p:nvSpPr>
        <p:spPr>
          <a:xfrm>
            <a:off x="4145873" y="4725177"/>
            <a:ext cx="1262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Чему?</a:t>
            </a:r>
          </a:p>
        </p:txBody>
      </p:sp>
    </p:spTree>
    <p:extLst>
      <p:ext uri="{BB962C8B-B14F-4D97-AF65-F5344CB8AC3E}">
        <p14:creationId xmlns:p14="http://schemas.microsoft.com/office/powerpoint/2010/main" val="184292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FBF32-5FEF-4CD8-B8DD-F66E7A6FD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3611155"/>
            <a:ext cx="6815669" cy="1515533"/>
          </a:xfrm>
        </p:spPr>
        <p:txBody>
          <a:bodyPr/>
          <a:lstStyle/>
          <a:p>
            <a:r>
              <a:rPr lang="ru-RU" dirty="0"/>
              <a:t>Сложноподчиненное предложение с придаточным изъяснительным</a:t>
            </a:r>
          </a:p>
        </p:txBody>
      </p:sp>
    </p:spTree>
    <p:extLst>
      <p:ext uri="{BB962C8B-B14F-4D97-AF65-F5344CB8AC3E}">
        <p14:creationId xmlns:p14="http://schemas.microsoft.com/office/powerpoint/2010/main" val="326832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D1F455-EC16-4A2E-B564-F4E72C0130B4}"/>
              </a:ext>
            </a:extLst>
          </p:cNvPr>
          <p:cNvSpPr/>
          <p:nvPr/>
        </p:nvSpPr>
        <p:spPr>
          <a:xfrm>
            <a:off x="1953551" y="1220225"/>
            <a:ext cx="8284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Times New Roman" panose="02020603050405020304" pitchFamily="18" charset="0"/>
                <a:ea typeface="Calibri" panose="020F0502020204030204" pitchFamily="34" charset="0"/>
              </a:rPr>
              <a:t>Объясните мне, в чем состоит ваша просьба.</a:t>
            </a:r>
            <a:endParaRPr lang="ru-RU" sz="32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3D42A07-AFB6-482A-88FD-7D6AF2E533CE}"/>
              </a:ext>
            </a:extLst>
          </p:cNvPr>
          <p:cNvSpPr/>
          <p:nvPr/>
        </p:nvSpPr>
        <p:spPr>
          <a:xfrm>
            <a:off x="2766690" y="2591825"/>
            <a:ext cx="6658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удивился, что вы пришли вовремя.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9F7B96E-D477-486D-BC84-FC07BB811F51}"/>
              </a:ext>
            </a:extLst>
          </p:cNvPr>
          <p:cNvSpPr/>
          <p:nvPr/>
        </p:nvSpPr>
        <p:spPr>
          <a:xfrm>
            <a:off x="2965719" y="3963425"/>
            <a:ext cx="6260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подумал о том, кто это сделал. </a:t>
            </a:r>
          </a:p>
        </p:txBody>
      </p:sp>
    </p:spTree>
    <p:extLst>
      <p:ext uri="{BB962C8B-B14F-4D97-AF65-F5344CB8AC3E}">
        <p14:creationId xmlns:p14="http://schemas.microsoft.com/office/powerpoint/2010/main" val="223566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84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6B43E1B-52B5-495B-ABC0-7AFB7A2E9841}"/>
              </a:ext>
            </a:extLst>
          </p:cNvPr>
          <p:cNvSpPr/>
          <p:nvPr/>
        </p:nvSpPr>
        <p:spPr>
          <a:xfrm>
            <a:off x="0" y="1"/>
            <a:ext cx="3656605" cy="69512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1A43327-363D-4ADB-8177-E50B25054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76181"/>
              </p:ext>
            </p:extLst>
          </p:nvPr>
        </p:nvGraphicFramePr>
        <p:xfrm>
          <a:off x="3656613" y="503380"/>
          <a:ext cx="8061911" cy="584415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26150">
                  <a:extLst>
                    <a:ext uri="{9D8B030D-6E8A-4147-A177-3AD203B41FA5}">
                      <a16:colId xmlns:a16="http://schemas.microsoft.com/office/drawing/2014/main" val="1005614456"/>
                    </a:ext>
                  </a:extLst>
                </a:gridCol>
                <a:gridCol w="4235761">
                  <a:extLst>
                    <a:ext uri="{9D8B030D-6E8A-4147-A177-3AD203B41FA5}">
                      <a16:colId xmlns:a16="http://schemas.microsoft.com/office/drawing/2014/main" val="2866937792"/>
                    </a:ext>
                  </a:extLst>
                </a:gridCol>
              </a:tblGrid>
              <a:tr h="83236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Придаточное </a:t>
                      </a:r>
                      <a:br>
                        <a:rPr lang="ru-RU" sz="2400" dirty="0"/>
                      </a:br>
                      <a:r>
                        <a:rPr lang="ru-RU" sz="2400" dirty="0"/>
                        <a:t>определительное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Придаточное </a:t>
                      </a:r>
                      <a:br>
                        <a:rPr lang="ru-RU" sz="2400" dirty="0"/>
                      </a:br>
                      <a:r>
                        <a:rPr lang="ru-RU" sz="2400" dirty="0"/>
                        <a:t>изъяснительное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604204"/>
                  </a:ext>
                </a:extLst>
              </a:tr>
              <a:tr h="14797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47869"/>
                  </a:ext>
                </a:extLst>
              </a:tr>
              <a:tr h="71651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684691"/>
                  </a:ext>
                </a:extLst>
              </a:tr>
              <a:tr h="14797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594925"/>
                  </a:ext>
                </a:extLst>
              </a:tr>
              <a:tr h="66789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978710"/>
                  </a:ext>
                </a:extLst>
              </a:tr>
              <a:tr h="66789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977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5FDC709-FB07-4891-AE74-6D88CD9FC3AF}"/>
              </a:ext>
            </a:extLst>
          </p:cNvPr>
          <p:cNvSpPr txBox="1"/>
          <p:nvPr/>
        </p:nvSpPr>
        <p:spPr>
          <a:xfrm>
            <a:off x="247579" y="172308"/>
            <a:ext cx="3409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Характеризует, поясняет признаки предмета (явления), обозначает признак предмета, о котором говорится в главной части.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357F0-D310-4580-A87E-00D38F60C101}"/>
              </a:ext>
            </a:extLst>
          </p:cNvPr>
          <p:cNvSpPr txBox="1"/>
          <p:nvPr/>
        </p:nvSpPr>
        <p:spPr>
          <a:xfrm>
            <a:off x="247579" y="1571834"/>
            <a:ext cx="3409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Поясняет какой-либо член главной части предложения, раскрывая смысл слова, к которому относится.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39ED9-78A7-4B70-8DEB-C4E2280607DA}"/>
              </a:ext>
            </a:extLst>
          </p:cNvPr>
          <p:cNvSpPr txBox="1"/>
          <p:nvPr/>
        </p:nvSpPr>
        <p:spPr>
          <a:xfrm>
            <a:off x="247571" y="2669587"/>
            <a:ext cx="340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Отвечает на вопросы косвенных падежей.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231EE-DB36-4D72-AD3C-0DD793333F5D}"/>
              </a:ext>
            </a:extLst>
          </p:cNvPr>
          <p:cNvSpPr txBox="1"/>
          <p:nvPr/>
        </p:nvSpPr>
        <p:spPr>
          <a:xfrm>
            <a:off x="247562" y="3238554"/>
            <a:ext cx="34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Отвечает на вопрос </a:t>
            </a:r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какой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393F9-91F9-4CA3-83DB-67C655A81C3E}"/>
              </a:ext>
            </a:extLst>
          </p:cNvPr>
          <p:cNvSpPr txBox="1"/>
          <p:nvPr/>
        </p:nvSpPr>
        <p:spPr>
          <a:xfrm>
            <a:off x="247562" y="3542083"/>
            <a:ext cx="3409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Относится к одному слову в главной части – обычно к глаголу со значением мысли, речи, восприятия.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22F810-649A-4DEA-A740-1004A2DFA122}"/>
              </a:ext>
            </a:extLst>
          </p:cNvPr>
          <p:cNvSpPr txBox="1"/>
          <p:nvPr/>
        </p:nvSpPr>
        <p:spPr>
          <a:xfrm>
            <a:off x="247562" y="4676888"/>
            <a:ext cx="3409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Относится к одному слову в главной части –  существительному-местоимению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8E320-46F0-432E-99FA-DB4CB8F74DCE}"/>
              </a:ext>
            </a:extLst>
          </p:cNvPr>
          <p:cNvSpPr txBox="1"/>
          <p:nvPr/>
        </p:nvSpPr>
        <p:spPr>
          <a:xfrm>
            <a:off x="247562" y="5811414"/>
            <a:ext cx="340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Всегда располагается после определяемого слова.</a:t>
            </a:r>
          </a:p>
        </p:txBody>
      </p:sp>
    </p:spTree>
    <p:extLst>
      <p:ext uri="{BB962C8B-B14F-4D97-AF65-F5344CB8AC3E}">
        <p14:creationId xmlns:p14="http://schemas.microsoft.com/office/powerpoint/2010/main" val="276321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7 L 0.29987 0.15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7" y="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33333E-6 L 0.62643 -0.0180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5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-0.00416 L 0.622 0.0141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33" y="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07407E-6 L 0.31041 -0.0395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21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-0.00417 L 0.61549 0.004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07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-0.00671 L 0.30963 -0.1611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21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44444E-6 L 0.30885 -0.1189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43" y="-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104</TotalTime>
  <Words>214</Words>
  <Application>Microsoft Office PowerPoint</Application>
  <PresentationFormat>Широкоэкранный</PresentationFormat>
  <Paragraphs>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Garamond</vt:lpstr>
      <vt:lpstr>Times New Roman</vt:lpstr>
      <vt:lpstr>Натуральные материалы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Сложноподчиненное предложение с придаточным изъяснительным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ASUS</dc:creator>
  <cp:lastModifiedBy>Ольга Гришина</cp:lastModifiedBy>
  <cp:revision>8</cp:revision>
  <dcterms:created xsi:type="dcterms:W3CDTF">2018-11-24T17:14:19Z</dcterms:created>
  <dcterms:modified xsi:type="dcterms:W3CDTF">2018-11-24T18:58:40Z</dcterms:modified>
</cp:coreProperties>
</file>