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319" r:id="rId8"/>
    <p:sldId id="313" r:id="rId9"/>
    <p:sldId id="320" r:id="rId10"/>
    <p:sldId id="323" r:id="rId11"/>
    <p:sldId id="32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60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7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6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7" r:id="rId18"/>
    <p:sldLayoutId id="2147483672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Sales </a:t>
            </a:r>
            <a:br>
              <a:rPr lang="en-US" dirty="0"/>
            </a:br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3375" y="2809875"/>
            <a:ext cx="5691187" cy="386714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202124"/>
                </a:solidFill>
                <a:effectLst/>
                <a:latin typeface="Google Sans"/>
              </a:rPr>
              <a:t>MECE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stands for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Mutually Exclusive Collectively Exhaustive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</a:t>
            </a:r>
            <a:r>
              <a:rPr lang="en-US" b="1" i="1" dirty="0">
                <a:solidFill>
                  <a:srgbClr val="202124"/>
                </a:solidFill>
                <a:effectLst/>
                <a:latin typeface="Google Sans"/>
              </a:rPr>
              <a:t>MECE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Principle is a framework used by management consulting firms to group data into categories that following a two specific rules. This categorization makes it easier to analyze and derive useful conclusions.</a:t>
            </a:r>
          </a:p>
          <a:p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61C5BA2-7820-2B55-AD6E-9B4ED840756B}"/>
              </a:ext>
            </a:extLst>
          </p:cNvPr>
          <p:cNvSpPr txBox="1">
            <a:spLocks/>
          </p:cNvSpPr>
          <p:nvPr/>
        </p:nvSpPr>
        <p:spPr>
          <a:xfrm>
            <a:off x="2638425" y="332185"/>
            <a:ext cx="5119687" cy="896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Agenda</a:t>
            </a:r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DC8DC8-1B08-32B0-6690-776C8E1AEA42}"/>
              </a:ext>
            </a:extLst>
          </p:cNvPr>
          <p:cNvSpPr/>
          <p:nvPr/>
        </p:nvSpPr>
        <p:spPr>
          <a:xfrm>
            <a:off x="1135855" y="1600200"/>
            <a:ext cx="5236370" cy="838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i="1" dirty="0">
                <a:solidFill>
                  <a:srgbClr val="202124"/>
                </a:solidFill>
                <a:effectLst/>
                <a:latin typeface="Google Sans"/>
              </a:rPr>
              <a:t>MECE breakdown for Sales Analytics Dataset  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5E575-090F-3283-5AE5-0D6BB809A41B}"/>
              </a:ext>
            </a:extLst>
          </p:cNvPr>
          <p:cNvSpPr/>
          <p:nvPr/>
        </p:nvSpPr>
        <p:spPr>
          <a:xfrm>
            <a:off x="285748" y="1695450"/>
            <a:ext cx="5810251" cy="1733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Customer Segmentation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 Classification of customers into segments based on their demographics such as location as well as  buying behavior such as loyal, occasional, new, or dormant.</a:t>
            </a:r>
            <a:r>
              <a:rPr lang="en-US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3BEF63-76D8-640D-7187-98808ADB5DB7}"/>
              </a:ext>
            </a:extLst>
          </p:cNvPr>
          <p:cNvSpPr/>
          <p:nvPr/>
        </p:nvSpPr>
        <p:spPr>
          <a:xfrm>
            <a:off x="6518276" y="2776539"/>
            <a:ext cx="5321299" cy="14859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Purchase History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 Analyze customers based on their purchasing frequency, average order value, most frequently purchased items, etc.</a:t>
            </a:r>
            <a:r>
              <a:rPr lang="en-US" dirty="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DF7AE5-0DA7-F90B-BE65-3DCF8C8A437B}"/>
              </a:ext>
            </a:extLst>
          </p:cNvPr>
          <p:cNvSpPr/>
          <p:nvPr/>
        </p:nvSpPr>
        <p:spPr>
          <a:xfrm>
            <a:off x="352425" y="4167189"/>
            <a:ext cx="5130800" cy="14859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Customer Satisfaction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 Feedback analysis, ratings, and reviews to gauge overall satisfaction and identify areas for improvement.</a:t>
            </a:r>
            <a:r>
              <a:rPr lang="en-US" dirty="0"/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0493B0-4AD2-67FA-9563-B323A6C9A9CA}"/>
              </a:ext>
            </a:extLst>
          </p:cNvPr>
          <p:cNvSpPr/>
          <p:nvPr/>
        </p:nvSpPr>
        <p:spPr>
          <a:xfrm>
            <a:off x="6096000" y="5343524"/>
            <a:ext cx="5648325" cy="1371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Customer Lifetime Value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 Calculation of the long-term and retention rates value of each customer to prioritize marketing efforts.</a:t>
            </a:r>
            <a:r>
              <a:rPr lang="en-US" dirty="0"/>
              <a:t> 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E257F9A7-81FB-3400-89E1-DB171005484A}"/>
              </a:ext>
            </a:extLst>
          </p:cNvPr>
          <p:cNvSpPr txBox="1">
            <a:spLocks/>
          </p:cNvSpPr>
          <p:nvPr/>
        </p:nvSpPr>
        <p:spPr>
          <a:xfrm>
            <a:off x="2914649" y="236934"/>
            <a:ext cx="5172075" cy="82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Customer Analysis</a:t>
            </a:r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927DC6-84B5-8564-47DC-DADDBD5764AD}"/>
              </a:ext>
            </a:extLst>
          </p:cNvPr>
          <p:cNvSpPr/>
          <p:nvPr/>
        </p:nvSpPr>
        <p:spPr>
          <a:xfrm>
            <a:off x="771524" y="1547812"/>
            <a:ext cx="4819651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Geographical Analysis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 Break down sales by region, location or volume to identify areas of high demand and potential growth opportunities or areas of improvement</a:t>
            </a:r>
            <a:r>
              <a:rPr lang="en-US" dirty="0"/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9389A6-153A-F984-EF54-ECE2D4655EE5}"/>
              </a:ext>
            </a:extLst>
          </p:cNvPr>
          <p:cNvSpPr/>
          <p:nvPr/>
        </p:nvSpPr>
        <p:spPr>
          <a:xfrm>
            <a:off x="6096000" y="2990850"/>
            <a:ext cx="4819651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Order Frequency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 Analysis of how often orders are placed by customers.</a:t>
            </a:r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B5751F-3EB0-44F9-690A-FE675DDB03D1}"/>
              </a:ext>
            </a:extLst>
          </p:cNvPr>
          <p:cNvSpPr/>
          <p:nvPr/>
        </p:nvSpPr>
        <p:spPr>
          <a:xfrm>
            <a:off x="923924" y="4807744"/>
            <a:ext cx="4819651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Order Size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 Examination of the size of orders in terms of the number of items or total value.</a:t>
            </a:r>
            <a:r>
              <a:rPr lang="en-US" dirty="0"/>
              <a:t> 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D43B6604-EB5D-91B6-CEDC-1FC7C2678451}"/>
              </a:ext>
            </a:extLst>
          </p:cNvPr>
          <p:cNvSpPr txBox="1">
            <a:spLocks/>
          </p:cNvSpPr>
          <p:nvPr/>
        </p:nvSpPr>
        <p:spPr>
          <a:xfrm>
            <a:off x="2914649" y="236934"/>
            <a:ext cx="5172075" cy="82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Order Analysis</a:t>
            </a:r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93F96835-3ECA-AC7F-1800-4AD8A15CE116}"/>
              </a:ext>
            </a:extLst>
          </p:cNvPr>
          <p:cNvSpPr txBox="1">
            <a:spLocks/>
          </p:cNvSpPr>
          <p:nvPr/>
        </p:nvSpPr>
        <p:spPr>
          <a:xfrm>
            <a:off x="2914649" y="236934"/>
            <a:ext cx="5172075" cy="82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Employee Analysis</a:t>
            </a:r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535C3F-FC9B-6FB5-A8A0-E2591EBBECC3}"/>
              </a:ext>
            </a:extLst>
          </p:cNvPr>
          <p:cNvSpPr/>
          <p:nvPr/>
        </p:nvSpPr>
        <p:spPr>
          <a:xfrm>
            <a:off x="361949" y="1404937"/>
            <a:ext cx="4819651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Sales Performance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 Evaluate individual employee sales performance based on metrics such as total sales, average order value, and conversion rate.</a:t>
            </a:r>
            <a:r>
              <a:rPr lang="en-US" dirty="0"/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C3DB98-75B0-27BA-07ED-2CEFAB14E612}"/>
              </a:ext>
            </a:extLst>
          </p:cNvPr>
          <p:cNvSpPr/>
          <p:nvPr/>
        </p:nvSpPr>
        <p:spPr>
          <a:xfrm>
            <a:off x="6353174" y="4586288"/>
            <a:ext cx="4819651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Motivation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Segoe UI" panose="020B0502040204020203" pitchFamily="34" charset="0"/>
              </a:rPr>
              <a:t>: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Recognition of top performers and implementation of incentive programs to motivate the team.</a:t>
            </a:r>
            <a:r>
              <a:rPr lang="en-US" dirty="0"/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7DE18B-00EC-7F12-2FE5-490C68AFFD48}"/>
              </a:ext>
            </a:extLst>
          </p:cNvPr>
          <p:cNvSpPr/>
          <p:nvPr/>
        </p:nvSpPr>
        <p:spPr>
          <a:xfrm>
            <a:off x="361949" y="3988594"/>
            <a:ext cx="4819651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Customer Satisfaction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 Incorporate customer feedback or ratings to measure the quality of service provided by employees and identify areas for improvement among employees</a:t>
            </a:r>
            <a:r>
              <a:rPr lang="en-US" dirty="0"/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4B6976-F2F8-1ACD-CA1A-9E2D4C080CBC}"/>
              </a:ext>
            </a:extLst>
          </p:cNvPr>
          <p:cNvSpPr/>
          <p:nvPr/>
        </p:nvSpPr>
        <p:spPr>
          <a:xfrm>
            <a:off x="6505574" y="2012156"/>
            <a:ext cx="4819651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Timeliness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 : Assess employees' adherence to order processing timelines to improve overall efficiency and customer satisfaction.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F76D6AA0-CDE0-46AF-833F-6170AE434F07}"/>
              </a:ext>
            </a:extLst>
          </p:cNvPr>
          <p:cNvSpPr txBox="1">
            <a:spLocks/>
          </p:cNvSpPr>
          <p:nvPr/>
        </p:nvSpPr>
        <p:spPr>
          <a:xfrm>
            <a:off x="2914649" y="236934"/>
            <a:ext cx="5172075" cy="82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Product Analysis</a:t>
            </a:r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A938EA-485C-ADC5-DF89-AE0C5C4E1218}"/>
              </a:ext>
            </a:extLst>
          </p:cNvPr>
          <p:cNvSpPr/>
          <p:nvPr/>
        </p:nvSpPr>
        <p:spPr>
          <a:xfrm>
            <a:off x="361949" y="1452562"/>
            <a:ext cx="5467351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Product Performance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 Analyze sales performance by product categories, including best-selling products, revenue generated per product, and trends in product popularity.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CB6C5-7930-3603-1AB2-1C925FE837EB}"/>
              </a:ext>
            </a:extLst>
          </p:cNvPr>
          <p:cNvSpPr/>
          <p:nvPr/>
        </p:nvSpPr>
        <p:spPr>
          <a:xfrm>
            <a:off x="266698" y="4000499"/>
            <a:ext cx="4819651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Discontinued Products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 Identify products that are discontinued or low in stock to make informed decisions about product assortment and procurement.</a:t>
            </a:r>
            <a:r>
              <a:rPr lang="en-US" dirty="0"/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B1D345-A21B-0C12-5A07-7F8FF926FD73}"/>
              </a:ext>
            </a:extLst>
          </p:cNvPr>
          <p:cNvSpPr/>
          <p:nvPr/>
        </p:nvSpPr>
        <p:spPr>
          <a:xfrm>
            <a:off x="6362702" y="4760118"/>
            <a:ext cx="5191123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Reorder Analysis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 Analyze reorder levels and quantities to optimize inventory replenishment processes and minimize carrying costs.</a:t>
            </a:r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538589-F976-076A-EAA5-251914BD2B1F}"/>
              </a:ext>
            </a:extLst>
          </p:cNvPr>
          <p:cNvSpPr/>
          <p:nvPr/>
        </p:nvSpPr>
        <p:spPr>
          <a:xfrm>
            <a:off x="6362702" y="2109787"/>
            <a:ext cx="5324473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Stock Levels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 Monitor inventory levels across products to ensure optimal stock management and prevent stockouts or overstocking.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F76D6AA0-CDE0-46AF-833F-6170AE434F07}"/>
              </a:ext>
            </a:extLst>
          </p:cNvPr>
          <p:cNvSpPr txBox="1">
            <a:spLocks/>
          </p:cNvSpPr>
          <p:nvPr/>
        </p:nvSpPr>
        <p:spPr>
          <a:xfrm>
            <a:off x="2914649" y="217884"/>
            <a:ext cx="5172075" cy="82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Supplier Analysis</a:t>
            </a:r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A938EA-485C-ADC5-DF89-AE0C5C4E1218}"/>
              </a:ext>
            </a:extLst>
          </p:cNvPr>
          <p:cNvSpPr/>
          <p:nvPr/>
        </p:nvSpPr>
        <p:spPr>
          <a:xfrm>
            <a:off x="361949" y="1624012"/>
            <a:ext cx="6010276" cy="16144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Quality Metrics: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Product Quality Ratings,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Compliance with Regulations</a:t>
            </a:r>
            <a:r>
              <a:rPr lang="en-US" dirty="0"/>
              <a:t> and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Customer Feedback on Supplier Products</a:t>
            </a:r>
            <a:r>
              <a:rPr lang="en-US" dirty="0"/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CB6C5-7930-3603-1AB2-1C925FE837EB}"/>
              </a:ext>
            </a:extLst>
          </p:cNvPr>
          <p:cNvSpPr/>
          <p:nvPr/>
        </p:nvSpPr>
        <p:spPr>
          <a:xfrm>
            <a:off x="1362072" y="5120878"/>
            <a:ext cx="5686427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Cost Metrics: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Unit Cost Analysis,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Cost of Quality and Cost of Defects</a:t>
            </a:r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538589-F976-076A-EAA5-251914BD2B1F}"/>
              </a:ext>
            </a:extLst>
          </p:cNvPr>
          <p:cNvSpPr/>
          <p:nvPr/>
        </p:nvSpPr>
        <p:spPr>
          <a:xfrm>
            <a:off x="6505578" y="3238500"/>
            <a:ext cx="5324473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Reliability Metrics: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On-time Delivery Performance,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Lead Time Variability</a:t>
            </a:r>
            <a:r>
              <a:rPr lang="en-US" dirty="0"/>
              <a:t> and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Inventory Management Practices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02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F76D6AA0-CDE0-46AF-833F-6170AE434F07}"/>
              </a:ext>
            </a:extLst>
          </p:cNvPr>
          <p:cNvSpPr txBox="1">
            <a:spLocks/>
          </p:cNvSpPr>
          <p:nvPr/>
        </p:nvSpPr>
        <p:spPr>
          <a:xfrm>
            <a:off x="2914649" y="236934"/>
            <a:ext cx="5172075" cy="82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Shipping Analysis</a:t>
            </a:r>
            <a:r>
              <a:rPr lang="en-US" sz="3200" i="1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A938EA-485C-ADC5-DF89-AE0C5C4E1218}"/>
              </a:ext>
            </a:extLst>
          </p:cNvPr>
          <p:cNvSpPr/>
          <p:nvPr/>
        </p:nvSpPr>
        <p:spPr>
          <a:xfrm>
            <a:off x="361949" y="1452562"/>
            <a:ext cx="5943601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Delivery Metrics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Delivery Time Analysis,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Delivery Accuracy, Tracking and Traceability</a:t>
            </a:r>
            <a:r>
              <a:rPr lang="en-US" dirty="0"/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CB6C5-7930-3603-1AB2-1C925FE837EB}"/>
              </a:ext>
            </a:extLst>
          </p:cNvPr>
          <p:cNvSpPr/>
          <p:nvPr/>
        </p:nvSpPr>
        <p:spPr>
          <a:xfrm>
            <a:off x="1371603" y="5101828"/>
            <a:ext cx="6067422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Customer Satisfaction Metrics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Feedback on Shipping Experience,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Damage or Loss Incidents and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Resolution Time for Shipping Issues</a:t>
            </a:r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538589-F976-076A-EAA5-251914BD2B1F}"/>
              </a:ext>
            </a:extLst>
          </p:cNvPr>
          <p:cNvSpPr/>
          <p:nvPr/>
        </p:nvSpPr>
        <p:spPr>
          <a:xfrm>
            <a:off x="5743576" y="3195637"/>
            <a:ext cx="5943601" cy="151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Efficiency Metrics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: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Route Optimization , Load Utilization and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Fuel Consumption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99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30067" y="3209925"/>
            <a:ext cx="4128934" cy="1019175"/>
          </a:xfrm>
        </p:spPr>
        <p:txBody>
          <a:bodyPr>
            <a:normAutofit/>
          </a:bodyPr>
          <a:lstStyle/>
          <a:p>
            <a:r>
              <a:rPr lang="en-US" sz="3200" i="1" dirty="0"/>
              <a:t>Adarsh Singh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{1E02DC07-D4A3-4E18-833B-3AEDB9DB1E24}tf11158769_win32</Template>
  <TotalTime>61</TotalTime>
  <Words>482</Words>
  <Application>Microsoft Office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 Next LT Pro</vt:lpstr>
      <vt:lpstr>Calibri</vt:lpstr>
      <vt:lpstr>Google Sans</vt:lpstr>
      <vt:lpstr>Goudy Old Style</vt:lpstr>
      <vt:lpstr>Segoe UI</vt:lpstr>
      <vt:lpstr>Wingdings</vt:lpstr>
      <vt:lpstr>FrostyVTI</vt:lpstr>
      <vt:lpstr>Sales 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 Analytics</dc:title>
  <dc:creator>Adarsh Singh</dc:creator>
  <cp:lastModifiedBy>Adarsh Singh</cp:lastModifiedBy>
  <cp:revision>5</cp:revision>
  <dcterms:created xsi:type="dcterms:W3CDTF">2024-03-16T15:51:47Z</dcterms:created>
  <dcterms:modified xsi:type="dcterms:W3CDTF">2024-03-16T17:01:15Z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