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7" r:id="rId2"/>
    <p:sldId id="256" r:id="rId3"/>
    <p:sldId id="261" r:id="rId4"/>
    <p:sldId id="262" r:id="rId5"/>
    <p:sldId id="264" r:id="rId6"/>
    <p:sldId id="263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89F2-4656-4F42-B725-88F9D2703B69}" type="datetimeFigureOut">
              <a:t>07.01.2023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4FF0-FAA7-4A1B-BDB2-1FCCA8C432B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7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Nejdriv</a:t>
            </a:r>
            <a:r>
              <a:rPr lang="cs-CZ" dirty="0"/>
              <a:t> bych </a:t>
            </a:r>
            <a:r>
              <a:rPr lang="cs-CZ" dirty="0" err="1"/>
              <a:t>zacal</a:t>
            </a:r>
            <a:r>
              <a:rPr lang="cs-CZ" dirty="0"/>
              <a:t> </a:t>
            </a:r>
            <a:r>
              <a:rPr lang="cs-CZ" dirty="0" err="1"/>
              <a:t>tim</a:t>
            </a:r>
            <a:r>
              <a:rPr lang="cs-CZ" dirty="0"/>
              <a:t>, co to vůbec ta </a:t>
            </a:r>
            <a:r>
              <a:rPr lang="cs-CZ" dirty="0" err="1"/>
              <a:t>ip</a:t>
            </a:r>
            <a:r>
              <a:rPr lang="cs-CZ" dirty="0"/>
              <a:t> adresa je: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77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 </a:t>
            </a:r>
            <a:r>
              <a:rPr lang="en-US" err="1">
                <a:cs typeface="Calibri"/>
              </a:rPr>
              <a:t>unikátní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číselná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identifikuje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zařízení</a:t>
            </a:r>
            <a:r>
              <a:rPr lang="en-US">
                <a:cs typeface="Calibri"/>
              </a:rPr>
              <a:t>, 2 </a:t>
            </a:r>
            <a:r>
              <a:rPr lang="en-US" err="1">
                <a:cs typeface="Calibri"/>
              </a:rPr>
              <a:t>typy</a:t>
            </a:r>
            <a:r>
              <a:rPr lang="en-US">
                <a:cs typeface="Calibri"/>
              </a:rPr>
              <a:t> (IPv4, IPv6), </a:t>
            </a:r>
            <a:r>
              <a:rPr lang="en-US" err="1">
                <a:cs typeface="Calibri"/>
              </a:rPr>
              <a:t>zapsaná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</a:t>
            </a:r>
            <a:r>
              <a:rPr lang="en-US">
                <a:cs typeface="Calibri"/>
              </a:rPr>
              <a:t> 4 BYTECH NEBO 8 BYTECH, ipv4 v </a:t>
            </a:r>
            <a:r>
              <a:rPr lang="en-US" err="1">
                <a:cs typeface="Calibri"/>
              </a:rPr>
              <a:t>decimální</a:t>
            </a:r>
            <a:r>
              <a:rPr lang="en-US">
                <a:cs typeface="Calibri"/>
              </a:rPr>
              <a:t>, ipv6 </a:t>
            </a:r>
            <a:r>
              <a:rPr lang="en-US" err="1">
                <a:cs typeface="Calibri"/>
              </a:rPr>
              <a:t>hexadecimální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84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 </a:t>
            </a:r>
            <a:r>
              <a:rPr lang="en-US" err="1">
                <a:cs typeface="Calibri"/>
              </a:rPr>
              <a:t>unikátní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číselná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identifikuje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zařízení</a:t>
            </a:r>
            <a:r>
              <a:rPr lang="en-US">
                <a:cs typeface="Calibri"/>
              </a:rPr>
              <a:t>, 2 </a:t>
            </a:r>
            <a:r>
              <a:rPr lang="en-US" err="1">
                <a:cs typeface="Calibri"/>
              </a:rPr>
              <a:t>typy</a:t>
            </a:r>
            <a:r>
              <a:rPr lang="en-US">
                <a:cs typeface="Calibri"/>
              </a:rPr>
              <a:t> (IPv4, IPv6), </a:t>
            </a:r>
            <a:r>
              <a:rPr lang="en-US" err="1">
                <a:cs typeface="Calibri"/>
              </a:rPr>
              <a:t>zapsaná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</a:t>
            </a:r>
            <a:r>
              <a:rPr lang="en-US">
                <a:cs typeface="Calibri"/>
              </a:rPr>
              <a:t> 4 BYTECH NEBO 8 BYTECH, ipv4 v </a:t>
            </a:r>
            <a:r>
              <a:rPr lang="en-US" err="1">
                <a:cs typeface="Calibri"/>
              </a:rPr>
              <a:t>decimální</a:t>
            </a:r>
            <a:r>
              <a:rPr lang="en-US">
                <a:cs typeface="Calibri"/>
              </a:rPr>
              <a:t>, ipv6 </a:t>
            </a:r>
            <a:r>
              <a:rPr lang="en-US" err="1">
                <a:cs typeface="Calibri"/>
              </a:rPr>
              <a:t>hexadecimální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96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IP = </a:t>
            </a:r>
            <a:r>
              <a:rPr lang="en-US" dirty="0" err="1">
                <a:cs typeface="Calibri"/>
              </a:rPr>
              <a:t>znamená</a:t>
            </a:r>
            <a:r>
              <a:rPr lang="en-US" dirty="0">
                <a:cs typeface="Calibri"/>
              </a:rPr>
              <a:t> internet </a:t>
            </a:r>
            <a:r>
              <a:rPr lang="en-US" dirty="0" err="1">
                <a:cs typeface="Calibri"/>
              </a:rPr>
              <a:t>protokol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něj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spolu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komunikují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zařízení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celé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internetové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síti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začátku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používá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prtokol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verze</a:t>
            </a:r>
            <a:r>
              <a:rPr lang="en-US" dirty="0">
                <a:cs typeface="Calibri"/>
              </a:rPr>
              <a:t> 4, ale z </a:t>
            </a:r>
            <a:r>
              <a:rPr lang="en-US" dirty="0" err="1">
                <a:cs typeface="Calibri"/>
              </a:rPr>
              <a:t>důvodu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nedostatku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adres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postupně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přechází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verzi</a:t>
            </a:r>
            <a:r>
              <a:rPr lang="en-US" dirty="0">
                <a:cs typeface="Calibri"/>
              </a:rPr>
              <a:t> 6</a:t>
            </a:r>
          </a:p>
          <a:p>
            <a:r>
              <a:rPr lang="en-US" dirty="0">
                <a:cs typeface="Calibri"/>
              </a:rPr>
              <a:t>K </a:t>
            </a:r>
            <a:r>
              <a:rPr lang="en-US" dirty="0" err="1">
                <a:cs typeface="Calibri"/>
              </a:rPr>
              <a:t>protokolům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ještě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dostaneme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45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cs typeface="Calibri"/>
              </a:rPr>
              <a:t>Funguje to asi </a:t>
            </a:r>
            <a:r>
              <a:rPr lang="cs-CZ" dirty="0" err="1">
                <a:cs typeface="Calibri"/>
              </a:rPr>
              <a:t>nejak</a:t>
            </a:r>
            <a:r>
              <a:rPr lang="cs-CZ" dirty="0">
                <a:cs typeface="Calibri"/>
              </a:rPr>
              <a:t> takhle. Data cestuji pomoci takzvaných </a:t>
            </a:r>
            <a:r>
              <a:rPr lang="cs-CZ" dirty="0" err="1">
                <a:cs typeface="Calibri"/>
              </a:rPr>
              <a:t>ip</a:t>
            </a:r>
            <a:r>
              <a:rPr lang="cs-CZ" dirty="0">
                <a:cs typeface="Calibri"/>
              </a:rPr>
              <a:t> datagramů.</a:t>
            </a:r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636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což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datový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paket</a:t>
            </a:r>
            <a:r>
              <a:rPr lang="en-US" dirty="0">
                <a:cs typeface="Calibri"/>
              </a:rPr>
              <a:t> v IP </a:t>
            </a:r>
            <a:r>
              <a:rPr lang="en-US" dirty="0" err="1">
                <a:cs typeface="Calibri"/>
              </a:rPr>
              <a:t>protokolu</a:t>
            </a:r>
            <a:r>
              <a:rPr lang="cs-CZ" dirty="0">
                <a:cs typeface="Calibri"/>
              </a:rPr>
              <a:t> (blok dat). Také samozřejmě je důležité zmínit, od kdy, k čemu a kde a proč se </a:t>
            </a:r>
            <a:r>
              <a:rPr lang="cs-CZ" dirty="0" err="1">
                <a:cs typeface="Calibri"/>
              </a:rPr>
              <a:t>ip</a:t>
            </a:r>
            <a:r>
              <a:rPr lang="cs-CZ" dirty="0">
                <a:cs typeface="Calibri"/>
              </a:rPr>
              <a:t> adresy používají</a:t>
            </a:r>
            <a:endParaRPr lang="en-US" dirty="0" err="1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09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IP adresa slouží pro rozlišení síťových rozhraní připojených k síti, pro adresování (určení umístění) a směrování (určování cest) dat v internetové komunikaci a také slouží pro jedinečnou identifikaci zařízení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3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původní standard IP adres pochází už z roku </a:t>
            </a:r>
            <a:r>
              <a:rPr lang="pl-PL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1984, 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hovoříme o dobře známém standardu IPv4. Starší verze 4 (IPv4) je v současné době stále nejrozšířenější. Používá 32bitové IP adresy, které jsou zapisovány po osmi bitech oddělených tečkou.</a:t>
            </a:r>
          </a:p>
          <a:p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Říjen 1969, Tehdy poslal student programování první zprávu přes počítačovou síť ARPANET, zpráva zněla: </a:t>
            </a:r>
            <a:r>
              <a:rPr lang="cs-CZ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lo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Mělo se jednat o login. Také je za zmínku zmínit, kde se používají </a:t>
            </a:r>
            <a:r>
              <a:rPr lang="cs-CZ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adresy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6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Zařízení ve vnitřních sítích (Wi-Fi nebo Ethernet) má přiděleno vlastní IP adresu (obvykle routerem) 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Tak mohou komunikovat i všechny uzly ve vnitřní síti. Protokol, který router používá k přiřazování IP adres, se nazývá </a:t>
            </a:r>
            <a:r>
              <a:rPr lang="cs-CZ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Host </a:t>
            </a:r>
            <a:r>
              <a:rPr lang="cs-CZ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lang="cs-CZ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(DHCP)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37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3C4ED227-5A27-6C3A-F2CE-B723C5A8E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2" r="1" b="1084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0" y="1654341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cs-CZ" sz="9600" b="1">
                <a:solidFill>
                  <a:srgbClr val="FFFFFF"/>
                </a:solidFill>
                <a:cs typeface="Calibri Light"/>
              </a:rPr>
              <a:t>IP</a:t>
            </a:r>
            <a:br>
              <a:rPr lang="cs-CZ" sz="9600" b="1">
                <a:cs typeface="Calibri Light"/>
              </a:rPr>
            </a:br>
            <a:r>
              <a:rPr lang="cs-CZ" sz="9600" b="1">
                <a:solidFill>
                  <a:srgbClr val="FFFFFF"/>
                </a:solidFill>
                <a:cs typeface="Calibri Light"/>
              </a:rPr>
              <a:t>ADRESACE</a:t>
            </a:r>
            <a:endParaRPr lang="cs-CZ" sz="9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3" descr="Obsah obrázku text, scéna&#10;&#10;Popis se vygeneroval automaticky.">
            <a:extLst>
              <a:ext uri="{FF2B5EF4-FFF2-40B4-BE49-F238E27FC236}">
                <a16:creationId xmlns:a16="http://schemas.microsoft.com/office/drawing/2014/main" id="{A1D995C4-02B9-9D55-A856-16FDC4FC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" r="3742" b="-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0184" y="-1132975"/>
            <a:ext cx="8361947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cs-CZ" i="1" dirty="0">
                <a:solidFill>
                  <a:srgbClr val="FFFFFF"/>
                </a:solidFill>
                <a:cs typeface="Calibri Light"/>
              </a:rPr>
              <a:t>Co je to IP Adresa?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7E12EB-3A8A-07EA-3587-568A8B654BCC}"/>
              </a:ext>
            </a:extLst>
          </p:cNvPr>
          <p:cNvSpPr txBox="1"/>
          <p:nvPr/>
        </p:nvSpPr>
        <p:spPr>
          <a:xfrm>
            <a:off x="144683" y="1591519"/>
            <a:ext cx="628891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Číselná adresa,</a:t>
            </a:r>
            <a:r>
              <a:rPr lang="cs-CZ" sz="3200" b="1" dirty="0">
                <a:latin typeface="Eras ITC"/>
              </a:rPr>
              <a:t> identifikující</a:t>
            </a:r>
            <a:r>
              <a:rPr lang="cs-CZ" sz="3200" dirty="0">
                <a:latin typeface="Eras ITC"/>
              </a:rPr>
              <a:t> zařízení v celém internetu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33F5180-AD23-4C1F-FCC3-A06A4F89FD0C}"/>
              </a:ext>
            </a:extLst>
          </p:cNvPr>
          <p:cNvSpPr txBox="1"/>
          <p:nvPr/>
        </p:nvSpPr>
        <p:spPr>
          <a:xfrm>
            <a:off x="144682" y="3009417"/>
            <a:ext cx="62889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2 TYPY (</a:t>
            </a:r>
            <a:r>
              <a:rPr lang="cs-CZ" sz="3200" b="1" dirty="0">
                <a:latin typeface="Eras ITC"/>
              </a:rPr>
              <a:t>IPv4, IPv6</a:t>
            </a:r>
            <a:r>
              <a:rPr lang="cs-CZ" sz="3200" dirty="0">
                <a:latin typeface="Eras ITC"/>
              </a:rPr>
              <a:t>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0AA288B-C852-C030-CA1F-C43552CDAC60}"/>
              </a:ext>
            </a:extLst>
          </p:cNvPr>
          <p:cNvSpPr txBox="1"/>
          <p:nvPr/>
        </p:nvSpPr>
        <p:spPr>
          <a:xfrm>
            <a:off x="144681" y="4543062"/>
            <a:ext cx="75138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Zapsána ve </a:t>
            </a:r>
            <a:r>
              <a:rPr lang="cs-CZ" sz="3200" b="1" dirty="0">
                <a:latin typeface="Eras ITC"/>
              </a:rPr>
              <a:t>4B</a:t>
            </a:r>
            <a:r>
              <a:rPr lang="cs-CZ" sz="3200" dirty="0">
                <a:latin typeface="Eras ITC"/>
              </a:rPr>
              <a:t> nebo </a:t>
            </a:r>
            <a:r>
              <a:rPr lang="cs-CZ" sz="3200" b="1" dirty="0">
                <a:latin typeface="Eras ITC"/>
              </a:rPr>
              <a:t>8B</a:t>
            </a:r>
            <a:r>
              <a:rPr lang="cs-CZ" sz="3200" dirty="0">
                <a:latin typeface="Eras ITC"/>
              </a:rPr>
              <a:t> ( 32b, 128b)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3" descr="Obsah obrázku text, scéna&#10;&#10;Popis se vygeneroval automaticky.">
            <a:extLst>
              <a:ext uri="{FF2B5EF4-FFF2-40B4-BE49-F238E27FC236}">
                <a16:creationId xmlns:a16="http://schemas.microsoft.com/office/drawing/2014/main" id="{A1D995C4-02B9-9D55-A856-16FDC4FC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" r="3742" b="-1"/>
          <a:stretch/>
        </p:blipFill>
        <p:spPr>
          <a:xfrm>
            <a:off x="-10563" y="-2"/>
            <a:ext cx="1222003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0184" y="-1132975"/>
            <a:ext cx="8361947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cs-CZ" i="1" dirty="0">
                <a:solidFill>
                  <a:srgbClr val="FFFFFF"/>
                </a:solidFill>
                <a:cs typeface="Calibri Light"/>
              </a:rPr>
              <a:t>Co je to IP Adresa?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468F863-AF3C-AC04-55CE-7D3F193C0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7" y="1441873"/>
            <a:ext cx="6627283" cy="3974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1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76FE7BC8-B322-5B3E-E459-22D857568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B143FC-1E7B-5D04-1F10-5C2A3C3D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6" y="-1070659"/>
            <a:ext cx="7504253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Význam IP Adres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FD3D60-10AB-B7F4-C2B4-70E9E980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29" y="1755492"/>
            <a:ext cx="7947949" cy="49385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,Sans-Serif" panose="020B0604020202020204" pitchFamily="34" charset="0"/>
              <a:buChar char="-"/>
            </a:pPr>
            <a:r>
              <a:rPr lang="cs-CZ" sz="3200" dirty="0">
                <a:latin typeface="Eras ITC"/>
                <a:ea typeface="+mn-lt"/>
                <a:cs typeface="+mn-lt"/>
              </a:rPr>
              <a:t>IP = </a:t>
            </a:r>
            <a:r>
              <a:rPr lang="cs-CZ" sz="3200" b="1" dirty="0">
                <a:latin typeface="Eras ITC"/>
                <a:ea typeface="+mn-lt"/>
                <a:cs typeface="+mn-lt"/>
              </a:rPr>
              <a:t>Internet Protokol </a:t>
            </a: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3200" dirty="0">
              <a:latin typeface="Eras ITC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F0A3728-7E75-5959-2791-C2C322C303A1}"/>
              </a:ext>
            </a:extLst>
          </p:cNvPr>
          <p:cNvSpPr txBox="1"/>
          <p:nvPr/>
        </p:nvSpPr>
        <p:spPr>
          <a:xfrm>
            <a:off x="156575" y="3674301"/>
            <a:ext cx="6628355" cy="1668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cs-CZ" sz="3200" dirty="0">
                <a:latin typeface="Eras ITC"/>
                <a:ea typeface="+mn-lt"/>
                <a:cs typeface="+mn-lt"/>
              </a:rPr>
              <a:t>Nejpoužívanější protokol = </a:t>
            </a:r>
            <a:r>
              <a:rPr lang="cs-CZ" sz="3200" b="1" dirty="0">
                <a:latin typeface="Eras ITC"/>
                <a:ea typeface="+mn-lt"/>
                <a:cs typeface="+mn-lt"/>
              </a:rPr>
              <a:t>IPv4</a:t>
            </a:r>
            <a:endParaRPr lang="en-US" sz="3200" b="1">
              <a:latin typeface="Eras ITC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cs-CZ" dirty="0">
              <a:ea typeface="+mn-lt"/>
              <a:cs typeface="+mn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8839738-A851-0F1A-C4FB-86757C2A6241}"/>
              </a:ext>
            </a:extLst>
          </p:cNvPr>
          <p:cNvSpPr txBox="1"/>
          <p:nvPr/>
        </p:nvSpPr>
        <p:spPr>
          <a:xfrm>
            <a:off x="156575" y="4509370"/>
            <a:ext cx="8371561" cy="194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cs-CZ" sz="3200" dirty="0">
                <a:latin typeface="Eras ITC"/>
                <a:ea typeface="+mn-lt"/>
                <a:cs typeface="+mn-lt"/>
              </a:rPr>
              <a:t>Postupné přecházení na protokol </a:t>
            </a:r>
            <a:r>
              <a:rPr lang="cs-CZ" sz="3200" b="1" dirty="0">
                <a:latin typeface="Eras ITC"/>
                <a:ea typeface="+mn-lt"/>
                <a:cs typeface="+mn-lt"/>
              </a:rPr>
              <a:t>IPv6</a:t>
            </a:r>
            <a:endParaRPr lang="en-US" sz="3200" b="1">
              <a:latin typeface="Eras ITC"/>
              <a:ea typeface="+mn-lt"/>
              <a:cs typeface="+mn-lt"/>
            </a:endParaRP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854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76FE7BC8-B322-5B3E-E459-22D857568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B143FC-1E7B-5D04-1F10-5C2A3C3D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6" y="-1070659"/>
            <a:ext cx="7504253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Význam IP Adres</a:t>
            </a:r>
          </a:p>
        </p:txBody>
      </p:sp>
      <p:pic>
        <p:nvPicPr>
          <p:cNvPr id="7" name="Obrázek 7" descr="Obsah obrázku text, sportovní hra, sport&#10;&#10;Popis se vygeneroval automaticky.">
            <a:extLst>
              <a:ext uri="{FF2B5EF4-FFF2-40B4-BE49-F238E27FC236}">
                <a16:creationId xmlns:a16="http://schemas.microsoft.com/office/drawing/2014/main" id="{0C009B0F-783B-E2DE-D44E-CB351827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98" y="2120559"/>
            <a:ext cx="7231693" cy="2616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4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76FE7BC8-B322-5B3E-E459-22D857568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B143FC-1E7B-5D04-1F10-5C2A3C3D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6" y="-1070659"/>
            <a:ext cx="7504253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Význam IP Adres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FD3D60-10AB-B7F4-C2B4-70E9E980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29" y="1755492"/>
            <a:ext cx="7947949" cy="49385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3200" dirty="0">
              <a:latin typeface="Eras ITC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7250142-8763-AE3E-C3F0-5DE60D635D46}"/>
              </a:ext>
            </a:extLst>
          </p:cNvPr>
          <p:cNvSpPr txBox="1"/>
          <p:nvPr/>
        </p:nvSpPr>
        <p:spPr>
          <a:xfrm>
            <a:off x="396657" y="1607506"/>
            <a:ext cx="4728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Forma přenášení dat = </a:t>
            </a:r>
            <a:r>
              <a:rPr lang="cs-CZ" sz="3200" b="1" dirty="0">
                <a:latin typeface="Eras ITC"/>
              </a:rPr>
              <a:t>IP DATAGRAM</a:t>
            </a:r>
          </a:p>
        </p:txBody>
      </p:sp>
      <p:pic>
        <p:nvPicPr>
          <p:cNvPr id="6" name="Obrázek 6" descr="Obsah obrázku text, křížovka, elektronika&#10;&#10;Popis se vygeneroval automaticky.">
            <a:extLst>
              <a:ext uri="{FF2B5EF4-FFF2-40B4-BE49-F238E27FC236}">
                <a16:creationId xmlns:a16="http://schemas.microsoft.com/office/drawing/2014/main" id="{7BDEB75A-46DE-A80F-F4FC-FAC8E0158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35" y="3482757"/>
            <a:ext cx="8004131" cy="199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06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ázek 17" descr="Modrá digitální binární data na obrazovce">
            <a:extLst>
              <a:ext uri="{FF2B5EF4-FFF2-40B4-BE49-F238E27FC236}">
                <a16:creationId xmlns:a16="http://schemas.microsoft.com/office/drawing/2014/main" id="{42F69126-07F9-4499-C86D-6C30E39C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2DCAB64-5E66-A066-A8A7-AB8A3803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8" y="85245"/>
            <a:ext cx="5372641" cy="93144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cs-CZ" sz="6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Použití IP Adres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E5851BF-0D68-EE37-6020-1C89EF806113}"/>
              </a:ext>
            </a:extLst>
          </p:cNvPr>
          <p:cNvSpPr txBox="1"/>
          <p:nvPr/>
        </p:nvSpPr>
        <p:spPr>
          <a:xfrm>
            <a:off x="114356" y="1716968"/>
            <a:ext cx="5315463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200" b="0" i="0" dirty="0">
                <a:effectLst/>
                <a:latin typeface="Eras ITC"/>
              </a:rPr>
              <a:t>- Rozlišení </a:t>
            </a:r>
            <a:r>
              <a:rPr lang="cs-CZ" sz="3200" b="1" i="0" dirty="0">
                <a:effectLst/>
                <a:latin typeface="Eras ITC"/>
              </a:rPr>
              <a:t>síťových rozhraní</a:t>
            </a:r>
            <a:endParaRPr lang="cs-CZ" sz="3200" b="1" dirty="0">
              <a:latin typeface="Eras ITC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2EFC97F-60C6-E6ED-0C09-67DEDEF2913D}"/>
              </a:ext>
            </a:extLst>
          </p:cNvPr>
          <p:cNvSpPr txBox="1"/>
          <p:nvPr/>
        </p:nvSpPr>
        <p:spPr>
          <a:xfrm>
            <a:off x="114356" y="3240968"/>
            <a:ext cx="461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Eras ITC"/>
              </a:rPr>
              <a:t>- Adresování, Směrování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BA38D49-B611-0C1F-87F4-F81C2A5DF676}"/>
              </a:ext>
            </a:extLst>
          </p:cNvPr>
          <p:cNvSpPr txBox="1"/>
          <p:nvPr/>
        </p:nvSpPr>
        <p:spPr>
          <a:xfrm>
            <a:off x="114356" y="4513043"/>
            <a:ext cx="10336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0" i="0" dirty="0">
                <a:effectLst/>
                <a:latin typeface="Eras ITC"/>
              </a:rPr>
              <a:t>-</a:t>
            </a:r>
            <a:r>
              <a:rPr lang="cs-CZ" sz="3200" b="0" i="0" dirty="0">
                <a:solidFill>
                  <a:srgbClr val="BDC1C6"/>
                </a:solidFill>
                <a:effectLst/>
                <a:latin typeface="Eras ITC"/>
              </a:rPr>
              <a:t> </a:t>
            </a:r>
            <a:r>
              <a:rPr lang="cs-CZ" sz="3200" dirty="0">
                <a:latin typeface="Eras ITC"/>
              </a:rPr>
              <a:t>J</a:t>
            </a:r>
            <a:r>
              <a:rPr lang="cs-CZ" sz="3200" b="0" i="0" dirty="0">
                <a:effectLst/>
                <a:latin typeface="Eras ITC"/>
              </a:rPr>
              <a:t>edinečná identifikace zařízení </a:t>
            </a:r>
          </a:p>
          <a:p>
            <a:r>
              <a:rPr lang="cs-CZ" sz="3200" b="0" i="0" dirty="0">
                <a:effectLst/>
                <a:latin typeface="Eras ITC"/>
              </a:rPr>
              <a:t>        připojených k internetu.</a:t>
            </a:r>
            <a:endParaRPr lang="cs-CZ" sz="3200" dirty="0">
              <a:latin typeface="Eras ITC"/>
            </a:endParaRPr>
          </a:p>
        </p:txBody>
      </p:sp>
    </p:spTree>
    <p:extLst>
      <p:ext uri="{BB962C8B-B14F-4D97-AF65-F5344CB8AC3E}">
        <p14:creationId xmlns:p14="http://schemas.microsoft.com/office/powerpoint/2010/main" val="954631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Modrá digitální binární data na obrazovce">
            <a:extLst>
              <a:ext uri="{FF2B5EF4-FFF2-40B4-BE49-F238E27FC236}">
                <a16:creationId xmlns:a16="http://schemas.microsoft.com/office/drawing/2014/main" id="{41B17F36-B7AC-5F4F-D796-C0E4152EC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2DCAB64-5E66-A066-A8A7-AB8A3803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1" y="130175"/>
            <a:ext cx="9144000" cy="1263649"/>
          </a:xfrm>
        </p:spPr>
        <p:txBody>
          <a:bodyPr>
            <a:normAutofit/>
          </a:bodyPr>
          <a:lstStyle/>
          <a:p>
            <a:r>
              <a:rPr lang="cs-CZ" sz="6000" i="1" dirty="0"/>
              <a:t>Použití IP Adres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DE2B9D9-EBA9-8521-11F4-2A07F7446C47}"/>
              </a:ext>
            </a:extLst>
          </p:cNvPr>
          <p:cNvSpPr txBox="1"/>
          <p:nvPr/>
        </p:nvSpPr>
        <p:spPr>
          <a:xfrm>
            <a:off x="214685" y="1622066"/>
            <a:ext cx="765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Eras ITC"/>
              </a:rPr>
              <a:t>- 1984 (původní zmínka standardu IP adres)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3115B26-2840-C758-BBB4-3C85798107F2}"/>
              </a:ext>
            </a:extLst>
          </p:cNvPr>
          <p:cNvSpPr txBox="1"/>
          <p:nvPr/>
        </p:nvSpPr>
        <p:spPr>
          <a:xfrm>
            <a:off x="214685" y="3311718"/>
            <a:ext cx="5732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Eras ITC"/>
              </a:rPr>
              <a:t>- Standard IPv4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8492AD2-FDEA-9419-7594-FBD85AE5627F}"/>
              </a:ext>
            </a:extLst>
          </p:cNvPr>
          <p:cNvSpPr txBox="1"/>
          <p:nvPr/>
        </p:nvSpPr>
        <p:spPr>
          <a:xfrm>
            <a:off x="214685" y="5001370"/>
            <a:ext cx="7967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Eras ITC"/>
              </a:rPr>
              <a:t>- V dnešní době stále nejrozšířenější protokol</a:t>
            </a:r>
          </a:p>
        </p:txBody>
      </p:sp>
    </p:spTree>
    <p:extLst>
      <p:ext uri="{BB962C8B-B14F-4D97-AF65-F5344CB8AC3E}">
        <p14:creationId xmlns:p14="http://schemas.microsoft.com/office/powerpoint/2010/main" val="33567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Modrá digitální binární data na obrazovce">
            <a:extLst>
              <a:ext uri="{FF2B5EF4-FFF2-40B4-BE49-F238E27FC236}">
                <a16:creationId xmlns:a16="http://schemas.microsoft.com/office/drawing/2014/main" id="{099FE3D0-B775-5DE7-4013-06201282E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2DCAB64-5E66-A066-A8A7-AB8A3803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1" y="130175"/>
            <a:ext cx="9144000" cy="1263649"/>
          </a:xfrm>
        </p:spPr>
        <p:txBody>
          <a:bodyPr>
            <a:normAutofit/>
          </a:bodyPr>
          <a:lstStyle/>
          <a:p>
            <a:r>
              <a:rPr lang="cs-CZ" sz="6000" i="1" dirty="0"/>
              <a:t>Použití IP Adres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0FC4FAD-DEBD-F55E-765F-5CB8EE740286}"/>
              </a:ext>
            </a:extLst>
          </p:cNvPr>
          <p:cNvSpPr txBox="1"/>
          <p:nvPr/>
        </p:nvSpPr>
        <p:spPr>
          <a:xfrm>
            <a:off x="94091" y="1534296"/>
            <a:ext cx="6321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cs-CZ" sz="3200" dirty="0">
                <a:latin typeface="Eras ITC"/>
              </a:rPr>
              <a:t>Zařízení v síti má přidělenou</a:t>
            </a:r>
          </a:p>
          <a:p>
            <a:r>
              <a:rPr lang="cs-CZ" sz="3200" dirty="0">
                <a:latin typeface="Eras ITC"/>
              </a:rPr>
              <a:t>       vlastní IP Adresu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FC80452-67B3-1AB1-D025-B990C4E7DF46}"/>
              </a:ext>
            </a:extLst>
          </p:cNvPr>
          <p:cNvSpPr txBox="1"/>
          <p:nvPr/>
        </p:nvSpPr>
        <p:spPr>
          <a:xfrm>
            <a:off x="174929" y="3085106"/>
            <a:ext cx="9063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Eras ITC"/>
              </a:rPr>
              <a:t>- Router přiděluje IP Adresy pomocí protokolu DHCP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18A1684-A799-FFE8-5D4E-93911E5F6512}"/>
              </a:ext>
            </a:extLst>
          </p:cNvPr>
          <p:cNvSpPr txBox="1"/>
          <p:nvPr/>
        </p:nvSpPr>
        <p:spPr>
          <a:xfrm>
            <a:off x="174929" y="5031316"/>
            <a:ext cx="644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latin typeface="Eras ITC"/>
              </a:rPr>
              <a:t>- DHCP = Automatická konfigurace</a:t>
            </a:r>
          </a:p>
        </p:txBody>
      </p:sp>
    </p:spTree>
    <p:extLst>
      <p:ext uri="{BB962C8B-B14F-4D97-AF65-F5344CB8AC3E}">
        <p14:creationId xmlns:p14="http://schemas.microsoft.com/office/powerpoint/2010/main" val="34720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Motiv Office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465</Words>
  <Application>Microsoft Office PowerPoint</Application>
  <PresentationFormat>Širokoúhlá obrazovka</PresentationFormat>
  <Paragraphs>54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7" baseType="lpstr">
      <vt:lpstr>Arial</vt:lpstr>
      <vt:lpstr>Arial</vt:lpstr>
      <vt:lpstr>Arial Nova Cond</vt:lpstr>
      <vt:lpstr>Calibri</vt:lpstr>
      <vt:lpstr>Calibri,Sans-Serif</vt:lpstr>
      <vt:lpstr>Eras ITC</vt:lpstr>
      <vt:lpstr>Impact</vt:lpstr>
      <vt:lpstr>TornVTI</vt:lpstr>
      <vt:lpstr>IP ADRESACE</vt:lpstr>
      <vt:lpstr>Co je to IP Adresa?</vt:lpstr>
      <vt:lpstr>Co je to IP Adresa?</vt:lpstr>
      <vt:lpstr>Význam IP Adres</vt:lpstr>
      <vt:lpstr>Význam IP Adres</vt:lpstr>
      <vt:lpstr>Význam IP Adres</vt:lpstr>
      <vt:lpstr>Použití IP Adres</vt:lpstr>
      <vt:lpstr>Použití IP Adres</vt:lpstr>
      <vt:lpstr>Použití IP Adres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Adam Novák</dc:creator>
  <cp:lastModifiedBy>Novák Adam</cp:lastModifiedBy>
  <cp:revision>210</cp:revision>
  <dcterms:created xsi:type="dcterms:W3CDTF">2022-12-30T12:49:46Z</dcterms:created>
  <dcterms:modified xsi:type="dcterms:W3CDTF">2023-01-07T11:40:18Z</dcterms:modified>
</cp:coreProperties>
</file>