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7" r:id="rId2"/>
    <p:sldId id="256" r:id="rId3"/>
    <p:sldId id="261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89F2-4656-4F42-B725-88F9D2703B69}" type="datetimeFigureOut">
              <a:t>05.01.2023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4FF0-FAA7-4A1B-BDB2-1FCCA8C432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 </a:t>
            </a:r>
            <a:r>
              <a:rPr lang="en-US" err="1">
                <a:cs typeface="Calibri"/>
              </a:rPr>
              <a:t>unikátní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číselná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identifikuje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zařízení</a:t>
            </a:r>
            <a:r>
              <a:rPr lang="en-US">
                <a:cs typeface="Calibri"/>
              </a:rPr>
              <a:t>, 2 </a:t>
            </a:r>
            <a:r>
              <a:rPr lang="en-US" err="1">
                <a:cs typeface="Calibri"/>
              </a:rPr>
              <a:t>typy</a:t>
            </a:r>
            <a:r>
              <a:rPr lang="en-US">
                <a:cs typeface="Calibri"/>
              </a:rPr>
              <a:t> (IPv4, IPv6), </a:t>
            </a:r>
            <a:r>
              <a:rPr lang="en-US" err="1">
                <a:cs typeface="Calibri"/>
              </a:rPr>
              <a:t>zapsaná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4 BYTECH NEBO 8 BYTECH, ipv4 v </a:t>
            </a:r>
            <a:r>
              <a:rPr lang="en-US" err="1">
                <a:cs typeface="Calibri"/>
              </a:rPr>
              <a:t>decimální</a:t>
            </a:r>
            <a:r>
              <a:rPr lang="en-US">
                <a:cs typeface="Calibri"/>
              </a:rPr>
              <a:t>, ipv6 </a:t>
            </a:r>
            <a:r>
              <a:rPr lang="en-US" err="1">
                <a:cs typeface="Calibri"/>
              </a:rPr>
              <a:t>hexadecimální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4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 </a:t>
            </a:r>
            <a:r>
              <a:rPr lang="en-US" err="1">
                <a:cs typeface="Calibri"/>
              </a:rPr>
              <a:t>unikátní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číselná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adresa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identifikuje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zařízení</a:t>
            </a:r>
            <a:r>
              <a:rPr lang="en-US">
                <a:cs typeface="Calibri"/>
              </a:rPr>
              <a:t>, 2 </a:t>
            </a:r>
            <a:r>
              <a:rPr lang="en-US" err="1">
                <a:cs typeface="Calibri"/>
              </a:rPr>
              <a:t>typy</a:t>
            </a:r>
            <a:r>
              <a:rPr lang="en-US">
                <a:cs typeface="Calibri"/>
              </a:rPr>
              <a:t> (IPv4, IPv6), </a:t>
            </a:r>
            <a:r>
              <a:rPr lang="en-US" err="1">
                <a:cs typeface="Calibri"/>
              </a:rPr>
              <a:t>zapsaná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ve</a:t>
            </a:r>
            <a:r>
              <a:rPr lang="en-US">
                <a:cs typeface="Calibri"/>
              </a:rPr>
              <a:t> 4 BYTECH NEBO 8 BYTECH, ipv4 v </a:t>
            </a:r>
            <a:r>
              <a:rPr lang="en-US" err="1">
                <a:cs typeface="Calibri"/>
              </a:rPr>
              <a:t>decimální</a:t>
            </a:r>
            <a:r>
              <a:rPr lang="en-US">
                <a:cs typeface="Calibri"/>
              </a:rPr>
              <a:t>, ipv6 </a:t>
            </a:r>
            <a:r>
              <a:rPr lang="en-US" err="1">
                <a:cs typeface="Calibri"/>
              </a:rPr>
              <a:t>hexadecimální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96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IP = </a:t>
            </a:r>
            <a:r>
              <a:rPr lang="en-US" dirty="0" err="1">
                <a:cs typeface="Calibri"/>
              </a:rPr>
              <a:t>znamená</a:t>
            </a:r>
            <a:r>
              <a:rPr lang="en-US" dirty="0">
                <a:cs typeface="Calibri"/>
              </a:rPr>
              <a:t> internet </a:t>
            </a:r>
            <a:r>
              <a:rPr lang="en-US" dirty="0" err="1">
                <a:cs typeface="Calibri"/>
              </a:rPr>
              <a:t>protokol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pomocí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něj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spolu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komunikují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zařízení</a:t>
            </a:r>
            <a:r>
              <a:rPr lang="en-US" dirty="0">
                <a:cs typeface="Calibri"/>
              </a:rPr>
              <a:t> v </a:t>
            </a:r>
            <a:r>
              <a:rPr lang="en-US" dirty="0" err="1">
                <a:cs typeface="Calibri"/>
              </a:rPr>
              <a:t>celé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internetové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síti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už</a:t>
            </a:r>
            <a:r>
              <a:rPr lang="en-US" dirty="0">
                <a:cs typeface="Calibri"/>
              </a:rPr>
              <a:t> od </a:t>
            </a:r>
            <a:r>
              <a:rPr lang="en-US" dirty="0" err="1">
                <a:cs typeface="Calibri"/>
              </a:rPr>
              <a:t>začátku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používá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prtokol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verze</a:t>
            </a:r>
            <a:r>
              <a:rPr lang="en-US" dirty="0">
                <a:cs typeface="Calibri"/>
              </a:rPr>
              <a:t> 4, ale z </a:t>
            </a:r>
            <a:r>
              <a:rPr lang="en-US" dirty="0" err="1">
                <a:cs typeface="Calibri"/>
              </a:rPr>
              <a:t>důvodu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nedostatku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adres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postupně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přechází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jeho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verzi</a:t>
            </a:r>
            <a:r>
              <a:rPr lang="en-US" dirty="0">
                <a:cs typeface="Calibri"/>
              </a:rPr>
              <a:t> 6</a:t>
            </a:r>
          </a:p>
          <a:p>
            <a:r>
              <a:rPr lang="en-US" dirty="0">
                <a:cs typeface="Calibri"/>
              </a:rPr>
              <a:t>K </a:t>
            </a:r>
            <a:r>
              <a:rPr lang="en-US" dirty="0" err="1">
                <a:cs typeface="Calibri"/>
              </a:rPr>
              <a:t>protokolům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ještě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dostaneme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45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6360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Data se </a:t>
            </a:r>
            <a:r>
              <a:rPr lang="en-US" dirty="0" err="1">
                <a:cs typeface="Calibri"/>
              </a:rPr>
              <a:t>přenášejí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formě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takzvaných</a:t>
            </a:r>
            <a:r>
              <a:rPr lang="en-US" dirty="0">
                <a:cs typeface="Calibri"/>
              </a:rPr>
              <a:t> IP DATAGRAMŮ, </a:t>
            </a:r>
            <a:r>
              <a:rPr lang="en-US" dirty="0" err="1">
                <a:cs typeface="Calibri"/>
              </a:rPr>
              <a:t>což</a:t>
            </a:r>
            <a:r>
              <a:rPr lang="en-US" dirty="0">
                <a:cs typeface="Calibri"/>
              </a:rPr>
              <a:t> je </a:t>
            </a:r>
            <a:r>
              <a:rPr lang="en-US" dirty="0" err="1">
                <a:cs typeface="Calibri"/>
              </a:rPr>
              <a:t>datový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paket</a:t>
            </a:r>
            <a:r>
              <a:rPr lang="en-US" dirty="0">
                <a:cs typeface="Calibri"/>
              </a:rPr>
              <a:t> v IP </a:t>
            </a:r>
            <a:r>
              <a:rPr lang="en-US" dirty="0" err="1">
                <a:cs typeface="Calibri"/>
              </a:rPr>
              <a:t>protokolu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rPr lang="cs-CZ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0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C4ED227-5A27-6C3A-F2CE-B723C5A8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r="1" b="1084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0" y="165434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cs-CZ" sz="9600" b="1">
                <a:solidFill>
                  <a:srgbClr val="FFFFFF"/>
                </a:solidFill>
                <a:cs typeface="Calibri Light"/>
              </a:rPr>
              <a:t>IP</a:t>
            </a:r>
            <a:br>
              <a:rPr lang="cs-CZ" sz="9600" b="1">
                <a:cs typeface="Calibri Light"/>
              </a:rPr>
            </a:br>
            <a:r>
              <a:rPr lang="cs-CZ" sz="9600" b="1">
                <a:solidFill>
                  <a:srgbClr val="FFFFFF"/>
                </a:solidFill>
                <a:cs typeface="Calibri Light"/>
              </a:rPr>
              <a:t>ADRESACE</a:t>
            </a:r>
            <a:endParaRPr lang="cs-CZ" sz="9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3" descr="Obsah obrázku text, scéna&#10;&#10;Popis se vygeneroval automaticky.">
            <a:extLst>
              <a:ext uri="{FF2B5EF4-FFF2-40B4-BE49-F238E27FC236}">
                <a16:creationId xmlns:a16="http://schemas.microsoft.com/office/drawing/2014/main" id="{A1D995C4-02B9-9D55-A856-16FDC4FC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" r="3742" b="-1"/>
          <a:stretch/>
        </p:blipFill>
        <p:spPr>
          <a:xfrm>
            <a:off x="20" y="-2"/>
            <a:ext cx="1222003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0184" y="-1132975"/>
            <a:ext cx="8361947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cs-CZ" i="1" dirty="0">
                <a:solidFill>
                  <a:srgbClr val="FFFFFF"/>
                </a:solidFill>
                <a:cs typeface="Calibri Light"/>
              </a:rPr>
              <a:t>Co je to IP Adresa?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A7E12EB-3A8A-07EA-3587-568A8B654BCC}"/>
              </a:ext>
            </a:extLst>
          </p:cNvPr>
          <p:cNvSpPr txBox="1"/>
          <p:nvPr/>
        </p:nvSpPr>
        <p:spPr>
          <a:xfrm>
            <a:off x="144683" y="1591519"/>
            <a:ext cx="628891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Číselná adresa,</a:t>
            </a:r>
            <a:r>
              <a:rPr lang="cs-CZ" sz="3200" b="1" dirty="0">
                <a:latin typeface="Eras ITC"/>
              </a:rPr>
              <a:t> identifikující</a:t>
            </a:r>
            <a:r>
              <a:rPr lang="cs-CZ" sz="3200" dirty="0">
                <a:latin typeface="Eras ITC"/>
              </a:rPr>
              <a:t> zařízení v celém internetu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33F5180-AD23-4C1F-FCC3-A06A4F89FD0C}"/>
              </a:ext>
            </a:extLst>
          </p:cNvPr>
          <p:cNvSpPr txBox="1"/>
          <p:nvPr/>
        </p:nvSpPr>
        <p:spPr>
          <a:xfrm>
            <a:off x="144682" y="3009417"/>
            <a:ext cx="62889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2 TYPY (</a:t>
            </a:r>
            <a:r>
              <a:rPr lang="cs-CZ" sz="3200" b="1" dirty="0">
                <a:latin typeface="Eras ITC"/>
              </a:rPr>
              <a:t>IPv4, IPv6</a:t>
            </a:r>
            <a:r>
              <a:rPr lang="cs-CZ" sz="3200" dirty="0">
                <a:latin typeface="Eras ITC"/>
              </a:rPr>
              <a:t>)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20AA288B-C852-C030-CA1F-C43552CDAC60}"/>
              </a:ext>
            </a:extLst>
          </p:cNvPr>
          <p:cNvSpPr txBox="1"/>
          <p:nvPr/>
        </p:nvSpPr>
        <p:spPr>
          <a:xfrm>
            <a:off x="144681" y="4543062"/>
            <a:ext cx="75138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Zapsána ve </a:t>
            </a:r>
            <a:r>
              <a:rPr lang="cs-CZ" sz="3200" b="1" dirty="0">
                <a:latin typeface="Eras ITC"/>
              </a:rPr>
              <a:t>4B</a:t>
            </a:r>
            <a:r>
              <a:rPr lang="cs-CZ" sz="3200" dirty="0">
                <a:latin typeface="Eras ITC"/>
              </a:rPr>
              <a:t> nebo </a:t>
            </a:r>
            <a:r>
              <a:rPr lang="cs-CZ" sz="3200" b="1" dirty="0">
                <a:latin typeface="Eras ITC"/>
              </a:rPr>
              <a:t>8B</a:t>
            </a:r>
            <a:r>
              <a:rPr lang="cs-CZ" sz="3200" dirty="0">
                <a:latin typeface="Eras ITC"/>
              </a:rPr>
              <a:t> ( 32b, 128b)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Obrázek 3" descr="Obsah obrázku text, scéna&#10;&#10;Popis se vygeneroval automaticky.">
            <a:extLst>
              <a:ext uri="{FF2B5EF4-FFF2-40B4-BE49-F238E27FC236}">
                <a16:creationId xmlns:a16="http://schemas.microsoft.com/office/drawing/2014/main" id="{A1D995C4-02B9-9D55-A856-16FDC4FCA5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2" r="3742" b="-1"/>
          <a:stretch/>
        </p:blipFill>
        <p:spPr>
          <a:xfrm>
            <a:off x="-10563" y="-2"/>
            <a:ext cx="12220030" cy="6858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0184" y="-1132975"/>
            <a:ext cx="8361947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cs-CZ" i="1" dirty="0">
                <a:solidFill>
                  <a:srgbClr val="FFFFFF"/>
                </a:solidFill>
                <a:cs typeface="Calibri Light"/>
              </a:rPr>
              <a:t>Co je to IP Adresa?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4468F863-AF3C-AC04-55CE-7D3F193C0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067" y="1441873"/>
            <a:ext cx="6627283" cy="3974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117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FD3D60-10AB-B7F4-C2B4-70E9E980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29" y="1755492"/>
            <a:ext cx="7947949" cy="49385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,Sans-Serif" panose="020B0604020202020204" pitchFamily="34" charset="0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IP =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Internet Protokol </a:t>
            </a: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3200" dirty="0">
              <a:latin typeface="Eras ITC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1F0A3728-7E75-5959-2791-C2C322C303A1}"/>
              </a:ext>
            </a:extLst>
          </p:cNvPr>
          <p:cNvSpPr txBox="1"/>
          <p:nvPr/>
        </p:nvSpPr>
        <p:spPr>
          <a:xfrm>
            <a:off x="156575" y="3674301"/>
            <a:ext cx="6628355" cy="1668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Nejpoužívanější protokol =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IPv4</a:t>
            </a:r>
            <a:endParaRPr lang="en-US" sz="3200" b="1">
              <a:latin typeface="Eras ITC"/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cs-CZ" dirty="0">
              <a:ea typeface="+mn-lt"/>
              <a:cs typeface="+mn-lt"/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18839738-A851-0F1A-C4FB-86757C2A6241}"/>
              </a:ext>
            </a:extLst>
          </p:cNvPr>
          <p:cNvSpPr txBox="1"/>
          <p:nvPr/>
        </p:nvSpPr>
        <p:spPr>
          <a:xfrm>
            <a:off x="156575" y="4509370"/>
            <a:ext cx="8371561" cy="194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endParaRPr lang="cs-CZ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Calibri,Sans-Serif"/>
              <a:buChar char="-"/>
            </a:pPr>
            <a:r>
              <a:rPr lang="cs-CZ" sz="3200" dirty="0">
                <a:latin typeface="Eras ITC"/>
                <a:ea typeface="+mn-lt"/>
                <a:cs typeface="+mn-lt"/>
              </a:rPr>
              <a:t>Postupné přecházení na protokol </a:t>
            </a:r>
            <a:r>
              <a:rPr lang="cs-CZ" sz="3200" b="1" dirty="0">
                <a:latin typeface="Eras ITC"/>
                <a:ea typeface="+mn-lt"/>
                <a:cs typeface="+mn-lt"/>
              </a:rPr>
              <a:t>IPv6</a:t>
            </a:r>
            <a:endParaRPr lang="en-US" sz="3200" b="1">
              <a:latin typeface="Eras ITC"/>
              <a:ea typeface="+mn-lt"/>
              <a:cs typeface="+mn-lt"/>
            </a:endParaRP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8543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pic>
        <p:nvPicPr>
          <p:cNvPr id="7" name="Obrázek 7" descr="Obsah obrázku text, sportovní hra, sport&#10;&#10;Popis se vygeneroval automaticky.">
            <a:extLst>
              <a:ext uri="{FF2B5EF4-FFF2-40B4-BE49-F238E27FC236}">
                <a16:creationId xmlns:a16="http://schemas.microsoft.com/office/drawing/2014/main" id="{0C009B0F-783B-E2DE-D44E-CB351827B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098" y="2120559"/>
            <a:ext cx="7231693" cy="2616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3425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cesor s binárními čísly a tištěnými spoji">
            <a:extLst>
              <a:ext uri="{FF2B5EF4-FFF2-40B4-BE49-F238E27FC236}">
                <a16:creationId xmlns:a16="http://schemas.microsoft.com/office/drawing/2014/main" id="{76FE7BC8-B322-5B3E-E459-22D857568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B143FC-1E7B-5D04-1F10-5C2A3C3D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6" y="-1070659"/>
            <a:ext cx="7504253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z="6000" i="1" dirty="0">
                <a:solidFill>
                  <a:srgbClr val="FFFFFF"/>
                </a:solidFill>
              </a:rPr>
              <a:t>Význam IP Adres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FD3D60-10AB-B7F4-C2B4-70E9E980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29" y="1755492"/>
            <a:ext cx="7947949" cy="493853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,Sans-Serif" panose="020B0604020202020204" pitchFamily="34" charset="0"/>
              <a:buChar char="-"/>
            </a:pPr>
            <a:endParaRPr lang="cs-CZ" sz="3200" dirty="0">
              <a:latin typeface="Eras ITC"/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3200" dirty="0">
              <a:latin typeface="Eras ITC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7250142-8763-AE3E-C3F0-5DE60D635D46}"/>
              </a:ext>
            </a:extLst>
          </p:cNvPr>
          <p:cNvSpPr txBox="1"/>
          <p:nvPr/>
        </p:nvSpPr>
        <p:spPr>
          <a:xfrm>
            <a:off x="396657" y="1607506"/>
            <a:ext cx="47285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cs-CZ" sz="3200" dirty="0">
                <a:latin typeface="Eras ITC"/>
              </a:rPr>
              <a:t>Forma přenášení dat = </a:t>
            </a:r>
            <a:r>
              <a:rPr lang="cs-CZ" sz="3200" b="1" dirty="0">
                <a:latin typeface="Eras ITC"/>
              </a:rPr>
              <a:t>IP DATAGRAM</a:t>
            </a:r>
          </a:p>
        </p:txBody>
      </p:sp>
      <p:pic>
        <p:nvPicPr>
          <p:cNvPr id="6" name="Obrázek 6" descr="Obsah obrázku text, křížovka, elektronika&#10;&#10;Popis se vygeneroval automaticky.">
            <a:extLst>
              <a:ext uri="{FF2B5EF4-FFF2-40B4-BE49-F238E27FC236}">
                <a16:creationId xmlns:a16="http://schemas.microsoft.com/office/drawing/2014/main" id="{7BDEB75A-46DE-A80F-F4FC-FAC8E0158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35" y="3482757"/>
            <a:ext cx="8004131" cy="1990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6068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otiv Office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193</Words>
  <Application>Microsoft Office PowerPoint</Application>
  <PresentationFormat>Širokoúhlá obrazovka</PresentationFormat>
  <Paragraphs>30</Paragraphs>
  <Slides>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Nova Cond</vt:lpstr>
      <vt:lpstr>Calibri</vt:lpstr>
      <vt:lpstr>Calibri,Sans-Serif</vt:lpstr>
      <vt:lpstr>Eras ITC</vt:lpstr>
      <vt:lpstr>Impact</vt:lpstr>
      <vt:lpstr>TornVTI</vt:lpstr>
      <vt:lpstr>IP ADRESACE</vt:lpstr>
      <vt:lpstr>Co je to IP Adresa?</vt:lpstr>
      <vt:lpstr>Co je to IP Adresa?</vt:lpstr>
      <vt:lpstr>Význam IP Adres</vt:lpstr>
      <vt:lpstr>Význam IP Adres</vt:lpstr>
      <vt:lpstr>Význam IP Adres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Adam Novák</dc:creator>
  <cp:lastModifiedBy>Adam</cp:lastModifiedBy>
  <cp:revision>208</cp:revision>
  <dcterms:created xsi:type="dcterms:W3CDTF">2022-12-30T12:49:46Z</dcterms:created>
  <dcterms:modified xsi:type="dcterms:W3CDTF">2023-01-05T19:48:37Z</dcterms:modified>
</cp:coreProperties>
</file>