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49" r:id="rId3"/>
    <p:sldId id="256" r:id="rId4"/>
    <p:sldId id="257"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9" r:id="rId36"/>
    <p:sldId id="300" r:id="rId37"/>
    <p:sldId id="301" r:id="rId38"/>
    <p:sldId id="289" r:id="rId39"/>
    <p:sldId id="290" r:id="rId40"/>
    <p:sldId id="424" r:id="rId41"/>
    <p:sldId id="425" r:id="rId42"/>
    <p:sldId id="291" r:id="rId43"/>
    <p:sldId id="292" r:id="rId44"/>
    <p:sldId id="293" r:id="rId45"/>
    <p:sldId id="294" r:id="rId46"/>
    <p:sldId id="295" r:id="rId47"/>
    <p:sldId id="296" r:id="rId48"/>
    <p:sldId id="297" r:id="rId49"/>
    <p:sldId id="298" r:id="rId50"/>
    <p:sldId id="426" r:id="rId51"/>
    <p:sldId id="427" r:id="rId52"/>
    <p:sldId id="312" r:id="rId53"/>
    <p:sldId id="313" r:id="rId54"/>
    <p:sldId id="314" r:id="rId55"/>
    <p:sldId id="315" r:id="rId56"/>
    <p:sldId id="462" r:id="rId57"/>
    <p:sldId id="463" r:id="rId58"/>
    <p:sldId id="465" r:id="rId59"/>
    <p:sldId id="488" r:id="rId60"/>
    <p:sldId id="489" r:id="rId61"/>
    <p:sldId id="490" r:id="rId62"/>
    <p:sldId id="327" r:id="rId63"/>
    <p:sldId id="316" r:id="rId64"/>
    <p:sldId id="317" r:id="rId65"/>
    <p:sldId id="318" r:id="rId66"/>
    <p:sldId id="319" r:id="rId67"/>
    <p:sldId id="320" r:id="rId68"/>
    <p:sldId id="321" r:id="rId69"/>
    <p:sldId id="322" r:id="rId70"/>
    <p:sldId id="323" r:id="rId71"/>
    <p:sldId id="324" r:id="rId72"/>
    <p:sldId id="325" r:id="rId73"/>
    <p:sldId id="326" r:id="rId74"/>
    <p:sldId id="339" r:id="rId75"/>
    <p:sldId id="340" r:id="rId76"/>
    <p:sldId id="341" r:id="rId77"/>
    <p:sldId id="342" r:id="rId78"/>
    <p:sldId id="343" r:id="rId79"/>
    <p:sldId id="344" r:id="rId80"/>
    <p:sldId id="345" r:id="rId81"/>
    <p:sldId id="346" r:id="rId82"/>
    <p:sldId id="347" r:id="rId83"/>
    <p:sldId id="348"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4194175" y="246380"/>
            <a:ext cx="3666490" cy="2503805"/>
          </a:xfrm>
          <a:prstGeom prst="rect">
            <a:avLst/>
          </a:prstGeom>
          <a:noFill/>
          <a:ln>
            <a:noFill/>
          </a:ln>
        </p:spPr>
      </p:pic>
      <p:sp>
        <p:nvSpPr>
          <p:cNvPr id="100" name="TextBox 99"/>
          <p:cNvSpPr txBox="1"/>
          <p:nvPr/>
        </p:nvSpPr>
        <p:spPr>
          <a:xfrm>
            <a:off x="2671445" y="3621405"/>
            <a:ext cx="6929120" cy="1830070"/>
          </a:xfrm>
          <a:prstGeom prst="rect">
            <a:avLst/>
          </a:prstGeom>
          <a:noFill/>
          <a:ln w="9525">
            <a:noFill/>
          </a:ln>
        </p:spPr>
        <p:txBody>
          <a:bodyPr wrap="square">
            <a:spAutoFit/>
          </a:bodyPr>
          <a:p>
            <a:pPr indent="0" algn="ctr"/>
            <a:r>
              <a:rPr lang="en-US" sz="2900" b="1">
                <a:latin typeface="Calibri" panose="020F0502020204030204" charset="0"/>
                <a:cs typeface="Times New Roman" panose="02020603050405020304" charset="0"/>
              </a:rPr>
              <a:t>School of Computer Engineering KIIT deemed to be University</a:t>
            </a:r>
            <a:endParaRPr lang="en-US" sz="2900" b="1">
              <a:latin typeface="Calibri" panose="020F0502020204030204" charset="0"/>
              <a:cs typeface="Times New Roman" panose="02020603050405020304" charset="0"/>
            </a:endParaRPr>
          </a:p>
          <a:p>
            <a:pPr indent="0" algn="ctr"/>
            <a:r>
              <a:rPr lang="en-US" sz="2600" b="1">
                <a:solidFill>
                  <a:srgbClr val="1F497D"/>
                </a:solidFill>
                <a:latin typeface="Helvetica" charset="0"/>
              </a:rPr>
              <a:t>Intro to Python basics</a:t>
            </a:r>
            <a:endParaRPr lang="en-US" sz="2600" b="1">
              <a:solidFill>
                <a:srgbClr val="1F497D"/>
              </a:solidFill>
              <a:latin typeface="Helvetica" charset="0"/>
            </a:endParaRPr>
          </a:p>
          <a:p>
            <a:pPr indent="0" algn="ctr"/>
            <a:r>
              <a:rPr lang="en-US" sz="2900" b="1">
                <a:solidFill>
                  <a:srgbClr val="1F497D"/>
                </a:solidFill>
                <a:latin typeface="Calibri" panose="020F0502020204030204" charset="0"/>
                <a:cs typeface="Times New Roman" panose="02020603050405020304" charset="0"/>
              </a:rPr>
              <a:t> </a:t>
            </a:r>
            <a:r>
              <a:rPr lang="en-US" sz="2900" b="1">
                <a:latin typeface="Calibri" panose="020F0502020204030204" charset="0"/>
                <a:cs typeface="Times New Roman" panose="02020603050405020304" charset="0"/>
              </a:rPr>
              <a:t>(6</a:t>
            </a:r>
            <a:r>
              <a:rPr lang="en-US" b="1">
                <a:latin typeface="Calibri" panose="020F0502020204030204" charset="0"/>
                <a:cs typeface="Times New Roman" panose="02020603050405020304" charset="0"/>
              </a:rPr>
              <a:t>th</a:t>
            </a:r>
            <a:r>
              <a:rPr lang="en-US" sz="2900" b="1">
                <a:latin typeface="Calibri" panose="020F0502020204030204" charset="0"/>
                <a:cs typeface="Times New Roman" panose="02020603050405020304" charset="0"/>
              </a:rPr>
              <a:t>Semester)</a:t>
            </a:r>
            <a:endParaRPr lang="en-US" sz="2900" b="1">
              <a:latin typeface="Calibri" panose="020F05020202040302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5110" y="148590"/>
            <a:ext cx="11701145" cy="1383665"/>
          </a:xfrm>
          <a:prstGeom prst="rect">
            <a:avLst/>
          </a:prstGeom>
          <a:noFill/>
        </p:spPr>
        <p:txBody>
          <a:bodyPr wrap="square" rtlCol="0" anchor="t">
            <a:spAutoFit/>
          </a:bodyPr>
          <a:p>
            <a:pPr algn="ctr"/>
            <a:r>
              <a:rPr lang="en-US" sz="2800" b="1"/>
              <a:t>Installation on Windows</a:t>
            </a:r>
            <a:endParaRPr lang="en-US" sz="2800" b="1"/>
          </a:p>
          <a:p>
            <a:r>
              <a:rPr lang="en-US" sz="2800"/>
              <a:t>Visit the link </a:t>
            </a:r>
            <a:r>
              <a:rPr lang="en-US" sz="2800" b="1">
                <a:solidFill>
                  <a:srgbClr val="0070C0"/>
                </a:solidFill>
              </a:rPr>
              <a:t>https://www.python.org/downloads/</a:t>
            </a:r>
            <a:r>
              <a:rPr lang="en-US" sz="2800"/>
              <a:t> to download the latest release of Python.</a:t>
            </a:r>
            <a:endParaRPr lang="en-US" sz="2800"/>
          </a:p>
        </p:txBody>
      </p:sp>
      <p:pic>
        <p:nvPicPr>
          <p:cNvPr id="3" name="Picture 2"/>
          <p:cNvPicPr>
            <a:picLocks noChangeAspect="1"/>
          </p:cNvPicPr>
          <p:nvPr/>
        </p:nvPicPr>
        <p:blipFill>
          <a:blip r:embed="rId1"/>
          <a:stretch>
            <a:fillRect/>
          </a:stretch>
        </p:blipFill>
        <p:spPr>
          <a:xfrm>
            <a:off x="3218180" y="1465580"/>
            <a:ext cx="7835900" cy="5004435"/>
          </a:xfrm>
          <a:prstGeom prst="rect">
            <a:avLst/>
          </a:prstGeom>
        </p:spPr>
      </p:pic>
      <p:pic>
        <p:nvPicPr>
          <p:cNvPr id="6" name="Picture 5"/>
          <p:cNvPicPr>
            <a:picLocks noChangeAspect="1"/>
          </p:cNvPicPr>
          <p:nvPr/>
        </p:nvPicPr>
        <p:blipFill>
          <a:blip r:embed="rId2"/>
          <a:stretch>
            <a:fillRect/>
          </a:stretch>
        </p:blipFill>
        <p:spPr>
          <a:xfrm>
            <a:off x="0" y="5330190"/>
            <a:ext cx="2442845" cy="1367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4160" y="429260"/>
            <a:ext cx="11663680" cy="3415030"/>
          </a:xfrm>
          <a:prstGeom prst="rect">
            <a:avLst/>
          </a:prstGeom>
          <a:noFill/>
        </p:spPr>
        <p:txBody>
          <a:bodyPr wrap="square" rtlCol="0" anchor="t">
            <a:spAutoFit/>
          </a:bodyPr>
          <a:p>
            <a:pPr algn="ctr"/>
            <a:r>
              <a:rPr lang="en-US" sz="2400" b="1">
                <a:solidFill>
                  <a:srgbClr val="FF0000"/>
                </a:solidFill>
              </a:rPr>
              <a:t>Taking Input to the User</a:t>
            </a:r>
            <a:endParaRPr lang="en-US" sz="2400" b="1">
              <a:solidFill>
                <a:srgbClr val="FF0000"/>
              </a:solidFill>
            </a:endParaRPr>
          </a:p>
          <a:p>
            <a:pPr algn="ctr"/>
            <a:endParaRPr lang="en-US" sz="2400" b="1"/>
          </a:p>
          <a:p>
            <a:r>
              <a:rPr lang="en-US" sz="2400"/>
              <a:t>Python provides the input() function which is used to take input from the user. Let's understand the following example.</a:t>
            </a:r>
            <a:endParaRPr lang="en-US" sz="2400"/>
          </a:p>
          <a:p>
            <a:endParaRPr lang="en-US" sz="2400"/>
          </a:p>
          <a:p>
            <a:r>
              <a:rPr lang="en-US" sz="2400">
                <a:solidFill>
                  <a:srgbClr val="FF0000"/>
                </a:solidFill>
              </a:rPr>
              <a:t>Example -</a:t>
            </a:r>
            <a:endParaRPr lang="en-US" sz="2400">
              <a:solidFill>
                <a:srgbClr val="FF0000"/>
              </a:solidFill>
            </a:endParaRPr>
          </a:p>
          <a:p>
            <a:endParaRPr lang="en-US" sz="2400"/>
          </a:p>
          <a:p>
            <a:r>
              <a:rPr lang="en-US" sz="2400"/>
              <a:t>name = input("Enter a name of student:")  </a:t>
            </a:r>
            <a:endParaRPr lang="en-US" sz="2400"/>
          </a:p>
          <a:p>
            <a:r>
              <a:rPr lang="en-US" sz="2400"/>
              <a:t>print("The student name is: ", name)  </a:t>
            </a:r>
            <a:endParaRPr lang="en-US" sz="2400"/>
          </a:p>
        </p:txBody>
      </p:sp>
      <p:sp>
        <p:nvSpPr>
          <p:cNvPr id="3" name="Text Box 2"/>
          <p:cNvSpPr txBox="1"/>
          <p:nvPr/>
        </p:nvSpPr>
        <p:spPr>
          <a:xfrm>
            <a:off x="366395" y="3851910"/>
            <a:ext cx="11459845" cy="2306955"/>
          </a:xfrm>
          <a:prstGeom prst="rect">
            <a:avLst/>
          </a:prstGeom>
          <a:noFill/>
        </p:spPr>
        <p:txBody>
          <a:bodyPr wrap="square" rtlCol="0" anchor="t">
            <a:spAutoFit/>
          </a:bodyPr>
          <a:p>
            <a:r>
              <a:rPr lang="en-US" sz="2400">
                <a:solidFill>
                  <a:srgbClr val="FF0000"/>
                </a:solidFill>
              </a:rPr>
              <a:t>Example -</a:t>
            </a:r>
            <a:endParaRPr lang="en-US" sz="2400">
              <a:solidFill>
                <a:srgbClr val="FF0000"/>
              </a:solidFill>
            </a:endParaRPr>
          </a:p>
          <a:p>
            <a:endParaRPr lang="en-US" sz="2400"/>
          </a:p>
          <a:p>
            <a:r>
              <a:rPr lang="en-US" sz="2400"/>
              <a:t>a  = int(input("Enter first number: "))  </a:t>
            </a:r>
            <a:endParaRPr lang="en-US" sz="2400"/>
          </a:p>
          <a:p>
            <a:r>
              <a:rPr lang="en-US" sz="2400"/>
              <a:t>b = int(input("Enter second number: "))  </a:t>
            </a:r>
            <a:endParaRPr lang="en-US" sz="2400"/>
          </a:p>
          <a:p>
            <a:r>
              <a:rPr lang="en-US" sz="2400"/>
              <a:t>  </a:t>
            </a:r>
            <a:endParaRPr lang="en-US" sz="2400"/>
          </a:p>
          <a:p>
            <a:r>
              <a:rPr lang="en-US" sz="2400"/>
              <a:t>print(a+b)  </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8135" y="266065"/>
            <a:ext cx="11555095" cy="3415030"/>
          </a:xfrm>
          <a:prstGeom prst="rect">
            <a:avLst/>
          </a:prstGeom>
          <a:noFill/>
        </p:spPr>
        <p:txBody>
          <a:bodyPr wrap="square" rtlCol="0" anchor="t">
            <a:spAutoFit/>
          </a:bodyPr>
          <a:p>
            <a:pPr algn="ctr"/>
            <a:r>
              <a:rPr lang="en-US" sz="2400" b="1">
                <a:solidFill>
                  <a:srgbClr val="FF0000"/>
                </a:solidFill>
              </a:rPr>
              <a:t>Declaring Variable and Assigning Values</a:t>
            </a:r>
            <a:endParaRPr lang="en-US" sz="2400" b="1">
              <a:solidFill>
                <a:srgbClr val="FF0000"/>
              </a:solidFill>
            </a:endParaRPr>
          </a:p>
          <a:p>
            <a:pPr algn="ctr"/>
            <a:endParaRPr lang="en-US" sz="2400" b="1"/>
          </a:p>
          <a:p>
            <a:pPr marL="342900" indent="-342900" algn="just">
              <a:buFont typeface="Arial" panose="020B0604020202020204" pitchFamily="34" charset="0"/>
              <a:buChar char="•"/>
            </a:pPr>
            <a:r>
              <a:rPr lang="en-US" sz="2400"/>
              <a:t>Python does not bind us to declare a variable before using it in the application. It allows us to create a variable at the required time.</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We don't need to declare explicitly variable in Python. When we assign any value to the variable, that variable is declared automatically.</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The equal (=) operator is used to assign value to a variable.</a:t>
            </a:r>
            <a:endParaRPr lang="en-US" sz="2400"/>
          </a:p>
        </p:txBody>
      </p:sp>
      <p:sp>
        <p:nvSpPr>
          <p:cNvPr id="3" name="Text Box 2"/>
          <p:cNvSpPr txBox="1"/>
          <p:nvPr/>
        </p:nvSpPr>
        <p:spPr>
          <a:xfrm>
            <a:off x="236220" y="3811905"/>
            <a:ext cx="11637010" cy="3046095"/>
          </a:xfrm>
          <a:prstGeom prst="rect">
            <a:avLst/>
          </a:prstGeom>
          <a:noFill/>
        </p:spPr>
        <p:txBody>
          <a:bodyPr wrap="square" rtlCol="0" anchor="t">
            <a:spAutoFit/>
          </a:bodyPr>
          <a:p>
            <a:pPr algn="ctr"/>
            <a:r>
              <a:rPr lang="en-US" sz="2400" b="1">
                <a:solidFill>
                  <a:srgbClr val="FF0000"/>
                </a:solidFill>
              </a:rPr>
              <a:t>Object References</a:t>
            </a:r>
            <a:endParaRPr lang="en-US" sz="2400" b="1">
              <a:solidFill>
                <a:srgbClr val="FF0000"/>
              </a:solidFill>
            </a:endParaRPr>
          </a:p>
          <a:p>
            <a:pPr algn="ctr"/>
            <a:endParaRPr lang="en-US" sz="2400" b="1">
              <a:solidFill>
                <a:srgbClr val="FF0000"/>
              </a:solidFill>
            </a:endParaRPr>
          </a:p>
          <a:p>
            <a:pPr marL="342900" indent="-342900" algn="just">
              <a:buFont typeface="Arial" panose="020B0604020202020204" pitchFamily="34" charset="0"/>
              <a:buChar char="•"/>
            </a:pPr>
            <a:r>
              <a:rPr lang="en-US" sz="2400"/>
              <a:t>It is necessary to understand how the Python interpreter works when we declare a variable. The process of treating variables is somewhat different from many other programming languages.</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Python is the highly object-oriented programming language; that's why every data item belongs to a specific type of class.</a:t>
            </a:r>
            <a:endParaRPr lang="en-US" sz="2400"/>
          </a:p>
        </p:txBody>
      </p:sp>
      <p:pic>
        <p:nvPicPr>
          <p:cNvPr id="6" name="Picture 5"/>
          <p:cNvPicPr>
            <a:picLocks noChangeAspect="1"/>
          </p:cNvPicPr>
          <p:nvPr/>
        </p:nvPicPr>
        <p:blipFill>
          <a:blip r:embed="rId1"/>
          <a:stretch>
            <a:fillRect/>
          </a:stretch>
        </p:blipFill>
        <p:spPr>
          <a:xfrm>
            <a:off x="10418445" y="0"/>
            <a:ext cx="1773555" cy="9931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55570" y="745490"/>
            <a:ext cx="5887085" cy="1938020"/>
          </a:xfrm>
          <a:prstGeom prst="rect">
            <a:avLst/>
          </a:prstGeom>
          <a:noFill/>
        </p:spPr>
        <p:txBody>
          <a:bodyPr wrap="square" rtlCol="0" anchor="t">
            <a:spAutoFit/>
          </a:bodyPr>
          <a:p>
            <a:r>
              <a:rPr lang="en-US" sz="2400"/>
              <a:t>print("John") </a:t>
            </a:r>
            <a:endParaRPr lang="en-US" sz="2400"/>
          </a:p>
          <a:p>
            <a:r>
              <a:rPr lang="en-US" sz="2400"/>
              <a:t> </a:t>
            </a:r>
            <a:endParaRPr lang="en-US" sz="2400"/>
          </a:p>
          <a:p>
            <a:r>
              <a:rPr lang="en-US" sz="2400"/>
              <a:t>Output:</a:t>
            </a:r>
            <a:endParaRPr lang="en-US" sz="2400"/>
          </a:p>
          <a:p>
            <a:endParaRPr lang="en-US" sz="2400"/>
          </a:p>
          <a:p>
            <a:r>
              <a:rPr lang="en-US" sz="2400"/>
              <a:t>John</a:t>
            </a:r>
            <a:endParaRPr lang="en-US" sz="2400"/>
          </a:p>
        </p:txBody>
      </p:sp>
      <p:sp>
        <p:nvSpPr>
          <p:cNvPr id="3" name="Text Box 2"/>
          <p:cNvSpPr txBox="1"/>
          <p:nvPr/>
        </p:nvSpPr>
        <p:spPr>
          <a:xfrm>
            <a:off x="441960" y="3242310"/>
            <a:ext cx="11664315" cy="2676525"/>
          </a:xfrm>
          <a:prstGeom prst="rect">
            <a:avLst/>
          </a:prstGeom>
          <a:noFill/>
        </p:spPr>
        <p:txBody>
          <a:bodyPr wrap="square" rtlCol="0" anchor="t">
            <a:spAutoFit/>
          </a:bodyPr>
          <a:p>
            <a:r>
              <a:rPr lang="en-US" sz="2400"/>
              <a:t>In the above print statement, we have created a string object. </a:t>
            </a:r>
            <a:endParaRPr lang="en-US" sz="2400"/>
          </a:p>
          <a:p>
            <a:endParaRPr lang="en-US" sz="2400"/>
          </a:p>
          <a:p>
            <a:r>
              <a:rPr lang="en-US" sz="2400"/>
              <a:t>type("John")  </a:t>
            </a:r>
            <a:endParaRPr lang="en-US" sz="2400"/>
          </a:p>
          <a:p>
            <a:endParaRPr lang="en-US" sz="2400"/>
          </a:p>
          <a:p>
            <a:r>
              <a:rPr lang="en-US" sz="2400"/>
              <a:t>Output:</a:t>
            </a:r>
            <a:endParaRPr lang="en-US" sz="2400"/>
          </a:p>
          <a:p>
            <a:endParaRPr lang="en-US" sz="2400"/>
          </a:p>
          <a:p>
            <a:r>
              <a:rPr lang="en-US" sz="2400"/>
              <a:t>&lt;class 'str'&gt;</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4470" y="560070"/>
            <a:ext cx="11534775" cy="1938020"/>
          </a:xfrm>
          <a:prstGeom prst="rect">
            <a:avLst/>
          </a:prstGeom>
          <a:noFill/>
        </p:spPr>
        <p:txBody>
          <a:bodyPr wrap="square" rtlCol="0" anchor="t">
            <a:spAutoFit/>
          </a:bodyPr>
          <a:p>
            <a:r>
              <a:rPr lang="en-US" sz="2400" b="1">
                <a:solidFill>
                  <a:srgbClr val="FF0000"/>
                </a:solidFill>
              </a:rPr>
              <a:t>In Python, variables are a symbolic name that is a reference or pointer to an object. </a:t>
            </a:r>
            <a:endParaRPr lang="en-US" sz="2400" b="1">
              <a:solidFill>
                <a:srgbClr val="FF0000"/>
              </a:solidFill>
            </a:endParaRPr>
          </a:p>
          <a:p>
            <a:endParaRPr lang="en-US" sz="2400" b="1">
              <a:solidFill>
                <a:srgbClr val="FF0000"/>
              </a:solidFill>
            </a:endParaRPr>
          </a:p>
          <a:p>
            <a:r>
              <a:rPr lang="en-US" sz="2400"/>
              <a:t>The variables are used to denote objects by that name.</a:t>
            </a:r>
            <a:endParaRPr lang="en-US" sz="2400"/>
          </a:p>
          <a:p>
            <a:endParaRPr lang="en-US" sz="2400"/>
          </a:p>
          <a:p>
            <a:endParaRPr lang="en-US" sz="2400"/>
          </a:p>
        </p:txBody>
      </p:sp>
      <p:sp>
        <p:nvSpPr>
          <p:cNvPr id="3" name="Text Box 2"/>
          <p:cNvSpPr txBox="1"/>
          <p:nvPr/>
        </p:nvSpPr>
        <p:spPr>
          <a:xfrm>
            <a:off x="4231640" y="2078990"/>
            <a:ext cx="2540000" cy="460375"/>
          </a:xfrm>
          <a:prstGeom prst="rect">
            <a:avLst/>
          </a:prstGeom>
          <a:noFill/>
        </p:spPr>
        <p:txBody>
          <a:bodyPr wrap="square" rtlCol="0" anchor="t">
            <a:spAutoFit/>
          </a:bodyPr>
          <a:p>
            <a:r>
              <a:rPr lang="en-US" sz="2400"/>
              <a:t>a = 50   </a:t>
            </a:r>
            <a:endParaRPr lang="en-US" sz="2400"/>
          </a:p>
        </p:txBody>
      </p:sp>
      <p:pic>
        <p:nvPicPr>
          <p:cNvPr id="4" name="Picture 3"/>
          <p:cNvPicPr>
            <a:picLocks noChangeAspect="1"/>
          </p:cNvPicPr>
          <p:nvPr/>
        </p:nvPicPr>
        <p:blipFill>
          <a:blip r:embed="rId1"/>
          <a:stretch>
            <a:fillRect/>
          </a:stretch>
        </p:blipFill>
        <p:spPr>
          <a:xfrm>
            <a:off x="3907155" y="2655570"/>
            <a:ext cx="3924300" cy="790575"/>
          </a:xfrm>
          <a:prstGeom prst="rect">
            <a:avLst/>
          </a:prstGeom>
        </p:spPr>
      </p:pic>
      <p:sp>
        <p:nvSpPr>
          <p:cNvPr id="5" name="Text Box 4"/>
          <p:cNvSpPr txBox="1"/>
          <p:nvPr/>
        </p:nvSpPr>
        <p:spPr>
          <a:xfrm>
            <a:off x="495935" y="4274820"/>
            <a:ext cx="10779125" cy="460375"/>
          </a:xfrm>
          <a:prstGeom prst="rect">
            <a:avLst/>
          </a:prstGeom>
          <a:noFill/>
        </p:spPr>
        <p:txBody>
          <a:bodyPr wrap="square" rtlCol="0" anchor="t">
            <a:spAutoFit/>
          </a:bodyPr>
          <a:p>
            <a:r>
              <a:rPr lang="en-US" sz="2400"/>
              <a:t>Suppose we assign the integer value 50 to a new variable b.</a:t>
            </a:r>
            <a:endParaRPr lang="en-US" sz="2400"/>
          </a:p>
        </p:txBody>
      </p:sp>
      <p:pic>
        <p:nvPicPr>
          <p:cNvPr id="6" name="Picture 5"/>
          <p:cNvPicPr>
            <a:picLocks noChangeAspect="1"/>
          </p:cNvPicPr>
          <p:nvPr/>
        </p:nvPicPr>
        <p:blipFill>
          <a:blip r:embed="rId2"/>
          <a:stretch>
            <a:fillRect/>
          </a:stretch>
        </p:blipFill>
        <p:spPr>
          <a:xfrm>
            <a:off x="2470150" y="4862195"/>
            <a:ext cx="5286375" cy="790575"/>
          </a:xfrm>
          <a:prstGeom prst="rect">
            <a:avLst/>
          </a:prstGeom>
        </p:spPr>
      </p:pic>
      <p:sp>
        <p:nvSpPr>
          <p:cNvPr id="7" name="Text Box 6"/>
          <p:cNvSpPr txBox="1"/>
          <p:nvPr/>
        </p:nvSpPr>
        <p:spPr>
          <a:xfrm>
            <a:off x="204470" y="5779770"/>
            <a:ext cx="11351260" cy="829945"/>
          </a:xfrm>
          <a:prstGeom prst="rect">
            <a:avLst/>
          </a:prstGeom>
          <a:noFill/>
        </p:spPr>
        <p:txBody>
          <a:bodyPr wrap="square" rtlCol="0" anchor="t">
            <a:spAutoFit/>
          </a:bodyPr>
          <a:p>
            <a:pPr marL="342900" indent="-342900">
              <a:buFont typeface="Arial" panose="020B0604020202020204" pitchFamily="34" charset="0"/>
              <a:buChar char="•"/>
            </a:pPr>
            <a:r>
              <a:rPr lang="en-US" sz="2400"/>
              <a:t>The variable b refers to the same object that a points to because </a:t>
            </a:r>
            <a:r>
              <a:rPr lang="en-US" sz="2400" b="1">
                <a:solidFill>
                  <a:srgbClr val="FF0000"/>
                </a:solidFill>
              </a:rPr>
              <a:t>Python does not create another object.</a:t>
            </a:r>
            <a:endParaRPr lang="en-US" sz="2400" b="1">
              <a:solidFill>
                <a:srgbClr val="FF0000"/>
              </a:solidFill>
            </a:endParaRPr>
          </a:p>
        </p:txBody>
      </p:sp>
      <p:pic>
        <p:nvPicPr>
          <p:cNvPr id="8" name="Picture 7"/>
          <p:cNvPicPr>
            <a:picLocks noChangeAspect="1"/>
          </p:cNvPicPr>
          <p:nvPr/>
        </p:nvPicPr>
        <p:blipFill>
          <a:blip r:embed="rId3"/>
          <a:stretch>
            <a:fillRect/>
          </a:stretch>
        </p:blipFill>
        <p:spPr>
          <a:xfrm>
            <a:off x="10720705" y="139700"/>
            <a:ext cx="1471295" cy="8235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556125" y="1153795"/>
            <a:ext cx="2540000" cy="1198880"/>
          </a:xfrm>
          <a:prstGeom prst="rect">
            <a:avLst/>
          </a:prstGeom>
          <a:noFill/>
        </p:spPr>
        <p:txBody>
          <a:bodyPr wrap="square" rtlCol="0" anchor="t">
            <a:spAutoFit/>
          </a:bodyPr>
          <a:p>
            <a:r>
              <a:rPr lang="en-US" sz="2400"/>
              <a:t>a = 50</a:t>
            </a:r>
            <a:endParaRPr lang="en-US" sz="2400"/>
          </a:p>
          <a:p>
            <a:endParaRPr lang="en-US" sz="2400"/>
          </a:p>
          <a:p>
            <a:r>
              <a:rPr lang="en-US" sz="2400"/>
              <a:t>b =100</a:t>
            </a:r>
            <a:endParaRPr lang="en-US" sz="2400"/>
          </a:p>
        </p:txBody>
      </p:sp>
      <p:pic>
        <p:nvPicPr>
          <p:cNvPr id="3" name="Picture 2"/>
          <p:cNvPicPr>
            <a:picLocks noChangeAspect="1"/>
          </p:cNvPicPr>
          <p:nvPr/>
        </p:nvPicPr>
        <p:blipFill>
          <a:blip r:embed="rId1"/>
          <a:stretch>
            <a:fillRect/>
          </a:stretch>
        </p:blipFill>
        <p:spPr>
          <a:xfrm>
            <a:off x="3452495" y="2774950"/>
            <a:ext cx="5286375" cy="1933575"/>
          </a:xfrm>
          <a:prstGeom prst="rect">
            <a:avLst/>
          </a:prstGeom>
        </p:spPr>
      </p:pic>
      <p:sp>
        <p:nvSpPr>
          <p:cNvPr id="4" name="Text Box 3"/>
          <p:cNvSpPr txBox="1"/>
          <p:nvPr/>
        </p:nvSpPr>
        <p:spPr>
          <a:xfrm>
            <a:off x="290830" y="5486400"/>
            <a:ext cx="11610340" cy="460375"/>
          </a:xfrm>
          <a:prstGeom prst="rect">
            <a:avLst/>
          </a:prstGeom>
          <a:noFill/>
        </p:spPr>
        <p:txBody>
          <a:bodyPr wrap="square" rtlCol="0" anchor="t">
            <a:spAutoFit/>
          </a:bodyPr>
          <a:p>
            <a:r>
              <a:rPr lang="en-US" sz="2400" b="1">
                <a:solidFill>
                  <a:schemeClr val="accent1"/>
                </a:solidFill>
              </a:rPr>
              <a:t>Python manages memory efficiently if we assign the same variable to two different values.</a:t>
            </a:r>
            <a:endParaRPr lang="en-US" sz="2400" b="1">
              <a:solidFill>
                <a:schemeClr val="accent1"/>
              </a:solidFill>
            </a:endParaRPr>
          </a:p>
        </p:txBody>
      </p:sp>
      <p:pic>
        <p:nvPicPr>
          <p:cNvPr id="6" name="Picture 5"/>
          <p:cNvPicPr>
            <a:picLocks noChangeAspect="1"/>
          </p:cNvPicPr>
          <p:nvPr/>
        </p:nvPicPr>
        <p:blipFill>
          <a:blip r:embed="rId2"/>
          <a:stretch>
            <a:fillRect/>
          </a:stretch>
        </p:blipFill>
        <p:spPr>
          <a:xfrm>
            <a:off x="9549130" y="0"/>
            <a:ext cx="2442845" cy="13677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6085" y="198755"/>
            <a:ext cx="11339830" cy="1938020"/>
          </a:xfrm>
          <a:prstGeom prst="rect">
            <a:avLst/>
          </a:prstGeom>
          <a:noFill/>
        </p:spPr>
        <p:txBody>
          <a:bodyPr wrap="square" rtlCol="0" anchor="t">
            <a:spAutoFit/>
          </a:bodyPr>
          <a:p>
            <a:pPr algn="ctr"/>
            <a:r>
              <a:rPr lang="en-US" sz="2400" b="1">
                <a:solidFill>
                  <a:srgbClr val="FF0000"/>
                </a:solidFill>
              </a:rPr>
              <a:t>Object Identity</a:t>
            </a:r>
            <a:endParaRPr lang="en-US" sz="2400" b="1">
              <a:solidFill>
                <a:srgbClr val="FF0000"/>
              </a:solidFill>
            </a:endParaRPr>
          </a:p>
          <a:p>
            <a:pPr algn="ctr"/>
            <a:endParaRPr lang="en-US" sz="2400" b="1"/>
          </a:p>
          <a:p>
            <a:pPr algn="just"/>
            <a:r>
              <a:rPr lang="en-US" sz="2400"/>
              <a:t>In Python, every created object identifies uniquely in Python. Python provides the guaranteed that no two objects will have the same identifier. The built-in</a:t>
            </a:r>
            <a:r>
              <a:rPr lang="en-US" sz="2400" b="1"/>
              <a:t> id() function</a:t>
            </a:r>
            <a:r>
              <a:rPr lang="en-US" sz="2400"/>
              <a:t>, is used to identify the object identifier. Consider the following example.</a:t>
            </a:r>
            <a:endParaRPr lang="en-US" sz="2400"/>
          </a:p>
        </p:txBody>
      </p:sp>
      <p:sp>
        <p:nvSpPr>
          <p:cNvPr id="3" name="Text Box 2"/>
          <p:cNvSpPr txBox="1"/>
          <p:nvPr/>
        </p:nvSpPr>
        <p:spPr>
          <a:xfrm>
            <a:off x="4728845" y="2334895"/>
            <a:ext cx="3392170" cy="4523105"/>
          </a:xfrm>
          <a:prstGeom prst="rect">
            <a:avLst/>
          </a:prstGeom>
          <a:noFill/>
        </p:spPr>
        <p:txBody>
          <a:bodyPr wrap="square" rtlCol="0" anchor="t">
            <a:spAutoFit/>
          </a:bodyPr>
          <a:p>
            <a:r>
              <a:rPr lang="en-US" sz="2400">
                <a:gradFill>
                  <a:gsLst>
                    <a:gs pos="0">
                      <a:srgbClr val="012D86"/>
                    </a:gs>
                    <a:gs pos="100000">
                      <a:srgbClr val="0E2557"/>
                    </a:gs>
                  </a:gsLst>
                  <a:lin scaled="0"/>
                </a:gradFill>
              </a:rPr>
              <a:t>a = 50  </a:t>
            </a:r>
            <a:endParaRPr lang="en-US" sz="2400">
              <a:gradFill>
                <a:gsLst>
                  <a:gs pos="0">
                    <a:srgbClr val="012D86"/>
                  </a:gs>
                  <a:gs pos="100000">
                    <a:srgbClr val="0E2557"/>
                  </a:gs>
                </a:gsLst>
                <a:lin scaled="0"/>
              </a:gradFill>
            </a:endParaRPr>
          </a:p>
          <a:p>
            <a:r>
              <a:rPr lang="en-US" sz="2400">
                <a:gradFill>
                  <a:gsLst>
                    <a:gs pos="0">
                      <a:srgbClr val="012D86"/>
                    </a:gs>
                    <a:gs pos="100000">
                      <a:srgbClr val="0E2557"/>
                    </a:gs>
                  </a:gsLst>
                  <a:lin scaled="0"/>
                </a:gradFill>
              </a:rPr>
              <a:t>b = a  </a:t>
            </a:r>
            <a:endParaRPr lang="en-US" sz="2400">
              <a:gradFill>
                <a:gsLst>
                  <a:gs pos="0">
                    <a:srgbClr val="012D86"/>
                  </a:gs>
                  <a:gs pos="100000">
                    <a:srgbClr val="0E2557"/>
                  </a:gs>
                </a:gsLst>
                <a:lin scaled="0"/>
              </a:gradFill>
            </a:endParaRPr>
          </a:p>
          <a:p>
            <a:r>
              <a:rPr lang="en-US" sz="2400">
                <a:gradFill>
                  <a:gsLst>
                    <a:gs pos="0">
                      <a:srgbClr val="012D86"/>
                    </a:gs>
                    <a:gs pos="100000">
                      <a:srgbClr val="0E2557"/>
                    </a:gs>
                  </a:gsLst>
                  <a:lin scaled="0"/>
                </a:gradFill>
              </a:rPr>
              <a:t>print(id(a))  </a:t>
            </a:r>
            <a:endParaRPr lang="en-US" sz="2400">
              <a:gradFill>
                <a:gsLst>
                  <a:gs pos="0">
                    <a:srgbClr val="012D86"/>
                  </a:gs>
                  <a:gs pos="100000">
                    <a:srgbClr val="0E2557"/>
                  </a:gs>
                </a:gsLst>
                <a:lin scaled="0"/>
              </a:gradFill>
            </a:endParaRPr>
          </a:p>
          <a:p>
            <a:r>
              <a:rPr lang="en-US" sz="2400">
                <a:gradFill>
                  <a:gsLst>
                    <a:gs pos="0">
                      <a:srgbClr val="012D86"/>
                    </a:gs>
                    <a:gs pos="100000">
                      <a:srgbClr val="0E2557"/>
                    </a:gs>
                  </a:gsLst>
                  <a:lin scaled="0"/>
                </a:gradFill>
              </a:rPr>
              <a:t>print(id(b))  </a:t>
            </a:r>
            <a:endParaRPr lang="en-US" sz="2400">
              <a:gradFill>
                <a:gsLst>
                  <a:gs pos="0">
                    <a:srgbClr val="012D86"/>
                  </a:gs>
                  <a:gs pos="100000">
                    <a:srgbClr val="0E2557"/>
                  </a:gs>
                </a:gsLst>
                <a:lin scaled="0"/>
              </a:gradFill>
            </a:endParaRPr>
          </a:p>
          <a:p>
            <a:r>
              <a:rPr lang="en-US" sz="2400">
                <a:gradFill>
                  <a:gsLst>
                    <a:gs pos="0">
                      <a:srgbClr val="012D86"/>
                    </a:gs>
                    <a:gs pos="100000">
                      <a:srgbClr val="0E2557"/>
                    </a:gs>
                  </a:gsLst>
                  <a:lin scaled="0"/>
                </a:gradFill>
              </a:rPr>
              <a:t># Reassigned variable a  </a:t>
            </a:r>
            <a:endParaRPr lang="en-US" sz="2400">
              <a:gradFill>
                <a:gsLst>
                  <a:gs pos="0">
                    <a:srgbClr val="012D86"/>
                  </a:gs>
                  <a:gs pos="100000">
                    <a:srgbClr val="0E2557"/>
                  </a:gs>
                </a:gsLst>
                <a:lin scaled="0"/>
              </a:gradFill>
            </a:endParaRPr>
          </a:p>
          <a:p>
            <a:r>
              <a:rPr lang="en-US" sz="2400">
                <a:gradFill>
                  <a:gsLst>
                    <a:gs pos="0">
                      <a:srgbClr val="012D86"/>
                    </a:gs>
                    <a:gs pos="100000">
                      <a:srgbClr val="0E2557"/>
                    </a:gs>
                  </a:gsLst>
                  <a:lin scaled="0"/>
                </a:gradFill>
              </a:rPr>
              <a:t>a = 500  </a:t>
            </a:r>
            <a:endParaRPr lang="en-US" sz="2400">
              <a:gradFill>
                <a:gsLst>
                  <a:gs pos="0">
                    <a:srgbClr val="012D86"/>
                  </a:gs>
                  <a:gs pos="100000">
                    <a:srgbClr val="0E2557"/>
                  </a:gs>
                </a:gsLst>
                <a:lin scaled="0"/>
              </a:gradFill>
            </a:endParaRPr>
          </a:p>
          <a:p>
            <a:r>
              <a:rPr lang="en-US" sz="2400">
                <a:gradFill>
                  <a:gsLst>
                    <a:gs pos="0">
                      <a:srgbClr val="012D86"/>
                    </a:gs>
                    <a:gs pos="100000">
                      <a:srgbClr val="0E2557"/>
                    </a:gs>
                  </a:gsLst>
                  <a:lin scaled="0"/>
                </a:gradFill>
              </a:rPr>
              <a:t>print(id(a))  </a:t>
            </a:r>
            <a:endParaRPr lang="en-US" sz="2400">
              <a:gradFill>
                <a:gsLst>
                  <a:gs pos="0">
                    <a:srgbClr val="012D86"/>
                  </a:gs>
                  <a:gs pos="100000">
                    <a:srgbClr val="0E2557"/>
                  </a:gs>
                </a:gsLst>
                <a:lin scaled="0"/>
              </a:gradFill>
            </a:endParaRPr>
          </a:p>
          <a:p>
            <a:r>
              <a:rPr lang="en-US" sz="2400">
                <a:gradFill>
                  <a:gsLst>
                    <a:gs pos="0">
                      <a:srgbClr val="012D86"/>
                    </a:gs>
                    <a:gs pos="100000">
                      <a:srgbClr val="0E2557"/>
                    </a:gs>
                  </a:gsLst>
                  <a:lin scaled="0"/>
                </a:gradFill>
              </a:rPr>
              <a:t>Output:</a:t>
            </a:r>
            <a:endParaRPr lang="en-US" sz="2400">
              <a:gradFill>
                <a:gsLst>
                  <a:gs pos="0">
                    <a:srgbClr val="012D86"/>
                  </a:gs>
                  <a:gs pos="100000">
                    <a:srgbClr val="0E2557"/>
                  </a:gs>
                </a:gsLst>
                <a:lin scaled="0"/>
              </a:gradFill>
            </a:endParaRPr>
          </a:p>
          <a:p>
            <a:endParaRPr lang="en-US" sz="2400">
              <a:gradFill>
                <a:gsLst>
                  <a:gs pos="0">
                    <a:srgbClr val="012D86"/>
                  </a:gs>
                  <a:gs pos="100000">
                    <a:srgbClr val="0E2557"/>
                  </a:gs>
                </a:gsLst>
                <a:lin scaled="0"/>
              </a:gradFill>
            </a:endParaRPr>
          </a:p>
          <a:p>
            <a:r>
              <a:rPr lang="en-US" sz="2400">
                <a:solidFill>
                  <a:srgbClr val="FF0000"/>
                </a:solidFill>
              </a:rPr>
              <a:t>140734982691168</a:t>
            </a:r>
            <a:endParaRPr lang="en-US" sz="2400">
              <a:solidFill>
                <a:srgbClr val="FF0000"/>
              </a:solidFill>
            </a:endParaRPr>
          </a:p>
          <a:p>
            <a:r>
              <a:rPr lang="en-US" sz="2400">
                <a:solidFill>
                  <a:srgbClr val="FF0000"/>
                </a:solidFill>
              </a:rPr>
              <a:t>140734982691168</a:t>
            </a:r>
            <a:endParaRPr lang="en-US" sz="2400">
              <a:solidFill>
                <a:srgbClr val="FF0000"/>
              </a:solidFill>
            </a:endParaRPr>
          </a:p>
          <a:p>
            <a:r>
              <a:rPr lang="en-US" sz="2400">
                <a:solidFill>
                  <a:srgbClr val="FF0000"/>
                </a:solidFill>
              </a:rPr>
              <a:t>2822056960944</a:t>
            </a:r>
            <a:endParaRPr lang="en-US" sz="2400">
              <a:solidFill>
                <a:srgbClr val="FF0000"/>
              </a:solidFill>
            </a:endParaRPr>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4185" y="474980"/>
            <a:ext cx="11480165" cy="5262245"/>
          </a:xfrm>
          <a:prstGeom prst="rect">
            <a:avLst/>
          </a:prstGeom>
          <a:noFill/>
        </p:spPr>
        <p:txBody>
          <a:bodyPr wrap="square" rtlCol="0" anchor="t">
            <a:spAutoFit/>
          </a:bodyPr>
          <a:p>
            <a:pPr algn="ctr"/>
            <a:r>
              <a:rPr lang="en-US" sz="2800" b="1">
                <a:solidFill>
                  <a:srgbClr val="FF0000"/>
                </a:solidFill>
              </a:rPr>
              <a:t>Python Data Types</a:t>
            </a:r>
            <a:endParaRPr lang="en-US" sz="2800" b="1">
              <a:solidFill>
                <a:srgbClr val="FF0000"/>
              </a:solidFill>
            </a:endParaRPr>
          </a:p>
          <a:p>
            <a:pPr algn="ctr"/>
            <a:endParaRPr lang="en-US" sz="2800" b="1"/>
          </a:p>
          <a:p>
            <a:pPr marL="457200" indent="-457200" algn="just">
              <a:buFont typeface="Arial" panose="020B0604020202020204" pitchFamily="34" charset="0"/>
              <a:buChar char="•"/>
            </a:pPr>
            <a:r>
              <a:rPr lang="en-US" sz="2800"/>
              <a:t>Variables can hold values, and every value has a data-type. Python is a dynamically typed language; hence we do not need to define the type of the variable while declaring it. The interpreter implicitly binds the value with its type.</a:t>
            </a:r>
            <a:endParaRPr lang="en-US" sz="2800"/>
          </a:p>
          <a:p>
            <a:pPr marL="457200" indent="-457200" algn="just"/>
            <a:endParaRPr lang="en-US" sz="2800"/>
          </a:p>
          <a:p>
            <a:pPr algn="just"/>
            <a:r>
              <a:rPr lang="en-US" sz="2800"/>
              <a:t>a = 5  </a:t>
            </a:r>
            <a:endParaRPr lang="en-US" sz="2800"/>
          </a:p>
          <a:p>
            <a:pPr algn="just"/>
            <a:endParaRPr lang="en-US" sz="2800"/>
          </a:p>
          <a:p>
            <a:pPr marL="457200" indent="-457200" algn="just">
              <a:buFont typeface="Arial" panose="020B0604020202020204" pitchFamily="34" charset="0"/>
              <a:buChar char="•"/>
            </a:pPr>
            <a:r>
              <a:rPr lang="en-US" sz="2800"/>
              <a:t>The variable a holds integer value five and we did not define its type. Python interpreter will automatically interpret variables a as an integer type</a:t>
            </a:r>
            <a:endParaRPr lang="en-US" sz="28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40225" y="1351915"/>
            <a:ext cx="2540000" cy="4154170"/>
          </a:xfrm>
          <a:prstGeom prst="rect">
            <a:avLst/>
          </a:prstGeom>
          <a:noFill/>
        </p:spPr>
        <p:txBody>
          <a:bodyPr wrap="square" rtlCol="0" anchor="t">
            <a:spAutoFit/>
          </a:bodyPr>
          <a:p>
            <a:r>
              <a:rPr lang="en-US" sz="2400"/>
              <a:t>a=10  </a:t>
            </a:r>
            <a:endParaRPr lang="en-US" sz="2400"/>
          </a:p>
          <a:p>
            <a:r>
              <a:rPr lang="en-US" sz="2400"/>
              <a:t>b="Hi Python"  </a:t>
            </a:r>
            <a:endParaRPr lang="en-US" sz="2400"/>
          </a:p>
          <a:p>
            <a:r>
              <a:rPr lang="en-US" sz="2400"/>
              <a:t>c = 10.5  </a:t>
            </a:r>
            <a:endParaRPr lang="en-US" sz="2400"/>
          </a:p>
          <a:p>
            <a:r>
              <a:rPr lang="en-US" sz="2400"/>
              <a:t>print(type(a))  </a:t>
            </a:r>
            <a:endParaRPr lang="en-US" sz="2400"/>
          </a:p>
          <a:p>
            <a:r>
              <a:rPr lang="en-US" sz="2400"/>
              <a:t>print(type(b))  </a:t>
            </a:r>
            <a:endParaRPr lang="en-US" sz="2400"/>
          </a:p>
          <a:p>
            <a:r>
              <a:rPr lang="en-US" sz="2400"/>
              <a:t>print(type(c))  </a:t>
            </a:r>
            <a:endParaRPr lang="en-US" sz="2400"/>
          </a:p>
          <a:p>
            <a:r>
              <a:rPr lang="en-US" sz="2400"/>
              <a:t>Output:</a:t>
            </a:r>
            <a:endParaRPr lang="en-US" sz="2400"/>
          </a:p>
          <a:p>
            <a:endParaRPr lang="en-US" sz="2400"/>
          </a:p>
          <a:p>
            <a:r>
              <a:rPr lang="en-US" sz="2400">
                <a:solidFill>
                  <a:srgbClr val="FF0000"/>
                </a:solidFill>
              </a:rPr>
              <a:t>&lt;type 'int'&gt;</a:t>
            </a:r>
            <a:endParaRPr lang="en-US" sz="2400">
              <a:solidFill>
                <a:srgbClr val="FF0000"/>
              </a:solidFill>
            </a:endParaRPr>
          </a:p>
          <a:p>
            <a:r>
              <a:rPr lang="en-US" sz="2400">
                <a:solidFill>
                  <a:srgbClr val="FF0000"/>
                </a:solidFill>
              </a:rPr>
              <a:t>&lt;type 'str'&gt;</a:t>
            </a:r>
            <a:endParaRPr lang="en-US" sz="2400">
              <a:solidFill>
                <a:srgbClr val="FF0000"/>
              </a:solidFill>
            </a:endParaRPr>
          </a:p>
          <a:p>
            <a:r>
              <a:rPr lang="en-US" sz="2400">
                <a:solidFill>
                  <a:srgbClr val="FF0000"/>
                </a:solidFill>
              </a:rPr>
              <a:t>&lt;type 'float'&gt;</a:t>
            </a:r>
            <a:endParaRPr lang="en-US" sz="24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3675" y="236220"/>
            <a:ext cx="11653520" cy="2676525"/>
          </a:xfrm>
          <a:prstGeom prst="rect">
            <a:avLst/>
          </a:prstGeom>
          <a:noFill/>
        </p:spPr>
        <p:txBody>
          <a:bodyPr wrap="square" rtlCol="0" anchor="t">
            <a:spAutoFit/>
          </a:bodyPr>
          <a:p>
            <a:pPr algn="ctr"/>
            <a:r>
              <a:rPr lang="en-US" sz="2400" b="1">
                <a:solidFill>
                  <a:srgbClr val="FF0000"/>
                </a:solidFill>
              </a:rPr>
              <a:t>Standard data types</a:t>
            </a:r>
            <a:endParaRPr lang="en-US" sz="2400" b="1">
              <a:solidFill>
                <a:srgbClr val="FF0000"/>
              </a:solidFill>
            </a:endParaRPr>
          </a:p>
          <a:p>
            <a:pPr marL="342900" indent="-342900" algn="ctr">
              <a:buFont typeface="Arial" panose="020B0604020202020204" pitchFamily="34" charset="0"/>
              <a:buChar char="•"/>
            </a:pPr>
            <a:endParaRPr lang="en-US" sz="2400" b="1"/>
          </a:p>
          <a:p>
            <a:pPr marL="342900" indent="-342900" algn="just">
              <a:buFont typeface="Arial" panose="020B0604020202020204" pitchFamily="34" charset="0"/>
              <a:buChar char="•"/>
            </a:pPr>
            <a:r>
              <a:rPr lang="en-US" sz="2400"/>
              <a:t>A variable can hold different types of values. For example, a person's name must be stored as a string whereas its id must be stored as an integer.</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Python provides various standard data types that define the storage method on each of them. The data types defined in Python are given below.</a:t>
            </a:r>
            <a:endParaRPr lang="en-US" sz="2400"/>
          </a:p>
        </p:txBody>
      </p:sp>
      <p:pic>
        <p:nvPicPr>
          <p:cNvPr id="3" name="Picture 2"/>
          <p:cNvPicPr>
            <a:picLocks noChangeAspect="1"/>
          </p:cNvPicPr>
          <p:nvPr/>
        </p:nvPicPr>
        <p:blipFill>
          <a:blip r:embed="rId1"/>
          <a:stretch>
            <a:fillRect/>
          </a:stretch>
        </p:blipFill>
        <p:spPr>
          <a:xfrm>
            <a:off x="3520440" y="3015615"/>
            <a:ext cx="4762500" cy="3733800"/>
          </a:xfrm>
          <a:prstGeom prst="rect">
            <a:avLst/>
          </a:prstGeom>
        </p:spPr>
      </p:pic>
      <p:pic>
        <p:nvPicPr>
          <p:cNvPr id="6" name="Picture 5"/>
          <p:cNvPicPr>
            <a:picLocks noChangeAspect="1"/>
          </p:cNvPicPr>
          <p:nvPr/>
        </p:nvPicPr>
        <p:blipFill>
          <a:blip r:embed="rId2"/>
          <a:stretch>
            <a:fillRect/>
          </a:stretch>
        </p:blipFill>
        <p:spPr>
          <a:xfrm>
            <a:off x="9624695" y="5384165"/>
            <a:ext cx="2442845" cy="13677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563245"/>
            <a:ext cx="11975465" cy="5139055"/>
          </a:xfrm>
          <a:prstGeom prst="rect">
            <a:avLst/>
          </a:prstGeom>
          <a:noFill/>
        </p:spPr>
        <p:txBody>
          <a:bodyPr wrap="square" rtlCol="0" anchor="t">
            <a:spAutoFit/>
          </a:bodyPr>
          <a:p>
            <a:pPr algn="ctr"/>
            <a:r>
              <a:rPr lang="en-US" sz="2800" b="1">
                <a:solidFill>
                  <a:srgbClr val="FF0000"/>
                </a:solidFill>
              </a:rPr>
              <a:t>What is Python</a:t>
            </a:r>
            <a:endParaRPr lang="en-US" sz="2800" b="1">
              <a:solidFill>
                <a:srgbClr val="FF0000"/>
              </a:solidFill>
            </a:endParaRPr>
          </a:p>
          <a:p>
            <a:pPr algn="ctr"/>
            <a:endParaRPr lang="en-US" sz="2400" b="1">
              <a:solidFill>
                <a:srgbClr val="FF0000"/>
              </a:solidFill>
            </a:endParaRPr>
          </a:p>
          <a:p>
            <a:pPr marL="342900" indent="-342900" algn="just">
              <a:buFont typeface="Wingdings" panose="05000000000000000000" charset="0"/>
              <a:buChar char="Ø"/>
            </a:pPr>
            <a:r>
              <a:rPr lang="en-US" sz="2400" b="1"/>
              <a:t>Python</a:t>
            </a:r>
            <a:r>
              <a:rPr lang="en-US" sz="2400"/>
              <a:t> is a general purpose, dynamic, high-level, and interpreted programming language. It supports</a:t>
            </a:r>
            <a:r>
              <a:rPr lang="en-US" sz="2400" b="1"/>
              <a:t> Object Oriented programming approach</a:t>
            </a:r>
            <a:r>
              <a:rPr lang="en-US" sz="2400"/>
              <a:t> to develop applications. It is simple and easy to learn and provides lots of high-level data structures.</a:t>
            </a:r>
            <a:endParaRPr lang="en-US" sz="2400"/>
          </a:p>
          <a:p>
            <a:pPr marL="342900" indent="-342900" algn="just">
              <a:buFont typeface="Wingdings" panose="05000000000000000000" charset="0"/>
              <a:buChar char="Ø"/>
            </a:pPr>
            <a:endParaRPr lang="en-US" sz="2400"/>
          </a:p>
          <a:p>
            <a:pPr marL="342900" indent="-342900" algn="just">
              <a:buFont typeface="Wingdings" panose="05000000000000000000" charset="0"/>
              <a:buChar char="Ø"/>
            </a:pPr>
            <a:r>
              <a:rPr lang="en-US" sz="2400" b="1"/>
              <a:t>Python is easy to learn </a:t>
            </a:r>
            <a:r>
              <a:rPr lang="en-US" sz="2400"/>
              <a:t>yet powerful and versatile scripting language, which makes it attractive for Application Development.</a:t>
            </a:r>
            <a:endParaRPr lang="en-US" sz="2400"/>
          </a:p>
          <a:p>
            <a:pPr marL="342900" indent="-342900" algn="just">
              <a:buFont typeface="Wingdings" panose="05000000000000000000" charset="0"/>
              <a:buChar char="Ø"/>
            </a:pPr>
            <a:endParaRPr lang="en-US" sz="2400"/>
          </a:p>
          <a:p>
            <a:pPr marL="342900" indent="-342900" algn="just">
              <a:buFont typeface="Wingdings" panose="05000000000000000000" charset="0"/>
              <a:buChar char="Ø"/>
            </a:pPr>
            <a:endParaRPr lang="en-US" sz="2400"/>
          </a:p>
          <a:p>
            <a:pPr marL="342900" indent="-342900" algn="just">
              <a:buFont typeface="Wingdings" panose="05000000000000000000" charset="0"/>
              <a:buChar char="Ø"/>
            </a:pPr>
            <a:r>
              <a:rPr lang="en-US" sz="2400" b="1"/>
              <a:t>Python supports multiple programming pattern</a:t>
            </a:r>
            <a:r>
              <a:rPr lang="en-US" sz="2400"/>
              <a:t>, including object-oriented, and functional or procedural programming styles.</a:t>
            </a:r>
            <a:endParaRPr lang="en-US" sz="2400"/>
          </a:p>
          <a:p>
            <a:endParaRPr lang="en-US"/>
          </a:p>
          <a:p>
            <a:endParaRPr lang="en-US"/>
          </a:p>
        </p:txBody>
      </p:sp>
      <p:pic>
        <p:nvPicPr>
          <p:cNvPr id="5" name="Picture 4"/>
          <p:cNvPicPr>
            <a:picLocks noChangeAspect="1"/>
          </p:cNvPicPr>
          <p:nvPr/>
        </p:nvPicPr>
        <p:blipFill>
          <a:blip r:embed="rId1"/>
          <a:stretch>
            <a:fillRect/>
          </a:stretch>
        </p:blipFill>
        <p:spPr>
          <a:xfrm>
            <a:off x="9635490" y="5147310"/>
            <a:ext cx="2442845" cy="136779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5265" y="520065"/>
            <a:ext cx="11760835" cy="5723890"/>
          </a:xfrm>
          <a:prstGeom prst="rect">
            <a:avLst/>
          </a:prstGeom>
          <a:noFill/>
        </p:spPr>
        <p:txBody>
          <a:bodyPr wrap="square" rtlCol="0" anchor="t">
            <a:spAutoFit/>
          </a:bodyPr>
          <a:p>
            <a:pPr algn="ctr"/>
            <a:r>
              <a:rPr lang="en-US" sz="2400" b="1"/>
              <a:t>Numbers</a:t>
            </a:r>
            <a:endParaRPr lang="en-US" sz="2400" b="1"/>
          </a:p>
          <a:p>
            <a:pPr marL="342900" indent="-342900" algn="just">
              <a:buFont typeface="Arial" panose="020B0604020202020204" pitchFamily="34" charset="0"/>
              <a:buChar char="•"/>
            </a:pPr>
            <a:r>
              <a:rPr lang="en-US" sz="2400"/>
              <a:t>Number stores numeric values. The integer, float, and complex values belong to a Python Numbers data-type. </a:t>
            </a:r>
            <a:endParaRPr lang="en-US" sz="2400"/>
          </a:p>
          <a:p>
            <a:pPr marL="342900" indent="-342900" algn="just">
              <a:buFont typeface="Arial" panose="020B0604020202020204" pitchFamily="34" charset="0"/>
              <a:buChar char="•"/>
            </a:pPr>
            <a:r>
              <a:rPr lang="en-US" sz="2400"/>
              <a:t>Python provides the type() function to know the data-type of the variable. Similarly, the isinstance() function is used to check an object belongs to a particular class.</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Python creates Number objects when a number is assigned to a variable. For example;</a:t>
            </a:r>
            <a:endParaRPr lang="en-US" sz="2400"/>
          </a:p>
          <a:p>
            <a:pPr marL="285750" indent="-285750"/>
            <a:endParaRPr lang="en-US"/>
          </a:p>
          <a:p>
            <a:r>
              <a:rPr lang="en-US" sz="2000">
                <a:solidFill>
                  <a:srgbClr val="FF0000"/>
                </a:solidFill>
              </a:rPr>
              <a:t>a = 5  </a:t>
            </a:r>
            <a:endParaRPr lang="en-US" sz="2000">
              <a:solidFill>
                <a:srgbClr val="FF0000"/>
              </a:solidFill>
            </a:endParaRPr>
          </a:p>
          <a:p>
            <a:r>
              <a:rPr lang="en-US" sz="2000">
                <a:solidFill>
                  <a:srgbClr val="FF0000"/>
                </a:solidFill>
              </a:rPr>
              <a:t>print("The type of a", type(a))  </a:t>
            </a:r>
            <a:endParaRPr lang="en-US" sz="2000">
              <a:solidFill>
                <a:srgbClr val="FF0000"/>
              </a:solidFill>
            </a:endParaRPr>
          </a:p>
          <a:p>
            <a:r>
              <a:rPr lang="en-US" sz="2000">
                <a:solidFill>
                  <a:srgbClr val="FF0000"/>
                </a:solidFill>
              </a:rPr>
              <a:t>  </a:t>
            </a:r>
            <a:endParaRPr lang="en-US" sz="2000">
              <a:solidFill>
                <a:srgbClr val="FF0000"/>
              </a:solidFill>
            </a:endParaRPr>
          </a:p>
          <a:p>
            <a:r>
              <a:rPr lang="en-US" sz="2000">
                <a:solidFill>
                  <a:srgbClr val="FF0000"/>
                </a:solidFill>
              </a:rPr>
              <a:t>b = 40.5  </a:t>
            </a:r>
            <a:endParaRPr lang="en-US" sz="2000">
              <a:solidFill>
                <a:srgbClr val="FF0000"/>
              </a:solidFill>
            </a:endParaRPr>
          </a:p>
          <a:p>
            <a:r>
              <a:rPr lang="en-US" sz="2000">
                <a:solidFill>
                  <a:srgbClr val="FF0000"/>
                </a:solidFill>
              </a:rPr>
              <a:t>print("The type of b", type(b))  </a:t>
            </a:r>
            <a:endParaRPr lang="en-US" sz="2000">
              <a:solidFill>
                <a:srgbClr val="FF0000"/>
              </a:solidFill>
            </a:endParaRPr>
          </a:p>
          <a:p>
            <a:r>
              <a:rPr lang="en-US" sz="2000">
                <a:solidFill>
                  <a:srgbClr val="FF0000"/>
                </a:solidFill>
              </a:rPr>
              <a:t>  </a:t>
            </a:r>
            <a:endParaRPr lang="en-US" sz="2000">
              <a:solidFill>
                <a:srgbClr val="FF0000"/>
              </a:solidFill>
            </a:endParaRPr>
          </a:p>
          <a:p>
            <a:r>
              <a:rPr lang="en-US" sz="2000">
                <a:solidFill>
                  <a:srgbClr val="FF0000"/>
                </a:solidFill>
              </a:rPr>
              <a:t>c = 1+3j  </a:t>
            </a:r>
            <a:endParaRPr lang="en-US" sz="2000">
              <a:solidFill>
                <a:srgbClr val="FF0000"/>
              </a:solidFill>
            </a:endParaRPr>
          </a:p>
          <a:p>
            <a:r>
              <a:rPr lang="en-US" sz="2000">
                <a:solidFill>
                  <a:srgbClr val="FF0000"/>
                </a:solidFill>
              </a:rPr>
              <a:t>print("The type of c", type(c))  </a:t>
            </a:r>
            <a:endParaRPr lang="en-US" sz="2000">
              <a:solidFill>
                <a:srgbClr val="FF0000"/>
              </a:solidFill>
            </a:endParaRPr>
          </a:p>
          <a:p>
            <a:r>
              <a:rPr lang="en-US" sz="2000">
                <a:solidFill>
                  <a:srgbClr val="FF0000"/>
                </a:solidFill>
              </a:rPr>
              <a:t>print(" c is a complex number", isinstance(1+3j,complex)) </a:t>
            </a:r>
            <a:endParaRPr lang="en-US" sz="2000">
              <a:solidFill>
                <a:srgbClr val="FF0000"/>
              </a:solidFill>
            </a:endParaRPr>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13610" y="1944370"/>
            <a:ext cx="8973820" cy="3046095"/>
          </a:xfrm>
          <a:prstGeom prst="rect">
            <a:avLst/>
          </a:prstGeom>
          <a:noFill/>
        </p:spPr>
        <p:txBody>
          <a:bodyPr wrap="square" rtlCol="0" anchor="t">
            <a:spAutoFit/>
          </a:bodyPr>
          <a:p>
            <a:r>
              <a:rPr lang="en-US" sz="2400">
                <a:solidFill>
                  <a:srgbClr val="FF0000"/>
                </a:solidFill>
              </a:rPr>
              <a:t>str1 = 'welcome to KIIT' #string str1    </a:t>
            </a:r>
            <a:endParaRPr lang="en-US" sz="2400">
              <a:solidFill>
                <a:srgbClr val="FF0000"/>
              </a:solidFill>
            </a:endParaRPr>
          </a:p>
          <a:p>
            <a:endParaRPr lang="en-US" sz="2400">
              <a:solidFill>
                <a:srgbClr val="FF0000"/>
              </a:solidFill>
            </a:endParaRPr>
          </a:p>
          <a:p>
            <a:r>
              <a:rPr lang="en-US" sz="2400">
                <a:solidFill>
                  <a:srgbClr val="FF0000"/>
                </a:solidFill>
              </a:rPr>
              <a:t>str2 = ' how are you' #string str2    </a:t>
            </a:r>
            <a:endParaRPr lang="en-US" sz="2400">
              <a:solidFill>
                <a:srgbClr val="FF0000"/>
              </a:solidFill>
            </a:endParaRPr>
          </a:p>
          <a:p>
            <a:endParaRPr lang="en-US" sz="2400">
              <a:solidFill>
                <a:srgbClr val="FF0000"/>
              </a:solidFill>
            </a:endParaRPr>
          </a:p>
          <a:p>
            <a:r>
              <a:rPr lang="en-US" sz="2400">
                <a:solidFill>
                  <a:srgbClr val="FF0000"/>
                </a:solidFill>
              </a:rPr>
              <a:t>print (str1[0:2]) #printing first two character using slice operator    </a:t>
            </a:r>
            <a:endParaRPr lang="en-US" sz="2400">
              <a:solidFill>
                <a:srgbClr val="FF0000"/>
              </a:solidFill>
            </a:endParaRPr>
          </a:p>
          <a:p>
            <a:r>
              <a:rPr lang="en-US" sz="2400">
                <a:solidFill>
                  <a:srgbClr val="FF0000"/>
                </a:solidFill>
              </a:rPr>
              <a:t>print (str1[4]) #printing 4th character of the string    </a:t>
            </a:r>
            <a:endParaRPr lang="en-US" sz="2400">
              <a:solidFill>
                <a:srgbClr val="FF0000"/>
              </a:solidFill>
            </a:endParaRPr>
          </a:p>
          <a:p>
            <a:r>
              <a:rPr lang="en-US" sz="2400">
                <a:solidFill>
                  <a:srgbClr val="FF0000"/>
                </a:solidFill>
              </a:rPr>
              <a:t>print (str1*2) #printing the string twice    </a:t>
            </a:r>
            <a:endParaRPr lang="en-US" sz="2400">
              <a:solidFill>
                <a:srgbClr val="FF0000"/>
              </a:solidFill>
            </a:endParaRPr>
          </a:p>
          <a:p>
            <a:r>
              <a:rPr lang="en-US" sz="2400">
                <a:solidFill>
                  <a:srgbClr val="FF0000"/>
                </a:solidFill>
              </a:rPr>
              <a:t>print (str1 + str2) #printing the concatenation of str1 and str2    </a:t>
            </a:r>
            <a:endParaRPr lang="en-US" sz="2400">
              <a:solidFill>
                <a:srgbClr val="FF0000"/>
              </a:solidFill>
            </a:endParaRPr>
          </a:p>
        </p:txBody>
      </p:sp>
      <p:sp>
        <p:nvSpPr>
          <p:cNvPr id="3" name="Text Box 2"/>
          <p:cNvSpPr txBox="1"/>
          <p:nvPr/>
        </p:nvSpPr>
        <p:spPr>
          <a:xfrm>
            <a:off x="4761230" y="609600"/>
            <a:ext cx="2540000" cy="583565"/>
          </a:xfrm>
          <a:prstGeom prst="rect">
            <a:avLst/>
          </a:prstGeom>
          <a:noFill/>
        </p:spPr>
        <p:txBody>
          <a:bodyPr wrap="square" rtlCol="0" anchor="t">
            <a:spAutoFit/>
          </a:bodyPr>
          <a:p>
            <a:r>
              <a:rPr lang="en-US" sz="3200" b="1"/>
              <a:t>String</a:t>
            </a:r>
            <a:endParaRPr lang="en-US" sz="3200" b="1"/>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9080" y="751840"/>
            <a:ext cx="11717655" cy="3538220"/>
          </a:xfrm>
          <a:prstGeom prst="rect">
            <a:avLst/>
          </a:prstGeom>
          <a:noFill/>
        </p:spPr>
        <p:txBody>
          <a:bodyPr wrap="square" rtlCol="0" anchor="t">
            <a:spAutoFit/>
          </a:bodyPr>
          <a:p>
            <a:pPr algn="ctr"/>
            <a:r>
              <a:rPr lang="en-US" sz="3200" b="1">
                <a:solidFill>
                  <a:srgbClr val="FF0000"/>
                </a:solidFill>
              </a:rPr>
              <a:t>List</a:t>
            </a:r>
            <a:endParaRPr lang="en-US" sz="3200" b="1">
              <a:solidFill>
                <a:srgbClr val="FF0000"/>
              </a:solidFill>
            </a:endParaRPr>
          </a:p>
          <a:p>
            <a:pPr marL="342900" indent="-342900" algn="just">
              <a:buFont typeface="Arial" panose="020B0604020202020204" pitchFamily="34" charset="0"/>
              <a:buChar char="•"/>
            </a:pPr>
            <a:endParaRPr lang="en-US" sz="2400" b="1"/>
          </a:p>
          <a:p>
            <a:pPr marL="342900" indent="-342900" algn="just">
              <a:buFont typeface="Arial" panose="020B0604020202020204" pitchFamily="34" charset="0"/>
              <a:buChar char="•"/>
            </a:pPr>
            <a:r>
              <a:rPr lang="en-US" sz="2400"/>
              <a:t>Python Lists are similar to arrays in C. However, the list can contain data of different types. The items stored in the list are separated with a comma (,) and enclosed within square brackets [].</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We can use slice [:] operators to access the data of the list. The concatenation operator (+) and repetition operator (*) works with the list in the same way as they were working with the strings.</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46480" y="701675"/>
            <a:ext cx="6254750" cy="5631180"/>
          </a:xfrm>
          <a:prstGeom prst="rect">
            <a:avLst/>
          </a:prstGeom>
          <a:noFill/>
        </p:spPr>
        <p:txBody>
          <a:bodyPr wrap="square" rtlCol="0" anchor="t">
            <a:spAutoFit/>
          </a:bodyPr>
          <a:p>
            <a:r>
              <a:rPr lang="en-US" sz="2000"/>
              <a:t>list1  = [1, "hi", "Python", 2]    </a:t>
            </a:r>
            <a:endParaRPr lang="en-US" sz="2000"/>
          </a:p>
          <a:p>
            <a:r>
              <a:rPr lang="en-US" sz="2000"/>
              <a:t>#Checking type of given list  </a:t>
            </a:r>
            <a:endParaRPr lang="en-US" sz="2000"/>
          </a:p>
          <a:p>
            <a:r>
              <a:rPr lang="en-US" sz="2000"/>
              <a:t>print(type(list1))  </a:t>
            </a:r>
            <a:endParaRPr lang="en-US" sz="2000"/>
          </a:p>
          <a:p>
            <a:r>
              <a:rPr lang="en-US" sz="2000"/>
              <a:t>  </a:t>
            </a:r>
            <a:endParaRPr lang="en-US" sz="2000"/>
          </a:p>
          <a:p>
            <a:r>
              <a:rPr lang="en-US" sz="2000"/>
              <a:t>#Printing the list1  </a:t>
            </a:r>
            <a:endParaRPr lang="en-US" sz="2000"/>
          </a:p>
          <a:p>
            <a:r>
              <a:rPr lang="en-US" sz="2000"/>
              <a:t>print (list1)  </a:t>
            </a:r>
            <a:endParaRPr lang="en-US" sz="2000"/>
          </a:p>
          <a:p>
            <a:r>
              <a:rPr lang="en-US" sz="2000"/>
              <a:t>  </a:t>
            </a:r>
            <a:endParaRPr lang="en-US" sz="2000"/>
          </a:p>
          <a:p>
            <a:r>
              <a:rPr lang="en-US" sz="2000"/>
              <a:t># List slicing  </a:t>
            </a:r>
            <a:endParaRPr lang="en-US" sz="2000"/>
          </a:p>
          <a:p>
            <a:r>
              <a:rPr lang="en-US" sz="2000"/>
              <a:t>print (list1[3:])  </a:t>
            </a:r>
            <a:endParaRPr lang="en-US" sz="2000"/>
          </a:p>
          <a:p>
            <a:r>
              <a:rPr lang="en-US" sz="2000"/>
              <a:t>  </a:t>
            </a:r>
            <a:endParaRPr lang="en-US" sz="2000"/>
          </a:p>
          <a:p>
            <a:r>
              <a:rPr lang="en-US" sz="2000"/>
              <a:t># List slicing  </a:t>
            </a:r>
            <a:endParaRPr lang="en-US" sz="2000"/>
          </a:p>
          <a:p>
            <a:r>
              <a:rPr lang="en-US" sz="2000"/>
              <a:t>print (list1[0:2])   </a:t>
            </a:r>
            <a:endParaRPr lang="en-US" sz="2000"/>
          </a:p>
          <a:p>
            <a:r>
              <a:rPr lang="en-US" sz="2000"/>
              <a:t>  </a:t>
            </a:r>
            <a:endParaRPr lang="en-US" sz="2000"/>
          </a:p>
          <a:p>
            <a:r>
              <a:rPr lang="en-US" sz="2000"/>
              <a:t># List Concatenation using + operator  </a:t>
            </a:r>
            <a:endParaRPr lang="en-US" sz="2000"/>
          </a:p>
          <a:p>
            <a:r>
              <a:rPr lang="en-US" sz="2000"/>
              <a:t>print (list1 + list1)  </a:t>
            </a:r>
            <a:endParaRPr lang="en-US" sz="2000"/>
          </a:p>
          <a:p>
            <a:r>
              <a:rPr lang="en-US" sz="2000"/>
              <a:t>  </a:t>
            </a:r>
            <a:endParaRPr lang="en-US" sz="2000"/>
          </a:p>
          <a:p>
            <a:r>
              <a:rPr lang="en-US" sz="2000"/>
              <a:t># List repetation using * operator  </a:t>
            </a:r>
            <a:endParaRPr lang="en-US" sz="2000"/>
          </a:p>
          <a:p>
            <a:r>
              <a:rPr lang="en-US" sz="2000"/>
              <a:t>print (list1 * 3)</a:t>
            </a:r>
            <a:endParaRPr lang="en-US" sz="2000"/>
          </a:p>
        </p:txBody>
      </p:sp>
      <p:sp>
        <p:nvSpPr>
          <p:cNvPr id="3" name="Text Box 2"/>
          <p:cNvSpPr txBox="1"/>
          <p:nvPr/>
        </p:nvSpPr>
        <p:spPr>
          <a:xfrm>
            <a:off x="5719763" y="253365"/>
            <a:ext cx="752475" cy="583565"/>
          </a:xfrm>
          <a:prstGeom prst="rect">
            <a:avLst/>
          </a:prstGeom>
          <a:noFill/>
        </p:spPr>
        <p:txBody>
          <a:bodyPr wrap="none" rtlCol="0" anchor="t">
            <a:spAutoFit/>
          </a:bodyPr>
          <a:p>
            <a:pPr algn="ctr"/>
            <a:r>
              <a:rPr lang="en-US" sz="3200" b="1">
                <a:solidFill>
                  <a:srgbClr val="FF0000"/>
                </a:solidFill>
                <a:sym typeface="+mn-ea"/>
              </a:rPr>
              <a:t>List</a:t>
            </a:r>
            <a:endParaRPr lang="en-US" sz="3200" b="1">
              <a:solidFill>
                <a:srgbClr val="FF0000"/>
              </a:solidFill>
              <a:sym typeface="+mn-ea"/>
            </a:endParaRPr>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0210" y="1028700"/>
            <a:ext cx="11511915" cy="3107690"/>
          </a:xfrm>
          <a:prstGeom prst="rect">
            <a:avLst/>
          </a:prstGeom>
          <a:noFill/>
        </p:spPr>
        <p:txBody>
          <a:bodyPr wrap="square" rtlCol="0" anchor="t">
            <a:spAutoFit/>
          </a:bodyPr>
          <a:p>
            <a:pPr algn="ctr"/>
            <a:r>
              <a:rPr lang="en-US" sz="2800" b="1">
                <a:solidFill>
                  <a:srgbClr val="FF0000"/>
                </a:solidFill>
              </a:rPr>
              <a:t>Tuple</a:t>
            </a:r>
            <a:endParaRPr lang="en-US" sz="2800" b="1">
              <a:solidFill>
                <a:srgbClr val="FF0000"/>
              </a:solidFill>
            </a:endParaRPr>
          </a:p>
          <a:p>
            <a:pPr algn="ctr"/>
            <a:endParaRPr lang="en-US" sz="2400" b="1"/>
          </a:p>
          <a:p>
            <a:pPr marL="342900" indent="-342900">
              <a:buFont typeface="Arial" panose="020B0604020202020204" pitchFamily="34" charset="0"/>
              <a:buChar char="•"/>
            </a:pPr>
            <a:r>
              <a:rPr lang="en-US" sz="2400"/>
              <a:t>A tuple is similar to the list in many ways. Like lists, tuples also contain the collection of the items of different data types. The items of the tuple are separated with a comma (,) and enclosed in parentheses ().</a:t>
            </a:r>
            <a:endParaRPr 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A tuple is a read-only data structure as we can't modify the size and value of the items of a tuple.</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6235" y="532130"/>
            <a:ext cx="11609705" cy="3046095"/>
          </a:xfrm>
          <a:prstGeom prst="rect">
            <a:avLst/>
          </a:prstGeom>
          <a:noFill/>
        </p:spPr>
        <p:txBody>
          <a:bodyPr wrap="square" rtlCol="0" anchor="t">
            <a:spAutoFit/>
          </a:bodyPr>
          <a:p>
            <a:pPr algn="ctr"/>
            <a:r>
              <a:rPr lang="en-US" sz="2400" b="1">
                <a:solidFill>
                  <a:srgbClr val="FF0000"/>
                </a:solidFill>
              </a:rPr>
              <a:t>Dictionary</a:t>
            </a:r>
            <a:endParaRPr lang="en-US" sz="2400" b="1">
              <a:solidFill>
                <a:srgbClr val="FF0000"/>
              </a:solidFill>
            </a:endParaRPr>
          </a:p>
          <a:p>
            <a:pPr algn="ctr"/>
            <a:endParaRPr lang="en-US" sz="2400" b="1"/>
          </a:p>
          <a:p>
            <a:r>
              <a:rPr lang="en-US" sz="2400"/>
              <a:t>Dictionary is an unordered set of a key-value pair of items. It is like an associative array or a hash table where each key stores a specific value. Key can hold any primitive data type, whereas value is an arbitrary Python object.</a:t>
            </a:r>
            <a:endParaRPr lang="en-US" sz="2400"/>
          </a:p>
          <a:p>
            <a:endParaRPr lang="en-US" sz="2400"/>
          </a:p>
          <a:p>
            <a:r>
              <a:rPr lang="en-US" sz="2400"/>
              <a:t>The items in the dictionary are separated with the comma (,) and enclosed in the curly braces {}.</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52725" y="1834515"/>
            <a:ext cx="6329680" cy="3476625"/>
          </a:xfrm>
          <a:prstGeom prst="rect">
            <a:avLst/>
          </a:prstGeom>
          <a:noFill/>
        </p:spPr>
        <p:txBody>
          <a:bodyPr wrap="square" rtlCol="0" anchor="t">
            <a:spAutoFit/>
          </a:bodyPr>
          <a:p>
            <a:r>
              <a:rPr lang="en-US" sz="2000"/>
              <a:t>d = {1:'Jimmy', 2:'Alex', 3:'john', 4:'mike'}     </a:t>
            </a:r>
            <a:endParaRPr lang="en-US" sz="2000"/>
          </a:p>
          <a:p>
            <a:r>
              <a:rPr lang="en-US" sz="2000"/>
              <a:t>  </a:t>
            </a:r>
            <a:endParaRPr lang="en-US" sz="2000"/>
          </a:p>
          <a:p>
            <a:r>
              <a:rPr lang="en-US" sz="2000"/>
              <a:t># Printing dictionary  </a:t>
            </a:r>
            <a:endParaRPr lang="en-US" sz="2000"/>
          </a:p>
          <a:p>
            <a:r>
              <a:rPr lang="en-US" sz="2000"/>
              <a:t>print (d)  </a:t>
            </a:r>
            <a:endParaRPr lang="en-US" sz="2000"/>
          </a:p>
          <a:p>
            <a:r>
              <a:rPr lang="en-US" sz="2000"/>
              <a:t>  </a:t>
            </a:r>
            <a:endParaRPr lang="en-US" sz="2000"/>
          </a:p>
          <a:p>
            <a:r>
              <a:rPr lang="en-US" sz="2000"/>
              <a:t># Accesing value using keys  </a:t>
            </a:r>
            <a:endParaRPr lang="en-US" sz="2000"/>
          </a:p>
          <a:p>
            <a:r>
              <a:rPr lang="en-US" sz="2000"/>
              <a:t>print("1st name is "+d[1])   </a:t>
            </a:r>
            <a:endParaRPr lang="en-US" sz="2000"/>
          </a:p>
          <a:p>
            <a:r>
              <a:rPr lang="en-US" sz="2000"/>
              <a:t>print("2nd name is "+ d[4])    </a:t>
            </a:r>
            <a:endParaRPr lang="en-US" sz="2000"/>
          </a:p>
          <a:p>
            <a:r>
              <a:rPr lang="en-US" sz="2000"/>
              <a:t>  </a:t>
            </a:r>
            <a:endParaRPr lang="en-US" sz="2000"/>
          </a:p>
          <a:p>
            <a:r>
              <a:rPr lang="en-US" sz="2000"/>
              <a:t>print (d.keys())    </a:t>
            </a:r>
            <a:endParaRPr lang="en-US" sz="2000"/>
          </a:p>
          <a:p>
            <a:r>
              <a:rPr lang="en-US" sz="2000"/>
              <a:t>print (d.values())  </a:t>
            </a:r>
            <a:r>
              <a:rPr lang="en-US"/>
              <a:t> </a:t>
            </a:r>
            <a:endParaRPr lang="en-US"/>
          </a:p>
        </p:txBody>
      </p:sp>
      <p:sp>
        <p:nvSpPr>
          <p:cNvPr id="3" name="Text Box 2"/>
          <p:cNvSpPr txBox="1"/>
          <p:nvPr/>
        </p:nvSpPr>
        <p:spPr>
          <a:xfrm>
            <a:off x="5323523" y="490855"/>
            <a:ext cx="1490345" cy="460375"/>
          </a:xfrm>
          <a:prstGeom prst="rect">
            <a:avLst/>
          </a:prstGeom>
          <a:noFill/>
        </p:spPr>
        <p:txBody>
          <a:bodyPr wrap="none" rtlCol="0" anchor="t">
            <a:spAutoFit/>
          </a:bodyPr>
          <a:p>
            <a:pPr algn="ctr"/>
            <a:r>
              <a:rPr lang="en-US" sz="2400" b="1">
                <a:solidFill>
                  <a:srgbClr val="FF0000"/>
                </a:solidFill>
                <a:sym typeface="+mn-ea"/>
              </a:rPr>
              <a:t>Dictionary</a:t>
            </a:r>
            <a:endParaRPr lang="en-US" sz="2400" b="1">
              <a:solidFill>
                <a:srgbClr val="FF0000"/>
              </a:solidFill>
              <a:sym typeface="+mn-ea"/>
            </a:endParaRPr>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53280" y="447675"/>
            <a:ext cx="3338830" cy="521970"/>
          </a:xfrm>
          <a:prstGeom prst="rect">
            <a:avLst/>
          </a:prstGeom>
          <a:noFill/>
        </p:spPr>
        <p:txBody>
          <a:bodyPr wrap="square" rtlCol="0" anchor="t">
            <a:spAutoFit/>
          </a:bodyPr>
          <a:p>
            <a:r>
              <a:rPr lang="en-US" sz="2800" b="1"/>
              <a:t>The if statement</a:t>
            </a:r>
            <a:endParaRPr lang="en-US" sz="2800" b="1"/>
          </a:p>
        </p:txBody>
      </p:sp>
      <p:sp>
        <p:nvSpPr>
          <p:cNvPr id="3" name="Text Box 2"/>
          <p:cNvSpPr txBox="1"/>
          <p:nvPr/>
        </p:nvSpPr>
        <p:spPr>
          <a:xfrm>
            <a:off x="238125" y="1265555"/>
            <a:ext cx="5260340" cy="1198880"/>
          </a:xfrm>
          <a:prstGeom prst="rect">
            <a:avLst/>
          </a:prstGeom>
          <a:noFill/>
        </p:spPr>
        <p:txBody>
          <a:bodyPr wrap="square" rtlCol="0" anchor="t">
            <a:spAutoFit/>
          </a:bodyPr>
          <a:p>
            <a:r>
              <a:rPr lang="en-US" sz="2400"/>
              <a:t>num = int(input("enter the number?"))  </a:t>
            </a:r>
            <a:endParaRPr lang="en-US" sz="2400"/>
          </a:p>
          <a:p>
            <a:r>
              <a:rPr lang="en-US" sz="2400"/>
              <a:t>if num%2 == 0:  </a:t>
            </a:r>
            <a:endParaRPr lang="en-US" sz="2400"/>
          </a:p>
          <a:p>
            <a:r>
              <a:rPr lang="en-US" sz="2400"/>
              <a:t>    print("Number is even")  </a:t>
            </a:r>
            <a:endParaRPr lang="en-US" sz="2400"/>
          </a:p>
        </p:txBody>
      </p:sp>
      <p:sp>
        <p:nvSpPr>
          <p:cNvPr id="4" name="Text Box 3"/>
          <p:cNvSpPr txBox="1"/>
          <p:nvPr/>
        </p:nvSpPr>
        <p:spPr>
          <a:xfrm>
            <a:off x="5581650" y="1463040"/>
            <a:ext cx="6470650" cy="3415030"/>
          </a:xfrm>
          <a:prstGeom prst="rect">
            <a:avLst/>
          </a:prstGeom>
          <a:noFill/>
        </p:spPr>
        <p:txBody>
          <a:bodyPr wrap="square" rtlCol="0" anchor="t">
            <a:spAutoFit/>
          </a:bodyPr>
          <a:p>
            <a:r>
              <a:rPr lang="en-US" sz="2400"/>
              <a:t>a = int(input("Enter a? "));  </a:t>
            </a:r>
            <a:endParaRPr lang="en-US" sz="2400"/>
          </a:p>
          <a:p>
            <a:r>
              <a:rPr lang="en-US" sz="2400"/>
              <a:t>b = int(input("Enter b? "));  </a:t>
            </a:r>
            <a:endParaRPr lang="en-US" sz="2400"/>
          </a:p>
          <a:p>
            <a:r>
              <a:rPr lang="en-US" sz="2400"/>
              <a:t>c = int(input("Enter c? "));  </a:t>
            </a:r>
            <a:endParaRPr lang="en-US" sz="2400"/>
          </a:p>
          <a:p>
            <a:r>
              <a:rPr lang="en-US" sz="2400"/>
              <a:t>if a&gt;b and a&gt;c:  </a:t>
            </a:r>
            <a:endParaRPr lang="en-US" sz="2400"/>
          </a:p>
          <a:p>
            <a:r>
              <a:rPr lang="en-US" sz="2400"/>
              <a:t>    print("a is largest");  </a:t>
            </a:r>
            <a:endParaRPr lang="en-US" sz="2400"/>
          </a:p>
          <a:p>
            <a:r>
              <a:rPr lang="en-US" sz="2400"/>
              <a:t>if b&gt;a and b&gt;c:  </a:t>
            </a:r>
            <a:endParaRPr lang="en-US" sz="2400"/>
          </a:p>
          <a:p>
            <a:r>
              <a:rPr lang="en-US" sz="2400"/>
              <a:t>    print("b is largest");  </a:t>
            </a:r>
            <a:endParaRPr lang="en-US" sz="2400"/>
          </a:p>
          <a:p>
            <a:r>
              <a:rPr lang="en-US" sz="2400"/>
              <a:t>if c&gt;a and c&gt;b:  </a:t>
            </a:r>
            <a:endParaRPr lang="en-US" sz="2400"/>
          </a:p>
          <a:p>
            <a:r>
              <a:rPr lang="en-US" sz="2400"/>
              <a:t>    print("c is largest");  </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98775" y="1351915"/>
            <a:ext cx="6395085" cy="4154170"/>
          </a:xfrm>
          <a:prstGeom prst="rect">
            <a:avLst/>
          </a:prstGeom>
          <a:noFill/>
        </p:spPr>
        <p:txBody>
          <a:bodyPr wrap="square" rtlCol="0" anchor="t">
            <a:spAutoFit/>
          </a:bodyPr>
          <a:p>
            <a:r>
              <a:rPr lang="en-US" sz="2400"/>
              <a:t>marks = int(input("Enter the marks? "))  </a:t>
            </a:r>
            <a:endParaRPr lang="en-US" sz="2400"/>
          </a:p>
          <a:p>
            <a:r>
              <a:rPr lang="en-US" sz="2400"/>
              <a:t>f marks &gt; 85 and marks &lt;= 100:  </a:t>
            </a:r>
            <a:endParaRPr lang="en-US" sz="2400"/>
          </a:p>
          <a:p>
            <a:r>
              <a:rPr lang="en-US" sz="2400"/>
              <a:t>   print("Congrats ! you scored grade A ...")  </a:t>
            </a:r>
            <a:endParaRPr lang="en-US" sz="2400"/>
          </a:p>
          <a:p>
            <a:r>
              <a:rPr lang="en-US" sz="2400"/>
              <a:t>lif marks &gt; 60 and marks &lt;= 85:  </a:t>
            </a:r>
            <a:endParaRPr lang="en-US" sz="2400"/>
          </a:p>
          <a:p>
            <a:r>
              <a:rPr lang="en-US" sz="2400"/>
              <a:t>   print("You scored grade B + ...")  </a:t>
            </a:r>
            <a:endParaRPr lang="en-US" sz="2400"/>
          </a:p>
          <a:p>
            <a:r>
              <a:rPr lang="en-US" sz="2400"/>
              <a:t>lif marks &gt; 40 and marks &lt;= 60:  </a:t>
            </a:r>
            <a:endParaRPr lang="en-US" sz="2400"/>
          </a:p>
          <a:p>
            <a:r>
              <a:rPr lang="en-US" sz="2400"/>
              <a:t>   print("You scored grade B ...")  </a:t>
            </a:r>
            <a:endParaRPr lang="en-US" sz="2400"/>
          </a:p>
          <a:p>
            <a:r>
              <a:rPr lang="en-US" sz="2400"/>
              <a:t>lif (marks &gt; 30 and marks &lt;= 40):  </a:t>
            </a:r>
            <a:endParaRPr lang="en-US" sz="2400"/>
          </a:p>
          <a:p>
            <a:r>
              <a:rPr lang="en-US" sz="2400"/>
              <a:t>   print("You scored grade C ...")  </a:t>
            </a:r>
            <a:endParaRPr lang="en-US" sz="2400"/>
          </a:p>
          <a:p>
            <a:r>
              <a:rPr lang="en-US" sz="2400"/>
              <a:t>lse:  </a:t>
            </a:r>
            <a:endParaRPr lang="en-US" sz="2400"/>
          </a:p>
          <a:p>
            <a:r>
              <a:rPr lang="en-US" sz="2400"/>
              <a:t>   print("Sorry you are fail ?") </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7800" y="712470"/>
            <a:ext cx="11837035" cy="5631180"/>
          </a:xfrm>
          <a:prstGeom prst="rect">
            <a:avLst/>
          </a:prstGeom>
          <a:noFill/>
        </p:spPr>
        <p:txBody>
          <a:bodyPr wrap="square" rtlCol="0" anchor="t">
            <a:spAutoFit/>
          </a:bodyPr>
          <a:p>
            <a:pPr algn="ctr"/>
            <a:r>
              <a:rPr lang="en-US" sz="2800" b="1"/>
              <a:t>The for Loop</a:t>
            </a:r>
            <a:endParaRPr lang="en-US" sz="2800" b="1"/>
          </a:p>
          <a:p>
            <a:pPr algn="ctr"/>
            <a:endParaRPr lang="en-US" sz="2000" b="1"/>
          </a:p>
          <a:p>
            <a:r>
              <a:rPr lang="en-US" sz="2400"/>
              <a:t>Python's for loop is designed to repeatedly execute a code block while iterating through a list, tuple, dictionary, or other iterable objects of Python. The process of traversing a sequence is known as iteration.</a:t>
            </a:r>
            <a:endParaRPr lang="en-US" sz="2400"/>
          </a:p>
          <a:p>
            <a:endParaRPr lang="en-US" sz="2400"/>
          </a:p>
          <a:p>
            <a:r>
              <a:rPr lang="en-US" sz="2400"/>
              <a:t>Syntax of the for Loop</a:t>
            </a:r>
            <a:endParaRPr lang="en-US" sz="2400"/>
          </a:p>
          <a:p>
            <a:endParaRPr lang="en-US" sz="2400"/>
          </a:p>
          <a:p>
            <a:r>
              <a:rPr lang="en-US" sz="2400">
                <a:solidFill>
                  <a:srgbClr val="FF0000"/>
                </a:solidFill>
              </a:rPr>
              <a:t>for</a:t>
            </a:r>
            <a:r>
              <a:rPr lang="en-US" sz="2400">
                <a:solidFill>
                  <a:srgbClr val="0070C0"/>
                </a:solidFill>
              </a:rPr>
              <a:t> value</a:t>
            </a:r>
            <a:r>
              <a:rPr lang="en-US" sz="2400">
                <a:solidFill>
                  <a:srgbClr val="FF0000"/>
                </a:solidFill>
              </a:rPr>
              <a:t> in sequence:  </a:t>
            </a:r>
            <a:endParaRPr lang="en-US" sz="2400">
              <a:solidFill>
                <a:srgbClr val="FF0000"/>
              </a:solidFill>
            </a:endParaRPr>
          </a:p>
          <a:p>
            <a:r>
              <a:rPr lang="en-US" sz="2400">
                <a:solidFill>
                  <a:srgbClr val="FF0000"/>
                </a:solidFill>
              </a:rPr>
              <a:t>    { code block }  </a:t>
            </a:r>
            <a:endParaRPr lang="en-US" sz="2400">
              <a:solidFill>
                <a:srgbClr val="FF0000"/>
              </a:solidFill>
            </a:endParaRPr>
          </a:p>
          <a:p>
            <a:endParaRPr lang="en-US" sz="2400"/>
          </a:p>
          <a:p>
            <a:r>
              <a:rPr lang="en-US" sz="2400"/>
              <a:t>In this case, the variable </a:t>
            </a:r>
            <a:r>
              <a:rPr lang="en-US" sz="2400">
                <a:solidFill>
                  <a:srgbClr val="0070C0"/>
                </a:solidFill>
              </a:rPr>
              <a:t>value </a:t>
            </a:r>
            <a:r>
              <a:rPr lang="en-US" sz="2400"/>
              <a:t>is used to hold the value of every item present in the </a:t>
            </a:r>
            <a:r>
              <a:rPr lang="en-US" sz="2400">
                <a:solidFill>
                  <a:srgbClr val="0070C0"/>
                </a:solidFill>
              </a:rPr>
              <a:t>sequence</a:t>
            </a:r>
            <a:r>
              <a:rPr lang="en-US" sz="2400"/>
              <a:t> before the iteration begins until this particular iteration is completed.</a:t>
            </a:r>
            <a:endParaRPr lang="en-US" sz="2400"/>
          </a:p>
          <a:p>
            <a:endParaRPr lang="en-US" sz="2400"/>
          </a:p>
          <a:p>
            <a:r>
              <a:rPr lang="en-US" sz="2400"/>
              <a:t>Loop iterates until the final item of the sequence are reached.</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8120" y="1721485"/>
            <a:ext cx="11668125" cy="3415030"/>
          </a:xfrm>
          <a:prstGeom prst="rect">
            <a:avLst/>
          </a:prstGeom>
          <a:noFill/>
        </p:spPr>
        <p:txBody>
          <a:bodyPr wrap="square" rtlCol="0" anchor="t">
            <a:spAutoFit/>
          </a:bodyPr>
          <a:p>
            <a:pPr marL="342900" indent="-342900" algn="just">
              <a:buFont typeface="Wingdings" panose="05000000000000000000" charset="0"/>
              <a:buChar char="Ø"/>
            </a:pPr>
            <a:r>
              <a:rPr lang="en-US" sz="2400">
                <a:sym typeface="+mn-ea"/>
              </a:rPr>
              <a:t>Python is not intended to work in a particular area, such as web programming. That is why it is known as </a:t>
            </a:r>
            <a:r>
              <a:rPr lang="en-US" sz="2400" b="1">
                <a:sym typeface="+mn-ea"/>
              </a:rPr>
              <a:t>multipurpose programming language</a:t>
            </a:r>
            <a:r>
              <a:rPr lang="en-US" sz="2400">
                <a:sym typeface="+mn-ea"/>
              </a:rPr>
              <a:t> because it can be used with web, enterprise, 3D CAD, etc.</a:t>
            </a:r>
            <a:endParaRPr lang="en-US" sz="2400"/>
          </a:p>
          <a:p>
            <a:pPr marL="342900" indent="-342900" algn="just">
              <a:buFont typeface="Wingdings" panose="05000000000000000000" charset="0"/>
              <a:buChar char="Ø"/>
            </a:pPr>
            <a:endParaRPr lang="en-US" sz="2400"/>
          </a:p>
          <a:p>
            <a:pPr marL="342900" indent="-342900" algn="just">
              <a:buFont typeface="Wingdings" panose="05000000000000000000" charset="0"/>
              <a:buChar char="Ø"/>
            </a:pPr>
            <a:r>
              <a:rPr lang="en-US" sz="2400">
                <a:sym typeface="+mn-ea"/>
              </a:rPr>
              <a:t>We don't need to use data types to declare variable because it is dynamically typed so we can write a=10 to assign an integer value in an integer variable.</a:t>
            </a:r>
            <a:endParaRPr lang="en-US" sz="2400"/>
          </a:p>
          <a:p>
            <a:pPr marL="342900" indent="-342900" algn="just">
              <a:buFont typeface="Wingdings" panose="05000000000000000000" charset="0"/>
              <a:buChar char="Ø"/>
            </a:pPr>
            <a:endParaRPr lang="en-US" sz="2400"/>
          </a:p>
          <a:p>
            <a:pPr marL="342900" indent="-342900" algn="just">
              <a:buFont typeface="Wingdings" panose="05000000000000000000" charset="0"/>
              <a:buChar char="Ø"/>
            </a:pPr>
            <a:r>
              <a:rPr lang="en-US" sz="2400" b="1">
                <a:sym typeface="+mn-ea"/>
              </a:rPr>
              <a:t>Python</a:t>
            </a:r>
            <a:r>
              <a:rPr lang="en-US" sz="2400">
                <a:sym typeface="+mn-ea"/>
              </a:rPr>
              <a:t> makes the development and debugging fast because there is no compilation step included in Python development, and edit-test-debug cycle is very fast.</a:t>
            </a:r>
            <a:endParaRPr lang="en-US" sz="2400">
              <a:sym typeface="+mn-ea"/>
            </a:endParaRPr>
          </a:p>
        </p:txBody>
      </p:sp>
      <p:sp>
        <p:nvSpPr>
          <p:cNvPr id="3" name="Text Box 2"/>
          <p:cNvSpPr txBox="1"/>
          <p:nvPr/>
        </p:nvSpPr>
        <p:spPr>
          <a:xfrm>
            <a:off x="4383723" y="212725"/>
            <a:ext cx="3168650" cy="521970"/>
          </a:xfrm>
          <a:prstGeom prst="rect">
            <a:avLst/>
          </a:prstGeom>
          <a:noFill/>
        </p:spPr>
        <p:txBody>
          <a:bodyPr wrap="none" rtlCol="0" anchor="t">
            <a:spAutoFit/>
          </a:bodyPr>
          <a:p>
            <a:pPr algn="ctr"/>
            <a:r>
              <a:rPr lang="en-US" sz="2800" b="1">
                <a:solidFill>
                  <a:srgbClr val="FF0000"/>
                </a:solidFill>
                <a:sym typeface="+mn-ea"/>
              </a:rPr>
              <a:t>What is Python cont</a:t>
            </a:r>
            <a:endParaRPr lang="en-US" sz="2800" b="1">
              <a:solidFill>
                <a:srgbClr val="FF0000"/>
              </a:solidFill>
              <a:sym typeface="+mn-ea"/>
            </a:endParaRPr>
          </a:p>
        </p:txBody>
      </p:sp>
      <p:pic>
        <p:nvPicPr>
          <p:cNvPr id="5" name="Picture 4"/>
          <p:cNvPicPr>
            <a:picLocks noChangeAspect="1"/>
          </p:cNvPicPr>
          <p:nvPr/>
        </p:nvPicPr>
        <p:blipFill>
          <a:blip r:embed="rId1"/>
          <a:stretch>
            <a:fillRect/>
          </a:stretch>
        </p:blipFill>
        <p:spPr>
          <a:xfrm>
            <a:off x="9635490" y="5147310"/>
            <a:ext cx="2442845" cy="136779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4655" y="1104900"/>
            <a:ext cx="9914890" cy="5015865"/>
          </a:xfrm>
          <a:prstGeom prst="rect">
            <a:avLst/>
          </a:prstGeom>
          <a:noFill/>
        </p:spPr>
        <p:txBody>
          <a:bodyPr wrap="square" rtlCol="0" anchor="t">
            <a:spAutoFit/>
          </a:bodyPr>
          <a:p>
            <a:r>
              <a:rPr lang="en-US" sz="2000" b="1"/>
              <a:t># Python program to show how the for loop works </a:t>
            </a:r>
            <a:r>
              <a:rPr lang="en-US" sz="2000"/>
              <a:t> </a:t>
            </a:r>
            <a:endParaRPr lang="en-US" sz="2000"/>
          </a:p>
          <a:p>
            <a:r>
              <a:rPr lang="en-US" sz="2000"/>
              <a:t>  </a:t>
            </a:r>
            <a:endParaRPr lang="en-US" sz="2000"/>
          </a:p>
          <a:p>
            <a:r>
              <a:rPr lang="en-US" sz="2000"/>
              <a:t># Creating a sequence which is a tuple of numbers  </a:t>
            </a:r>
            <a:endParaRPr lang="en-US" sz="2000"/>
          </a:p>
          <a:p>
            <a:r>
              <a:rPr lang="en-US" sz="2000"/>
              <a:t>numbers = [4, 2, 6, 7, 3, 5, 8, 10, 6, 1, 9, 2]  </a:t>
            </a:r>
            <a:endParaRPr lang="en-US" sz="2000"/>
          </a:p>
          <a:p>
            <a:r>
              <a:rPr lang="en-US" sz="2000"/>
              <a:t>  </a:t>
            </a:r>
            <a:endParaRPr lang="en-US" sz="2000"/>
          </a:p>
          <a:p>
            <a:r>
              <a:rPr lang="en-US" sz="2000"/>
              <a:t># variable to store the square of the number  </a:t>
            </a:r>
            <a:endParaRPr lang="en-US" sz="2000"/>
          </a:p>
          <a:p>
            <a:r>
              <a:rPr lang="en-US" sz="2000"/>
              <a:t>square = 0  </a:t>
            </a:r>
            <a:endParaRPr lang="en-US" sz="2000"/>
          </a:p>
          <a:p>
            <a:r>
              <a:rPr lang="en-US" sz="2000"/>
              <a:t>  </a:t>
            </a:r>
            <a:endParaRPr lang="en-US" sz="2000"/>
          </a:p>
          <a:p>
            <a:r>
              <a:rPr lang="en-US" sz="2000"/>
              <a:t># Creating an empty list  </a:t>
            </a:r>
            <a:endParaRPr lang="en-US" sz="2000"/>
          </a:p>
          <a:p>
            <a:r>
              <a:rPr lang="en-US" sz="2000"/>
              <a:t>squares = []  </a:t>
            </a:r>
            <a:endParaRPr lang="en-US" sz="2000"/>
          </a:p>
          <a:p>
            <a:r>
              <a:rPr lang="en-US" sz="2000"/>
              <a:t>  </a:t>
            </a:r>
            <a:endParaRPr lang="en-US" sz="2000"/>
          </a:p>
          <a:p>
            <a:r>
              <a:rPr lang="en-US" sz="2000"/>
              <a:t># Creating a for loop  </a:t>
            </a:r>
            <a:endParaRPr lang="en-US" sz="2000"/>
          </a:p>
          <a:p>
            <a:r>
              <a:rPr lang="en-US" sz="2000"/>
              <a:t>for value in numbers:  </a:t>
            </a:r>
            <a:endParaRPr lang="en-US" sz="2000"/>
          </a:p>
          <a:p>
            <a:r>
              <a:rPr lang="en-US" sz="2000"/>
              <a:t>    square = value ** 2  </a:t>
            </a:r>
            <a:endParaRPr lang="en-US" sz="2000"/>
          </a:p>
          <a:p>
            <a:r>
              <a:rPr lang="en-US" sz="2000"/>
              <a:t>    squares.append(square)  </a:t>
            </a:r>
            <a:endParaRPr lang="en-US" sz="2000"/>
          </a:p>
          <a:p>
            <a:r>
              <a:rPr lang="en-US" sz="2000"/>
              <a:t>print("The list of squares is", squares)</a:t>
            </a:r>
            <a:endParaRPr lang="en-US" sz="20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89125" y="1320165"/>
            <a:ext cx="8565515" cy="4523105"/>
          </a:xfrm>
          <a:prstGeom prst="rect">
            <a:avLst/>
          </a:prstGeom>
          <a:noFill/>
        </p:spPr>
        <p:txBody>
          <a:bodyPr wrap="square" rtlCol="0" anchor="t">
            <a:spAutoFit/>
          </a:bodyPr>
          <a:p>
            <a:r>
              <a:rPr lang="en-US" sz="2400" b="1"/>
              <a:t># Python program to show how if-else statements work  </a:t>
            </a:r>
            <a:endParaRPr lang="en-US" sz="2400" b="1"/>
          </a:p>
          <a:p>
            <a:r>
              <a:rPr lang="en-US" sz="2400"/>
              <a:t>  </a:t>
            </a:r>
            <a:endParaRPr lang="en-US" sz="2400"/>
          </a:p>
          <a:p>
            <a:r>
              <a:rPr lang="en-US" sz="2400"/>
              <a:t>string = "Python Loop"  </a:t>
            </a:r>
            <a:endParaRPr lang="en-US" sz="2400"/>
          </a:p>
          <a:p>
            <a:r>
              <a:rPr lang="en-US" sz="2400"/>
              <a:t>  </a:t>
            </a:r>
            <a:endParaRPr lang="en-US" sz="2400"/>
          </a:p>
          <a:p>
            <a:r>
              <a:rPr lang="en-US" sz="2400"/>
              <a:t># Initiating a loop  </a:t>
            </a:r>
            <a:endParaRPr lang="en-US" sz="2400"/>
          </a:p>
          <a:p>
            <a:r>
              <a:rPr lang="en-US" sz="2400"/>
              <a:t>for s in a string:  </a:t>
            </a:r>
            <a:endParaRPr lang="en-US" sz="2400"/>
          </a:p>
          <a:p>
            <a:r>
              <a:rPr lang="en-US" sz="2400"/>
              <a:t>    # giving a condition in if block  </a:t>
            </a:r>
            <a:endParaRPr lang="en-US" sz="2400"/>
          </a:p>
          <a:p>
            <a:r>
              <a:rPr lang="en-US" sz="2400"/>
              <a:t>    if s == "o":  </a:t>
            </a:r>
            <a:endParaRPr lang="en-US" sz="2400"/>
          </a:p>
          <a:p>
            <a:r>
              <a:rPr lang="en-US" sz="2400"/>
              <a:t>        print("If block")  </a:t>
            </a:r>
            <a:endParaRPr lang="en-US" sz="2400"/>
          </a:p>
          <a:p>
            <a:r>
              <a:rPr lang="en-US" sz="2400"/>
              <a:t>    # if condition is not satisfied then else block will be executed  </a:t>
            </a:r>
            <a:endParaRPr lang="en-US" sz="2400"/>
          </a:p>
          <a:p>
            <a:r>
              <a:rPr lang="en-US" sz="2400"/>
              <a:t>    else:  </a:t>
            </a:r>
            <a:endParaRPr lang="en-US" sz="2400"/>
          </a:p>
          <a:p>
            <a:r>
              <a:rPr lang="en-US" sz="2400"/>
              <a:t>        print(s)  </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3360" y="650240"/>
            <a:ext cx="11764645" cy="5323205"/>
          </a:xfrm>
          <a:prstGeom prst="rect">
            <a:avLst/>
          </a:prstGeom>
          <a:noFill/>
        </p:spPr>
        <p:txBody>
          <a:bodyPr wrap="square" rtlCol="0" anchor="t">
            <a:spAutoFit/>
          </a:bodyPr>
          <a:p>
            <a:pPr algn="ctr"/>
            <a:r>
              <a:rPr lang="en-US" sz="2800" b="1">
                <a:solidFill>
                  <a:srgbClr val="FF0000"/>
                </a:solidFill>
              </a:rPr>
              <a:t>What is NumPy</a:t>
            </a:r>
            <a:endParaRPr lang="en-US" sz="2800" b="1">
              <a:solidFill>
                <a:srgbClr val="FF0000"/>
              </a:solidFill>
            </a:endParaRPr>
          </a:p>
          <a:p>
            <a:pPr algn="just"/>
            <a:endParaRPr lang="en-US" sz="2400"/>
          </a:p>
          <a:p>
            <a:pPr marL="342900" indent="-342900" algn="just">
              <a:buFont typeface="Arial" panose="020B0604020202020204" pitchFamily="34" charset="0"/>
              <a:buChar char="•"/>
            </a:pPr>
            <a:r>
              <a:rPr lang="en-US" sz="2400" b="1">
                <a:highlight>
                  <a:srgbClr val="FFFF00"/>
                </a:highlight>
              </a:rPr>
              <a:t>NumPy</a:t>
            </a:r>
            <a:r>
              <a:rPr lang="en-US" sz="2400"/>
              <a:t> </a:t>
            </a:r>
            <a:r>
              <a:rPr lang="en-US" sz="2400" b="1"/>
              <a:t>stands for numeric python</a:t>
            </a:r>
            <a:r>
              <a:rPr lang="en-US" sz="2400"/>
              <a:t> which is a python package for the computation and processing of the multidimensional and single dimensional array elements.</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b="1">
                <a:solidFill>
                  <a:srgbClr val="FF0000"/>
                </a:solidFill>
              </a:rPr>
              <a:t>Travis Oliphant</a:t>
            </a:r>
            <a:r>
              <a:rPr lang="en-US" sz="2400"/>
              <a:t> created NumPy package in </a:t>
            </a:r>
            <a:r>
              <a:rPr lang="en-US" sz="2400">
                <a:solidFill>
                  <a:srgbClr val="FF0000"/>
                </a:solidFill>
              </a:rPr>
              <a:t>2005</a:t>
            </a:r>
            <a:r>
              <a:rPr lang="en-US" sz="2400"/>
              <a:t> by injecting the features of the ancestor module Numeric into another </a:t>
            </a:r>
            <a:r>
              <a:rPr lang="en-US" sz="2400">
                <a:solidFill>
                  <a:srgbClr val="00B0F0"/>
                </a:solidFill>
              </a:rPr>
              <a:t>module Numarray.</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It is an extension module of Python which is mostly written in C. It provides various functions which are capable of performing the numeric computations with a high speed.</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b="1"/>
              <a:t>NumPy </a:t>
            </a:r>
            <a:r>
              <a:rPr lang="en-US" sz="2400"/>
              <a:t>provides various powerful data structures, implementing multi-dimensional arrays and matrices. These data structures are used for the optimal computations regarding arrays and matrices.</a:t>
            </a:r>
            <a:endParaRPr lang="en-US" sz="2400"/>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4160" y="95885"/>
            <a:ext cx="11927840" cy="6616065"/>
          </a:xfrm>
          <a:prstGeom prst="rect">
            <a:avLst/>
          </a:prstGeom>
          <a:noFill/>
        </p:spPr>
        <p:txBody>
          <a:bodyPr wrap="square" rtlCol="0" anchor="t">
            <a:spAutoFit/>
          </a:bodyPr>
          <a:p>
            <a:pPr algn="ctr"/>
            <a:r>
              <a:rPr lang="en-US" sz="3200" b="1"/>
              <a:t>The need of NumPy</a:t>
            </a:r>
            <a:endParaRPr lang="en-US" sz="3200" b="1"/>
          </a:p>
          <a:p>
            <a:pPr algn="ctr"/>
            <a:endParaRPr lang="en-US" sz="3200" b="1"/>
          </a:p>
          <a:p>
            <a:pPr algn="just"/>
            <a:r>
              <a:rPr lang="en-US" sz="2400"/>
              <a:t>With the revolution of </a:t>
            </a:r>
            <a:r>
              <a:rPr lang="en-US" sz="2400">
                <a:solidFill>
                  <a:srgbClr val="0070C0"/>
                </a:solidFill>
              </a:rPr>
              <a:t>data science, data analysis libraries like NumPy, SciPy, Pandas, etc</a:t>
            </a:r>
            <a:r>
              <a:rPr lang="en-US" sz="2400"/>
              <a:t>. have seen a lot of growth. With a much easier syntax than other programming languages, python is the first choice language for the data scientist.</a:t>
            </a:r>
            <a:endParaRPr lang="en-US" sz="2400"/>
          </a:p>
          <a:p>
            <a:pPr algn="just"/>
            <a:endParaRPr lang="en-US" sz="2400"/>
          </a:p>
          <a:p>
            <a:pPr algn="just"/>
            <a:r>
              <a:rPr lang="en-US" sz="2400" b="1"/>
              <a:t>NumPy</a:t>
            </a:r>
            <a:r>
              <a:rPr lang="en-US" sz="2400"/>
              <a:t> provides a convenient and efficient way to handle the </a:t>
            </a:r>
            <a:r>
              <a:rPr lang="en-US" sz="2400" b="1"/>
              <a:t>vast amount of data</a:t>
            </a:r>
            <a:r>
              <a:rPr lang="en-US" sz="2400"/>
              <a:t>. </a:t>
            </a:r>
            <a:r>
              <a:rPr lang="en-US" sz="2400">
                <a:solidFill>
                  <a:srgbClr val="0070C0"/>
                </a:solidFill>
              </a:rPr>
              <a:t>NumPy is also very convenient with Matrix multiplication and data reshaping.</a:t>
            </a:r>
            <a:endParaRPr lang="en-US" sz="2400">
              <a:solidFill>
                <a:srgbClr val="0070C0"/>
              </a:solidFill>
            </a:endParaRPr>
          </a:p>
          <a:p>
            <a:pPr marL="457200" indent="-457200" algn="just">
              <a:buAutoNum type="arabicPeriod"/>
            </a:pPr>
            <a:endParaRPr lang="en-US" sz="2400"/>
          </a:p>
          <a:p>
            <a:pPr marL="457200" indent="-457200" algn="just">
              <a:buAutoNum type="arabicPeriod"/>
            </a:pPr>
            <a:r>
              <a:rPr lang="en-US" sz="2400"/>
              <a:t>NumPy performs </a:t>
            </a:r>
            <a:r>
              <a:rPr lang="en-US" sz="2400">
                <a:solidFill>
                  <a:srgbClr val="FF0000"/>
                </a:solidFill>
              </a:rPr>
              <a:t>array-oriented computing.</a:t>
            </a:r>
            <a:endParaRPr lang="en-US" sz="2400"/>
          </a:p>
          <a:p>
            <a:pPr marL="457200" indent="-457200" algn="just">
              <a:buAutoNum type="arabicPeriod"/>
            </a:pPr>
            <a:r>
              <a:rPr lang="en-US" sz="2400"/>
              <a:t>It efficiently implements the </a:t>
            </a:r>
            <a:r>
              <a:rPr lang="en-US" sz="2400">
                <a:solidFill>
                  <a:srgbClr val="FF0000"/>
                </a:solidFill>
              </a:rPr>
              <a:t>multidimensional arrays.</a:t>
            </a:r>
            <a:endParaRPr lang="en-US" sz="2400">
              <a:solidFill>
                <a:srgbClr val="FF0000"/>
              </a:solidFill>
            </a:endParaRPr>
          </a:p>
          <a:p>
            <a:pPr marL="457200" indent="-457200" algn="just">
              <a:buAutoNum type="arabicPeriod"/>
            </a:pPr>
            <a:r>
              <a:rPr lang="en-US" sz="2400"/>
              <a:t>It performs </a:t>
            </a:r>
            <a:r>
              <a:rPr lang="en-US" sz="2400">
                <a:solidFill>
                  <a:srgbClr val="FF0000"/>
                </a:solidFill>
              </a:rPr>
              <a:t>scientific computations</a:t>
            </a:r>
            <a:r>
              <a:rPr lang="en-US" sz="2400"/>
              <a:t>.</a:t>
            </a:r>
            <a:endParaRPr lang="en-US" sz="2400"/>
          </a:p>
          <a:p>
            <a:pPr marL="457200" indent="-457200" algn="just">
              <a:buAutoNum type="arabicPeriod"/>
            </a:pPr>
            <a:r>
              <a:rPr lang="en-US" sz="2400"/>
              <a:t>It is capable of performing </a:t>
            </a:r>
            <a:r>
              <a:rPr lang="en-US" sz="2400">
                <a:solidFill>
                  <a:srgbClr val="FF0000"/>
                </a:solidFill>
              </a:rPr>
              <a:t>Fourier Transform and reshaping the data stored</a:t>
            </a:r>
            <a:r>
              <a:rPr lang="en-US" sz="2400"/>
              <a:t> in multidimensional arrays.</a:t>
            </a:r>
            <a:endParaRPr lang="en-US" sz="2400"/>
          </a:p>
          <a:p>
            <a:pPr marL="457200" indent="-457200" algn="just">
              <a:buAutoNum type="arabicPeriod"/>
            </a:pPr>
            <a:r>
              <a:rPr lang="en-US" sz="2400"/>
              <a:t>NumPy provides the in-built functions for </a:t>
            </a:r>
            <a:r>
              <a:rPr lang="en-US" sz="2400">
                <a:solidFill>
                  <a:srgbClr val="FF0000"/>
                </a:solidFill>
              </a:rPr>
              <a:t>linear algebra and random number generation.</a:t>
            </a:r>
            <a:endParaRPr lang="en-US" sz="2400"/>
          </a:p>
          <a:p>
            <a:pPr marL="457200" indent="-457200" algn="just"/>
            <a:endParaRPr lang="en-US" sz="2400"/>
          </a:p>
          <a:p>
            <a:pPr algn="just"/>
            <a:endParaRPr lang="en-US" sz="2400"/>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5910" y="1379855"/>
            <a:ext cx="11896090" cy="4892675"/>
          </a:xfrm>
          <a:prstGeom prst="rect">
            <a:avLst/>
          </a:prstGeom>
          <a:noFill/>
        </p:spPr>
        <p:txBody>
          <a:bodyPr wrap="square" rtlCol="0" anchor="t">
            <a:spAutoFit/>
          </a:bodyPr>
          <a:p>
            <a:pPr algn="just"/>
            <a:r>
              <a:rPr lang="en-US" sz="2400"/>
              <a:t>If you are going to work on</a:t>
            </a:r>
            <a:r>
              <a:rPr lang="en-US" sz="2400">
                <a:solidFill>
                  <a:srgbClr val="FF0000"/>
                </a:solidFill>
              </a:rPr>
              <a:t> </a:t>
            </a:r>
            <a:r>
              <a:rPr lang="en-US" sz="2400" b="1">
                <a:solidFill>
                  <a:srgbClr val="FF0000"/>
                </a:solidFill>
              </a:rPr>
              <a:t>data analysis or machine learning projects</a:t>
            </a:r>
            <a:r>
              <a:rPr lang="en-US" sz="2400" b="1"/>
              <a:t>,</a:t>
            </a:r>
            <a:r>
              <a:rPr lang="en-US" sz="2400"/>
              <a:t> then having a solid understanding of numpy is nearly mandatory.</a:t>
            </a:r>
            <a:endParaRPr lang="en-US" sz="2400"/>
          </a:p>
          <a:p>
            <a:pPr algn="just"/>
            <a:endParaRPr lang="en-US" sz="2400"/>
          </a:p>
          <a:p>
            <a:pPr algn="just"/>
            <a:r>
              <a:rPr lang="en-US" sz="2400"/>
              <a:t>Because other packages for data analysis </a:t>
            </a:r>
            <a:r>
              <a:rPr lang="en-US" sz="2400">
                <a:solidFill>
                  <a:srgbClr val="FF0000"/>
                </a:solidFill>
              </a:rPr>
              <a:t>(like pandas) is built on top of numpy and the scikit-learn package which is used to build machine learning applications works heavily with numpy as well.</a:t>
            </a:r>
            <a:endParaRPr lang="en-US" sz="2400">
              <a:solidFill>
                <a:srgbClr val="FF0000"/>
              </a:solidFill>
            </a:endParaRPr>
          </a:p>
          <a:p>
            <a:pPr algn="just"/>
            <a:endParaRPr lang="en-US" sz="2400"/>
          </a:p>
          <a:p>
            <a:pPr algn="just"/>
            <a:r>
              <a:rPr lang="en-US" sz="2400"/>
              <a:t>So what does numpy provide?</a:t>
            </a:r>
            <a:endParaRPr lang="en-US" sz="2400"/>
          </a:p>
          <a:p>
            <a:pPr algn="just"/>
            <a:endParaRPr lang="en-US" sz="2400"/>
          </a:p>
          <a:p>
            <a:pPr algn="just"/>
            <a:endParaRPr lang="en-US" sz="2400"/>
          </a:p>
          <a:p>
            <a:pPr algn="just"/>
            <a:r>
              <a:rPr lang="en-US" sz="2400"/>
              <a:t>At the core, numpy provides the excellent ndarray objects, </a:t>
            </a:r>
            <a:r>
              <a:rPr lang="en-US" sz="2400" b="1">
                <a:solidFill>
                  <a:srgbClr val="FF0000"/>
                </a:solidFill>
              </a:rPr>
              <a:t>short for n-dimensional arrays.</a:t>
            </a:r>
            <a:endParaRPr lang="en-US" sz="2400" b="1">
              <a:solidFill>
                <a:srgbClr val="FF0000"/>
              </a:solidFill>
            </a:endParaRPr>
          </a:p>
          <a:p>
            <a:pPr algn="just"/>
            <a:endParaRPr lang="en-US" sz="2400"/>
          </a:p>
          <a:p>
            <a:pPr algn="just"/>
            <a:endParaRPr lang="en-US" sz="2400"/>
          </a:p>
        </p:txBody>
      </p:sp>
      <p:sp>
        <p:nvSpPr>
          <p:cNvPr id="3" name="Text Box 2"/>
          <p:cNvSpPr txBox="1"/>
          <p:nvPr/>
        </p:nvSpPr>
        <p:spPr>
          <a:xfrm>
            <a:off x="4550728" y="151130"/>
            <a:ext cx="3089910" cy="521970"/>
          </a:xfrm>
          <a:prstGeom prst="rect">
            <a:avLst/>
          </a:prstGeom>
          <a:noFill/>
        </p:spPr>
        <p:txBody>
          <a:bodyPr wrap="none" rtlCol="0" anchor="t">
            <a:spAutoFit/>
          </a:bodyPr>
          <a:p>
            <a:pPr algn="ctr"/>
            <a:r>
              <a:rPr lang="en-US" sz="2800" b="1">
                <a:sym typeface="+mn-ea"/>
              </a:rPr>
              <a:t>The need of NumPy</a:t>
            </a:r>
            <a:endParaRPr lang="en-US" sz="2800" b="1">
              <a:sym typeface="+mn-ea"/>
            </a:endParaRPr>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0340" y="567055"/>
            <a:ext cx="11884660" cy="1938020"/>
          </a:xfrm>
          <a:prstGeom prst="rect">
            <a:avLst/>
          </a:prstGeom>
          <a:noFill/>
        </p:spPr>
        <p:txBody>
          <a:bodyPr wrap="square" rtlCol="0" anchor="t">
            <a:spAutoFit/>
          </a:bodyPr>
          <a:p>
            <a:r>
              <a:rPr lang="en-US" sz="2400" i="1">
                <a:highlight>
                  <a:srgbClr val="FFFF00"/>
                </a:highlight>
              </a:rPr>
              <a:t>You might wonder, ‘I can store numbers and other objects in a python list itself and do all sorts of computations and manipulations through list comprehensions, for-loops etc. What do I need a numpy array for?’</a:t>
            </a:r>
            <a:endParaRPr lang="en-US" sz="2400" i="1">
              <a:highlight>
                <a:srgbClr val="FFFF00"/>
              </a:highlight>
            </a:endParaRPr>
          </a:p>
          <a:p>
            <a:endParaRPr lang="en-US" sz="2400">
              <a:highlight>
                <a:srgbClr val="FFFF00"/>
              </a:highlight>
            </a:endParaRPr>
          </a:p>
          <a:p>
            <a:endParaRPr lang="en-US" sz="2400">
              <a:highlight>
                <a:srgbClr val="FFFF00"/>
              </a:highlight>
            </a:endParaRPr>
          </a:p>
        </p:txBody>
      </p:sp>
      <p:sp>
        <p:nvSpPr>
          <p:cNvPr id="3" name="Text Box 2"/>
          <p:cNvSpPr txBox="1"/>
          <p:nvPr/>
        </p:nvSpPr>
        <p:spPr>
          <a:xfrm>
            <a:off x="260985" y="2832735"/>
            <a:ext cx="11724005" cy="1938020"/>
          </a:xfrm>
          <a:prstGeom prst="rect">
            <a:avLst/>
          </a:prstGeom>
          <a:noFill/>
        </p:spPr>
        <p:txBody>
          <a:bodyPr wrap="square" rtlCol="0" anchor="t">
            <a:spAutoFit/>
          </a:bodyPr>
          <a:p>
            <a:pPr marL="342900" indent="-342900">
              <a:buFont typeface="Arial" panose="020B0604020202020204" pitchFamily="34" charset="0"/>
              <a:buChar char="•"/>
            </a:pPr>
            <a:r>
              <a:rPr lang="en-US" sz="2400"/>
              <a:t>The key difference between an array and a list is, </a:t>
            </a:r>
            <a:r>
              <a:rPr lang="en-US" sz="2400" b="1"/>
              <a:t>arrays are designed to handle vectorized operations</a:t>
            </a:r>
            <a:r>
              <a:rPr lang="en-US" sz="2400"/>
              <a:t> while a python list is not.</a:t>
            </a:r>
            <a:endParaRPr 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That means, if you apply a function it is performed on every item in the array, rather than on the whole array object.</a:t>
            </a:r>
            <a:endParaRPr lang="en-US" sz="2400"/>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7010" y="272415"/>
            <a:ext cx="11777345" cy="3784600"/>
          </a:xfrm>
          <a:prstGeom prst="rect">
            <a:avLst/>
          </a:prstGeom>
          <a:noFill/>
        </p:spPr>
        <p:txBody>
          <a:bodyPr wrap="square" rtlCol="0" anchor="t">
            <a:spAutoFit/>
          </a:bodyPr>
          <a:p>
            <a:r>
              <a:rPr lang="en-US" sz="2400"/>
              <a:t>Let’s suppose you want to </a:t>
            </a:r>
            <a:r>
              <a:rPr lang="en-US" sz="2400" b="1"/>
              <a:t>add the number 2 to every item in the list</a:t>
            </a:r>
            <a:r>
              <a:rPr lang="en-US" sz="2400"/>
              <a:t>. </a:t>
            </a:r>
            <a:endParaRPr lang="en-US" sz="2400"/>
          </a:p>
          <a:p>
            <a:endParaRPr lang="en-US" sz="2400"/>
          </a:p>
          <a:p>
            <a:r>
              <a:rPr lang="en-US" sz="2400" b="1">
                <a:solidFill>
                  <a:srgbClr val="FF0000"/>
                </a:solidFill>
              </a:rPr>
              <a:t>list1 + 2  # error</a:t>
            </a:r>
            <a:endParaRPr lang="en-US" sz="2400" b="1">
              <a:solidFill>
                <a:srgbClr val="FF0000"/>
              </a:solidFill>
            </a:endParaRPr>
          </a:p>
          <a:p>
            <a:r>
              <a:rPr lang="en-US" sz="2400"/>
              <a:t>That was not possible with a list. But you can do that on a ndarray.</a:t>
            </a:r>
            <a:endParaRPr lang="en-US" sz="2400"/>
          </a:p>
          <a:p>
            <a:endParaRPr lang="en-US" sz="2400"/>
          </a:p>
          <a:p>
            <a:r>
              <a:rPr lang="en-US" sz="2400">
                <a:solidFill>
                  <a:srgbClr val="00B0F0"/>
                </a:solidFill>
              </a:rPr>
              <a:t># Add 2 to each element of arr1d</a:t>
            </a:r>
            <a:endParaRPr lang="en-US" sz="2400">
              <a:solidFill>
                <a:srgbClr val="00B0F0"/>
              </a:solidFill>
            </a:endParaRPr>
          </a:p>
          <a:p>
            <a:endParaRPr lang="en-US" sz="2400"/>
          </a:p>
          <a:p>
            <a:r>
              <a:rPr lang="en-US" sz="2400" b="1">
                <a:solidFill>
                  <a:srgbClr val="FF0000"/>
                </a:solidFill>
              </a:rPr>
              <a:t>arr1d + 2</a:t>
            </a:r>
            <a:endParaRPr lang="en-US" sz="2400" b="1">
              <a:solidFill>
                <a:srgbClr val="FF0000"/>
              </a:solidFill>
            </a:endParaRPr>
          </a:p>
          <a:p>
            <a:endParaRPr lang="en-US" sz="2400"/>
          </a:p>
          <a:p>
            <a:r>
              <a:rPr lang="en-US" sz="2400"/>
              <a:t>#&gt; array([2, 3, 4, 5, 6])</a:t>
            </a:r>
            <a:endParaRPr lang="en-US" sz="2400"/>
          </a:p>
        </p:txBody>
      </p:sp>
      <p:sp>
        <p:nvSpPr>
          <p:cNvPr id="2" name="Text Box 1"/>
          <p:cNvSpPr txBox="1"/>
          <p:nvPr/>
        </p:nvSpPr>
        <p:spPr>
          <a:xfrm>
            <a:off x="250825" y="4706620"/>
            <a:ext cx="11733530" cy="1568450"/>
          </a:xfrm>
          <a:prstGeom prst="rect">
            <a:avLst/>
          </a:prstGeom>
          <a:noFill/>
        </p:spPr>
        <p:txBody>
          <a:bodyPr wrap="square" rtlCol="0" anchor="t">
            <a:spAutoFit/>
          </a:bodyPr>
          <a:p>
            <a:r>
              <a:rPr lang="en-US" sz="2400"/>
              <a:t>Once a numpy array is created, you cannot increase its size. To do so, you will have to create a new array..</a:t>
            </a:r>
            <a:endParaRPr lang="en-US" sz="2400"/>
          </a:p>
          <a:p>
            <a:endParaRPr lang="en-US" sz="2400"/>
          </a:p>
          <a:p>
            <a:r>
              <a:rPr lang="en-US" sz="2400">
                <a:solidFill>
                  <a:srgbClr val="FF0000"/>
                </a:solidFill>
                <a:highlight>
                  <a:srgbClr val="FFFF00"/>
                </a:highlight>
              </a:rPr>
              <a:t>So many advantages..............................</a:t>
            </a:r>
            <a:endParaRPr lang="en-US" sz="2400">
              <a:solidFill>
                <a:srgbClr val="FF0000"/>
              </a:solidFill>
              <a:highlight>
                <a:srgbClr val="FFFF00"/>
              </a:highlight>
            </a:endParaRPr>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8785" y="478155"/>
            <a:ext cx="11595100" cy="2368550"/>
          </a:xfrm>
          <a:prstGeom prst="rect">
            <a:avLst/>
          </a:prstGeom>
          <a:noFill/>
        </p:spPr>
        <p:txBody>
          <a:bodyPr wrap="square" rtlCol="0" anchor="t">
            <a:spAutoFit/>
          </a:bodyPr>
          <a:p>
            <a:pPr algn="ctr"/>
            <a:r>
              <a:rPr lang="en-US" sz="2800" b="1"/>
              <a:t>NumPy Environment Setup</a:t>
            </a:r>
            <a:endParaRPr lang="en-US" sz="2800" b="1"/>
          </a:p>
          <a:p>
            <a:pPr algn="just"/>
            <a:endParaRPr lang="en-US" sz="2400" b="1"/>
          </a:p>
          <a:p>
            <a:pPr algn="just"/>
            <a:r>
              <a:rPr lang="en-US" sz="2400"/>
              <a:t>NumPy doesn't come bundled with Python. We have to install it using the python pip installer. Execute the following command.</a:t>
            </a:r>
            <a:endParaRPr lang="en-US" sz="2400"/>
          </a:p>
          <a:p>
            <a:endParaRPr lang="en-US" sz="2400"/>
          </a:p>
          <a:p>
            <a:r>
              <a:rPr lang="en-US" sz="2400" b="1" i="1"/>
              <a:t>$ pip install numpy   </a:t>
            </a:r>
            <a:endParaRPr lang="en-US" sz="2400" b="1" i="1"/>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2715" y="297180"/>
            <a:ext cx="11863070" cy="2676525"/>
          </a:xfrm>
          <a:prstGeom prst="rect">
            <a:avLst/>
          </a:prstGeom>
          <a:noFill/>
        </p:spPr>
        <p:txBody>
          <a:bodyPr wrap="square" rtlCol="0" anchor="t">
            <a:spAutoFit/>
          </a:bodyPr>
          <a:p>
            <a:pPr algn="ctr"/>
            <a:r>
              <a:rPr lang="en-US" sz="2400" b="1"/>
              <a:t>NumPy Ndarray</a:t>
            </a:r>
            <a:endParaRPr lang="en-US" sz="2400" b="1"/>
          </a:p>
          <a:p>
            <a:pPr algn="ctr"/>
            <a:endParaRPr lang="en-US" sz="2400" b="1"/>
          </a:p>
          <a:p>
            <a:r>
              <a:rPr lang="en-US" sz="2400" b="1">
                <a:solidFill>
                  <a:srgbClr val="FF0000"/>
                </a:solidFill>
              </a:rPr>
              <a:t>Ndarray</a:t>
            </a:r>
            <a:r>
              <a:rPr lang="en-US" sz="2400"/>
              <a:t> is the n-dimensional array object defined in the numpy which stores the collection of the similar type of elements. </a:t>
            </a:r>
            <a:endParaRPr lang="en-US" sz="2400"/>
          </a:p>
          <a:p>
            <a:endParaRPr lang="en-US" sz="2400"/>
          </a:p>
          <a:p>
            <a:r>
              <a:rPr lang="en-US" sz="2400"/>
              <a:t>The </a:t>
            </a:r>
            <a:r>
              <a:rPr lang="en-US" sz="2400" b="1"/>
              <a:t>ndarray </a:t>
            </a:r>
            <a:r>
              <a:rPr lang="en-US" sz="2400"/>
              <a:t>object can be accessed by using the 0 based indexing. Each element of the Array object contains the same size in the memory.</a:t>
            </a:r>
            <a:endParaRPr lang="en-US" sz="2400"/>
          </a:p>
        </p:txBody>
      </p:sp>
      <p:sp>
        <p:nvSpPr>
          <p:cNvPr id="3" name="Text Box 2"/>
          <p:cNvSpPr txBox="1"/>
          <p:nvPr/>
        </p:nvSpPr>
        <p:spPr>
          <a:xfrm>
            <a:off x="353060" y="3420110"/>
            <a:ext cx="11421745" cy="1938020"/>
          </a:xfrm>
          <a:prstGeom prst="rect">
            <a:avLst/>
          </a:prstGeom>
          <a:noFill/>
        </p:spPr>
        <p:txBody>
          <a:bodyPr wrap="square" rtlCol="0" anchor="t">
            <a:spAutoFit/>
          </a:bodyPr>
          <a:p>
            <a:r>
              <a:rPr lang="en-US" sz="2000" b="1"/>
              <a:t>Creating a ndarray object</a:t>
            </a:r>
            <a:endParaRPr lang="en-US" sz="2000" b="1"/>
          </a:p>
          <a:p>
            <a:endParaRPr lang="en-US" sz="2000" b="1"/>
          </a:p>
          <a:p>
            <a:r>
              <a:rPr lang="en-US" sz="2000"/>
              <a:t>The ndarray object can be created by using the array routine of the numpy module. For this purpose, we need to import the numpy.</a:t>
            </a:r>
            <a:endParaRPr lang="en-US" sz="2000"/>
          </a:p>
          <a:p>
            <a:endParaRPr lang="en-US" sz="2000"/>
          </a:p>
          <a:p>
            <a:r>
              <a:rPr lang="en-US" sz="2000"/>
              <a:t>&gt;&gt;&gt; a = numpy.array  </a:t>
            </a:r>
            <a:endParaRPr lang="en-US" sz="2000"/>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678180" y="1042035"/>
            <a:ext cx="11012170" cy="5446395"/>
          </a:xfrm>
          <a:prstGeom prst="rect">
            <a:avLst/>
          </a:prstGeom>
          <a:noFill/>
        </p:spPr>
        <p:txBody>
          <a:bodyPr wrap="square" rtlCol="0" anchor="t">
            <a:spAutoFit/>
          </a:bodyPr>
          <a:p>
            <a:r>
              <a:rPr lang="en-US" sz="2400" b="1"/>
              <a:t>Creating Arrays:</a:t>
            </a:r>
            <a:endParaRPr lang="en-US" sz="2400" b="1"/>
          </a:p>
          <a:p>
            <a:r>
              <a:rPr lang="en-US" sz="2400"/>
              <a:t>   - np.array(): Convert lists to arrays.</a:t>
            </a:r>
            <a:endParaRPr lang="en-US" sz="2400"/>
          </a:p>
          <a:p>
            <a:r>
              <a:rPr lang="en-US" sz="2400"/>
              <a:t>   - np.zeros(), np.ones(): Generate arrays with zeros or ones.</a:t>
            </a:r>
            <a:endParaRPr lang="en-US" sz="2400"/>
          </a:p>
          <a:p>
            <a:r>
              <a:rPr lang="en-US" sz="2400"/>
              <a:t>   - np.arange(), np.linspace(): Create arrays with specified ranges.</a:t>
            </a:r>
            <a:endParaRPr lang="en-US" sz="2400"/>
          </a:p>
          <a:p>
            <a:endParaRPr lang="en-US" sz="2400"/>
          </a:p>
          <a:p>
            <a:r>
              <a:rPr lang="en-US" sz="2400" b="1"/>
              <a:t> Array Operations:</a:t>
            </a:r>
            <a:endParaRPr lang="en-US" sz="2400" b="1"/>
          </a:p>
          <a:p>
            <a:r>
              <a:rPr lang="en-US" sz="2400"/>
              <a:t>   - Element-wise operations: +, -, *, /.</a:t>
            </a:r>
            <a:endParaRPr lang="en-US" sz="2400"/>
          </a:p>
          <a:p>
            <a:r>
              <a:rPr lang="en-US" sz="2400"/>
              <a:t>   - Dot Product: np.dot() or @ operator.</a:t>
            </a:r>
            <a:endParaRPr lang="en-US" sz="2400"/>
          </a:p>
          <a:p>
            <a:r>
              <a:rPr lang="en-US" sz="2400"/>
              <a:t>   - Mathematical functions: np.sin(), np.cos(), np.exp(), etc.</a:t>
            </a:r>
            <a:endParaRPr lang="en-US" sz="2400"/>
          </a:p>
          <a:p>
            <a:endParaRPr lang="en-US" sz="2400"/>
          </a:p>
          <a:p>
            <a:r>
              <a:rPr lang="en-US" sz="2400" b="1"/>
              <a:t> Indexing and Slicing:</a:t>
            </a:r>
            <a:endParaRPr lang="en-US" sz="2400" b="1"/>
          </a:p>
          <a:p>
            <a:r>
              <a:rPr lang="en-US" sz="2400"/>
              <a:t>   - Access elements using indices.</a:t>
            </a:r>
            <a:endParaRPr lang="en-US" sz="2400"/>
          </a:p>
          <a:p>
            <a:r>
              <a:rPr lang="en-US" sz="2400"/>
              <a:t>   - Slice arrays for subarrays.</a:t>
            </a:r>
            <a:endParaRPr lang="en-US" sz="2400"/>
          </a:p>
          <a:p>
            <a:r>
              <a:rPr lang="en-US"/>
              <a:t>.</a:t>
            </a:r>
            <a:endParaRPr lang="en-US"/>
          </a:p>
          <a:p>
            <a:endParaRPr lang="en-US"/>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32300" y="382905"/>
            <a:ext cx="4072255" cy="521970"/>
          </a:xfrm>
          <a:prstGeom prst="rect">
            <a:avLst/>
          </a:prstGeom>
          <a:noFill/>
        </p:spPr>
        <p:txBody>
          <a:bodyPr wrap="square" rtlCol="0" anchor="t">
            <a:spAutoFit/>
          </a:bodyPr>
          <a:p>
            <a:r>
              <a:rPr lang="en-US" sz="2800" b="1">
                <a:solidFill>
                  <a:srgbClr val="FF0000"/>
                </a:solidFill>
              </a:rPr>
              <a:t>Java vs Python Program</a:t>
            </a:r>
            <a:endParaRPr lang="en-US" sz="2800" b="1">
              <a:solidFill>
                <a:srgbClr val="FF0000"/>
              </a:solidFill>
            </a:endParaRPr>
          </a:p>
        </p:txBody>
      </p:sp>
      <p:sp>
        <p:nvSpPr>
          <p:cNvPr id="3" name="Text Box 2"/>
          <p:cNvSpPr txBox="1"/>
          <p:nvPr/>
        </p:nvSpPr>
        <p:spPr>
          <a:xfrm>
            <a:off x="602615" y="1828165"/>
            <a:ext cx="4283710" cy="2245360"/>
          </a:xfrm>
          <a:prstGeom prst="rect">
            <a:avLst/>
          </a:prstGeom>
          <a:noFill/>
        </p:spPr>
        <p:txBody>
          <a:bodyPr wrap="square" rtlCol="0" anchor="t">
            <a:spAutoFit/>
          </a:bodyPr>
          <a:p>
            <a:r>
              <a:rPr lang="en-US" sz="2000"/>
              <a:t>public class HelloWorld </a:t>
            </a:r>
            <a:endParaRPr lang="en-US" sz="2000"/>
          </a:p>
          <a:p>
            <a:r>
              <a:rPr lang="en-US" sz="2000"/>
              <a:t>{  </a:t>
            </a:r>
            <a:endParaRPr lang="en-US" sz="2000"/>
          </a:p>
          <a:p>
            <a:r>
              <a:rPr lang="en-US" sz="2000"/>
              <a:t> public static void main(String[] args)</a:t>
            </a:r>
            <a:endParaRPr lang="en-US" sz="2000"/>
          </a:p>
          <a:p>
            <a:r>
              <a:rPr lang="en-US" sz="2000"/>
              <a:t>{  </a:t>
            </a:r>
            <a:endParaRPr lang="en-US" sz="2000"/>
          </a:p>
          <a:p>
            <a:r>
              <a:rPr lang="en-US" sz="2000"/>
              <a:t>  System.out.println("Hello World");  </a:t>
            </a:r>
            <a:endParaRPr lang="en-US" sz="2000"/>
          </a:p>
          <a:p>
            <a:r>
              <a:rPr lang="en-US" sz="2000"/>
              <a:t> }  </a:t>
            </a:r>
            <a:endParaRPr lang="en-US" sz="2000"/>
          </a:p>
          <a:p>
            <a:r>
              <a:rPr lang="en-US" sz="2000"/>
              <a:t> }  </a:t>
            </a:r>
            <a:endParaRPr lang="en-US" sz="2000"/>
          </a:p>
        </p:txBody>
      </p:sp>
      <p:sp>
        <p:nvSpPr>
          <p:cNvPr id="4" name="Text Box 3"/>
          <p:cNvSpPr txBox="1"/>
          <p:nvPr/>
        </p:nvSpPr>
        <p:spPr>
          <a:xfrm>
            <a:off x="8879205" y="1828165"/>
            <a:ext cx="2540000" cy="398780"/>
          </a:xfrm>
          <a:prstGeom prst="rect">
            <a:avLst/>
          </a:prstGeom>
          <a:noFill/>
        </p:spPr>
        <p:txBody>
          <a:bodyPr wrap="square" rtlCol="0" anchor="t">
            <a:spAutoFit/>
          </a:bodyPr>
          <a:p>
            <a:r>
              <a:rPr lang="en-US" sz="2000"/>
              <a:t>print("Hello World")</a:t>
            </a:r>
            <a:endParaRPr lang="en-US" sz="2000"/>
          </a:p>
        </p:txBody>
      </p:sp>
      <p:sp>
        <p:nvSpPr>
          <p:cNvPr id="5" name="Text Box 4"/>
          <p:cNvSpPr txBox="1"/>
          <p:nvPr/>
        </p:nvSpPr>
        <p:spPr>
          <a:xfrm>
            <a:off x="305435" y="4996815"/>
            <a:ext cx="11762105" cy="829945"/>
          </a:xfrm>
          <a:prstGeom prst="rect">
            <a:avLst/>
          </a:prstGeom>
          <a:noFill/>
        </p:spPr>
        <p:txBody>
          <a:bodyPr wrap="square" rtlCol="0" anchor="t">
            <a:spAutoFit/>
          </a:bodyPr>
          <a:p>
            <a:pPr algn="just"/>
            <a:r>
              <a:rPr lang="en-US" sz="2400" i="1">
                <a:solidFill>
                  <a:schemeClr val="accent1"/>
                </a:solidFill>
              </a:rPr>
              <a:t>Both programs will print the same result, but it takes only one statement without using a semicolon or curly braces in Python.</a:t>
            </a:r>
            <a:endParaRPr lang="en-US" sz="2400" i="1">
              <a:solidFill>
                <a:schemeClr val="accent1"/>
              </a:solidFill>
            </a:endParaRPr>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776605" y="1398905"/>
            <a:ext cx="10956925" cy="3784600"/>
          </a:xfrm>
          <a:prstGeom prst="rect">
            <a:avLst/>
          </a:prstGeom>
          <a:noFill/>
        </p:spPr>
        <p:txBody>
          <a:bodyPr wrap="square" rtlCol="0" anchor="t">
            <a:spAutoFit/>
          </a:bodyPr>
          <a:p>
            <a:endParaRPr lang="en-US" sz="2400"/>
          </a:p>
          <a:p>
            <a:r>
              <a:rPr lang="en-US" sz="2400" b="1">
                <a:sym typeface="+mn-ea"/>
              </a:rPr>
              <a:t>Shape and Reshape:</a:t>
            </a:r>
            <a:endParaRPr lang="en-US" sz="2400" b="1"/>
          </a:p>
          <a:p>
            <a:r>
              <a:rPr lang="en-US" sz="2400">
                <a:sym typeface="+mn-ea"/>
              </a:rPr>
              <a:t>   - Check array dimensions using shape.</a:t>
            </a:r>
            <a:endParaRPr lang="en-US" sz="2400"/>
          </a:p>
          <a:p>
            <a:r>
              <a:rPr lang="en-US" sz="2400">
                <a:sym typeface="+mn-ea"/>
              </a:rPr>
              <a:t>   - Change array shape with reshape().</a:t>
            </a:r>
            <a:endParaRPr lang="en-US" sz="2400"/>
          </a:p>
          <a:p>
            <a:endParaRPr lang="en-US" sz="2400"/>
          </a:p>
          <a:p>
            <a:r>
              <a:rPr lang="en-US" sz="2400" b="1">
                <a:sym typeface="+mn-ea"/>
              </a:rPr>
              <a:t>Statistical Operations</a:t>
            </a:r>
            <a:r>
              <a:rPr lang="en-US" sz="2400">
                <a:sym typeface="+mn-ea"/>
              </a:rPr>
              <a:t>:</a:t>
            </a:r>
            <a:endParaRPr lang="en-US" sz="2400"/>
          </a:p>
          <a:p>
            <a:r>
              <a:rPr lang="en-US" sz="2400">
                <a:sym typeface="+mn-ea"/>
              </a:rPr>
              <a:t>   - np.mean(), np.sum(), np.std(), etc.</a:t>
            </a:r>
            <a:endParaRPr lang="en-US" sz="2400"/>
          </a:p>
          <a:p>
            <a:endParaRPr lang="en-US" sz="2400"/>
          </a:p>
          <a:p>
            <a:r>
              <a:rPr lang="en-US" sz="2400" b="1">
                <a:sym typeface="+mn-ea"/>
              </a:rPr>
              <a:t>Broadcasting:</a:t>
            </a:r>
            <a:endParaRPr lang="en-US" sz="2400" b="1"/>
          </a:p>
          <a:p>
            <a:r>
              <a:rPr lang="en-US" sz="2400">
                <a:sym typeface="+mn-ea"/>
              </a:rPr>
              <a:t>    - Implicit element-wise operations on arrays of different shapes</a:t>
            </a:r>
            <a:endParaRPr lang="en-US" sz="2400">
              <a:sym typeface="+mn-ea"/>
            </a:endParaRPr>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1"/>
          <p:cNvPicPr>
            <a:picLocks noChangeAspect="1"/>
          </p:cNvPicPr>
          <p:nvPr/>
        </p:nvPicPr>
        <p:blipFill>
          <a:blip r:embed="rId1"/>
          <a:stretch>
            <a:fillRect/>
          </a:stretch>
        </p:blipFill>
        <p:spPr>
          <a:xfrm>
            <a:off x="247650" y="1050925"/>
            <a:ext cx="4337050" cy="2293620"/>
          </a:xfrm>
          <a:prstGeom prst="rect">
            <a:avLst/>
          </a:prstGeom>
        </p:spPr>
      </p:pic>
      <p:pic>
        <p:nvPicPr>
          <p:cNvPr id="3" name="Picture 2" descr="2"/>
          <p:cNvPicPr>
            <a:picLocks noChangeAspect="1"/>
          </p:cNvPicPr>
          <p:nvPr/>
        </p:nvPicPr>
        <p:blipFill>
          <a:blip r:embed="rId2"/>
          <a:stretch>
            <a:fillRect/>
          </a:stretch>
        </p:blipFill>
        <p:spPr>
          <a:xfrm>
            <a:off x="183515" y="3903345"/>
            <a:ext cx="6014085" cy="2023745"/>
          </a:xfrm>
          <a:prstGeom prst="rect">
            <a:avLst/>
          </a:prstGeom>
        </p:spPr>
      </p:pic>
      <p:pic>
        <p:nvPicPr>
          <p:cNvPr id="4" name="Picture 3" descr="3"/>
          <p:cNvPicPr>
            <a:picLocks noChangeAspect="1"/>
          </p:cNvPicPr>
          <p:nvPr/>
        </p:nvPicPr>
        <p:blipFill>
          <a:blip r:embed="rId3"/>
          <a:stretch>
            <a:fillRect/>
          </a:stretch>
        </p:blipFill>
        <p:spPr>
          <a:xfrm>
            <a:off x="4156710" y="1159510"/>
            <a:ext cx="7582535" cy="1817370"/>
          </a:xfrm>
          <a:prstGeom prst="rect">
            <a:avLst/>
          </a:prstGeom>
        </p:spPr>
      </p:pic>
      <p:pic>
        <p:nvPicPr>
          <p:cNvPr id="6" name="Picture 5"/>
          <p:cNvPicPr>
            <a:picLocks noChangeAspect="1"/>
          </p:cNvPicPr>
          <p:nvPr/>
        </p:nvPicPr>
        <p:blipFill>
          <a:blip r:embed="rId4"/>
          <a:stretch>
            <a:fillRect/>
          </a:stretch>
        </p:blipFill>
        <p:spPr>
          <a:xfrm>
            <a:off x="9624695" y="5875655"/>
            <a:ext cx="1565275" cy="8763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4"/>
          <p:cNvPicPr>
            <a:picLocks noChangeAspect="1"/>
          </p:cNvPicPr>
          <p:nvPr/>
        </p:nvPicPr>
        <p:blipFill>
          <a:blip r:embed="rId1"/>
          <a:stretch>
            <a:fillRect/>
          </a:stretch>
        </p:blipFill>
        <p:spPr>
          <a:xfrm>
            <a:off x="918210" y="1614805"/>
            <a:ext cx="9472930" cy="3628390"/>
          </a:xfrm>
          <a:prstGeom prst="rect">
            <a:avLst/>
          </a:prstGeom>
        </p:spPr>
      </p:pic>
      <p:pic>
        <p:nvPicPr>
          <p:cNvPr id="6" name="Picture 5"/>
          <p:cNvPicPr>
            <a:picLocks noChangeAspect="1"/>
          </p:cNvPicPr>
          <p:nvPr/>
        </p:nvPicPr>
        <p:blipFill>
          <a:blip r:embed="rId2"/>
          <a:stretch>
            <a:fillRect/>
          </a:stretch>
        </p:blipFill>
        <p:spPr>
          <a:xfrm>
            <a:off x="9624695" y="5875655"/>
            <a:ext cx="1565275" cy="8763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5260" y="349885"/>
            <a:ext cx="11841480" cy="6000750"/>
          </a:xfrm>
          <a:prstGeom prst="rect">
            <a:avLst/>
          </a:prstGeom>
          <a:noFill/>
        </p:spPr>
        <p:txBody>
          <a:bodyPr wrap="square" rtlCol="0" anchor="t">
            <a:spAutoFit/>
          </a:bodyPr>
          <a:p>
            <a:r>
              <a:rPr lang="en-US" sz="2400" b="1"/>
              <a:t>Finding the size of each array element</a:t>
            </a:r>
            <a:endParaRPr lang="en-US" sz="2400" b="1"/>
          </a:p>
          <a:p>
            <a:endParaRPr lang="en-US" sz="2400" b="1"/>
          </a:p>
          <a:p>
            <a:r>
              <a:rPr lang="en-US" sz="2400"/>
              <a:t>The itemsize function is used to get the size of each array item. It returns the number of bytes taken by each array element.</a:t>
            </a:r>
            <a:endParaRPr lang="en-US" sz="2400"/>
          </a:p>
          <a:p>
            <a:endParaRPr lang="en-US" sz="2400"/>
          </a:p>
          <a:p>
            <a:r>
              <a:rPr lang="en-US" sz="2400">
                <a:solidFill>
                  <a:srgbClr val="0070C0"/>
                </a:solidFill>
              </a:rPr>
              <a:t>#finding the size of each item in the array </a:t>
            </a:r>
            <a:r>
              <a:rPr lang="en-US" sz="2400"/>
              <a:t> </a:t>
            </a:r>
            <a:endParaRPr lang="en-US" sz="2400"/>
          </a:p>
          <a:p>
            <a:r>
              <a:rPr lang="en-US" sz="2400"/>
              <a:t>import numpy as np  </a:t>
            </a:r>
            <a:endParaRPr lang="en-US" sz="2400"/>
          </a:p>
          <a:p>
            <a:endParaRPr lang="en-US" sz="2400"/>
          </a:p>
          <a:p>
            <a:r>
              <a:rPr lang="en-US" sz="2400"/>
              <a:t>a = np.array([[1,2,3]])  </a:t>
            </a:r>
            <a:endParaRPr lang="en-US" sz="2400"/>
          </a:p>
          <a:p>
            <a:endParaRPr lang="en-US" sz="2400"/>
          </a:p>
          <a:p>
            <a:r>
              <a:rPr lang="en-US" sz="2400"/>
              <a:t>print("Each item contains",a.itemsize,"bytes")  </a:t>
            </a:r>
            <a:endParaRPr lang="en-US" sz="2400"/>
          </a:p>
          <a:p>
            <a:endParaRPr lang="en-US" sz="2400"/>
          </a:p>
          <a:p>
            <a:endParaRPr lang="en-US" sz="2400"/>
          </a:p>
          <a:p>
            <a:r>
              <a:rPr lang="en-US" sz="2400">
                <a:solidFill>
                  <a:srgbClr val="FF0000"/>
                </a:solidFill>
              </a:rPr>
              <a:t>Output:</a:t>
            </a:r>
            <a:endParaRPr lang="en-US" sz="2400">
              <a:solidFill>
                <a:srgbClr val="FF0000"/>
              </a:solidFill>
            </a:endParaRPr>
          </a:p>
          <a:p>
            <a:endParaRPr lang="en-US" sz="2400">
              <a:solidFill>
                <a:srgbClr val="FF0000"/>
              </a:solidFill>
            </a:endParaRPr>
          </a:p>
          <a:p>
            <a:r>
              <a:rPr lang="en-US" sz="2400">
                <a:solidFill>
                  <a:srgbClr val="FF0000"/>
                </a:solidFill>
              </a:rPr>
              <a:t>Each item contains 8 bytes.</a:t>
            </a:r>
            <a:endParaRPr lang="en-US" sz="2400">
              <a:solidFill>
                <a:srgbClr val="FF0000"/>
              </a:solidFill>
            </a:endParaRPr>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95425" y="1829435"/>
            <a:ext cx="7842885" cy="2306955"/>
          </a:xfrm>
          <a:prstGeom prst="rect">
            <a:avLst/>
          </a:prstGeom>
          <a:noFill/>
        </p:spPr>
        <p:txBody>
          <a:bodyPr wrap="square" rtlCol="0" anchor="t">
            <a:spAutoFit/>
          </a:bodyPr>
          <a:p>
            <a:r>
              <a:rPr lang="en-US" sz="2400"/>
              <a:t>  </a:t>
            </a:r>
            <a:endParaRPr lang="en-US" sz="2400"/>
          </a:p>
          <a:p>
            <a:r>
              <a:rPr lang="en-US" sz="2400"/>
              <a:t>import numpy as np  </a:t>
            </a:r>
            <a:endParaRPr lang="en-US" sz="2400"/>
          </a:p>
          <a:p>
            <a:endParaRPr lang="en-US" sz="2400"/>
          </a:p>
          <a:p>
            <a:r>
              <a:rPr lang="en-US" sz="2400"/>
              <a:t>a = np.array([[1,2,3]])  </a:t>
            </a:r>
            <a:endParaRPr lang="en-US" sz="2400"/>
          </a:p>
          <a:p>
            <a:endParaRPr lang="en-US" sz="2400"/>
          </a:p>
          <a:p>
            <a:r>
              <a:rPr lang="en-US" sz="2400"/>
              <a:t>print("Each item is of the type",a.dtype) </a:t>
            </a:r>
            <a:endParaRPr lang="en-US" sz="2400"/>
          </a:p>
        </p:txBody>
      </p:sp>
      <p:sp>
        <p:nvSpPr>
          <p:cNvPr id="3" name="Text Box 2"/>
          <p:cNvSpPr txBox="1"/>
          <p:nvPr/>
        </p:nvSpPr>
        <p:spPr>
          <a:xfrm>
            <a:off x="3041650" y="379730"/>
            <a:ext cx="7013575" cy="460375"/>
          </a:xfrm>
          <a:prstGeom prst="rect">
            <a:avLst/>
          </a:prstGeom>
          <a:noFill/>
        </p:spPr>
        <p:txBody>
          <a:bodyPr wrap="square" rtlCol="0" anchor="t">
            <a:spAutoFit/>
          </a:bodyPr>
          <a:p>
            <a:r>
              <a:rPr lang="en-US" sz="2400" b="1"/>
              <a:t>Finding the data type of each array item</a:t>
            </a:r>
            <a:endParaRPr lang="en-US" sz="2400" b="1"/>
          </a:p>
        </p:txBody>
      </p:sp>
      <p:sp>
        <p:nvSpPr>
          <p:cNvPr id="4" name="Text Box 3"/>
          <p:cNvSpPr txBox="1"/>
          <p:nvPr/>
        </p:nvSpPr>
        <p:spPr>
          <a:xfrm>
            <a:off x="1021080" y="5438140"/>
            <a:ext cx="10440670" cy="1198880"/>
          </a:xfrm>
          <a:prstGeom prst="rect">
            <a:avLst/>
          </a:prstGeom>
          <a:noFill/>
        </p:spPr>
        <p:txBody>
          <a:bodyPr wrap="square" rtlCol="0" anchor="t">
            <a:spAutoFit/>
          </a:bodyPr>
          <a:p>
            <a:r>
              <a:rPr lang="en-US" sz="2400">
                <a:solidFill>
                  <a:srgbClr val="FF0000"/>
                </a:solidFill>
              </a:rPr>
              <a:t>Output:</a:t>
            </a:r>
            <a:endParaRPr lang="en-US" sz="2400">
              <a:solidFill>
                <a:srgbClr val="FF0000"/>
              </a:solidFill>
            </a:endParaRPr>
          </a:p>
          <a:p>
            <a:endParaRPr lang="en-US" sz="2400">
              <a:solidFill>
                <a:srgbClr val="FF0000"/>
              </a:solidFill>
            </a:endParaRPr>
          </a:p>
          <a:p>
            <a:r>
              <a:rPr lang="en-US" sz="2400">
                <a:solidFill>
                  <a:srgbClr val="FF0000"/>
                </a:solidFill>
              </a:rPr>
              <a:t>Each item is of the type int64</a:t>
            </a:r>
            <a:endParaRPr lang="en-US" sz="2400">
              <a:solidFill>
                <a:srgbClr val="FF0000"/>
              </a:solidFill>
            </a:endParaRPr>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4960" y="474980"/>
            <a:ext cx="11562080" cy="4523105"/>
          </a:xfrm>
          <a:prstGeom prst="rect">
            <a:avLst/>
          </a:prstGeom>
          <a:noFill/>
        </p:spPr>
        <p:txBody>
          <a:bodyPr wrap="square" rtlCol="0" anchor="t">
            <a:spAutoFit/>
          </a:bodyPr>
          <a:p>
            <a:r>
              <a:rPr lang="en-US" sz="2400" b="1"/>
              <a:t>Finding the shape and size of the array</a:t>
            </a:r>
            <a:endParaRPr lang="en-US" sz="2400" b="1"/>
          </a:p>
          <a:p>
            <a:endParaRPr lang="en-US" sz="2400"/>
          </a:p>
          <a:p>
            <a:r>
              <a:rPr lang="en-US" sz="2400"/>
              <a:t>import numpy as np  </a:t>
            </a:r>
            <a:endParaRPr lang="en-US" sz="2400"/>
          </a:p>
          <a:p>
            <a:r>
              <a:rPr lang="en-US" sz="2400"/>
              <a:t>a = np.array([[1,2,3,4,5,6,7]])  </a:t>
            </a:r>
            <a:endParaRPr lang="en-US" sz="2400"/>
          </a:p>
          <a:p>
            <a:r>
              <a:rPr lang="en-US" sz="2400"/>
              <a:t>print("Array Size:",a.size)  </a:t>
            </a:r>
            <a:endParaRPr lang="en-US" sz="2400"/>
          </a:p>
          <a:p>
            <a:r>
              <a:rPr lang="en-US" sz="2400"/>
              <a:t>print("Shape:",a.shape)  </a:t>
            </a:r>
            <a:endParaRPr lang="en-US" sz="2400"/>
          </a:p>
          <a:p>
            <a:endParaRPr lang="en-US" sz="2400"/>
          </a:p>
          <a:p>
            <a:endParaRPr lang="en-US" sz="2400"/>
          </a:p>
          <a:p>
            <a:r>
              <a:rPr lang="en-US" sz="2400" i="1">
                <a:solidFill>
                  <a:srgbClr val="FF0000"/>
                </a:solidFill>
              </a:rPr>
              <a:t>Output:</a:t>
            </a:r>
            <a:endParaRPr lang="en-US" sz="2400" i="1">
              <a:solidFill>
                <a:srgbClr val="FF0000"/>
              </a:solidFill>
            </a:endParaRPr>
          </a:p>
          <a:p>
            <a:endParaRPr lang="en-US" sz="2400" i="1">
              <a:solidFill>
                <a:srgbClr val="FF0000"/>
              </a:solidFill>
            </a:endParaRPr>
          </a:p>
          <a:p>
            <a:r>
              <a:rPr lang="en-US" sz="2400" i="1">
                <a:solidFill>
                  <a:srgbClr val="FF0000"/>
                </a:solidFill>
              </a:rPr>
              <a:t>Array Size: 7</a:t>
            </a:r>
            <a:endParaRPr lang="en-US" sz="2400" i="1">
              <a:solidFill>
                <a:srgbClr val="FF0000"/>
              </a:solidFill>
            </a:endParaRPr>
          </a:p>
          <a:p>
            <a:r>
              <a:rPr lang="en-US" sz="2400" i="1">
                <a:solidFill>
                  <a:srgbClr val="FF0000"/>
                </a:solidFill>
              </a:rPr>
              <a:t>Shape: (1, 7)</a:t>
            </a:r>
            <a:endParaRPr lang="en-US" sz="2400" i="1">
              <a:solidFill>
                <a:srgbClr val="FF0000"/>
              </a:solidFill>
            </a:endParaRPr>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69055" y="314325"/>
            <a:ext cx="3983355" cy="460375"/>
          </a:xfrm>
          <a:prstGeom prst="rect">
            <a:avLst/>
          </a:prstGeom>
          <a:noFill/>
        </p:spPr>
        <p:txBody>
          <a:bodyPr wrap="square" rtlCol="0" anchor="t">
            <a:spAutoFit/>
          </a:bodyPr>
          <a:p>
            <a:r>
              <a:rPr lang="en-US" sz="2400" b="1"/>
              <a:t>Reshaping the array objects</a:t>
            </a:r>
            <a:endParaRPr lang="en-US" sz="2400" b="1"/>
          </a:p>
        </p:txBody>
      </p:sp>
      <p:pic>
        <p:nvPicPr>
          <p:cNvPr id="3" name="Picture 2"/>
          <p:cNvPicPr>
            <a:picLocks noChangeAspect="1"/>
          </p:cNvPicPr>
          <p:nvPr/>
        </p:nvPicPr>
        <p:blipFill>
          <a:blip r:embed="rId1"/>
          <a:stretch>
            <a:fillRect/>
          </a:stretch>
        </p:blipFill>
        <p:spPr>
          <a:xfrm>
            <a:off x="2491105" y="1649730"/>
            <a:ext cx="6739255" cy="1821815"/>
          </a:xfrm>
          <a:prstGeom prst="rect">
            <a:avLst/>
          </a:prstGeom>
        </p:spPr>
      </p:pic>
      <p:sp>
        <p:nvSpPr>
          <p:cNvPr id="4" name="Text Box 3"/>
          <p:cNvSpPr txBox="1"/>
          <p:nvPr/>
        </p:nvSpPr>
        <p:spPr>
          <a:xfrm>
            <a:off x="2583815" y="3843655"/>
            <a:ext cx="6884035" cy="2676525"/>
          </a:xfrm>
          <a:prstGeom prst="rect">
            <a:avLst/>
          </a:prstGeom>
          <a:noFill/>
        </p:spPr>
        <p:txBody>
          <a:bodyPr wrap="square" rtlCol="0" anchor="t">
            <a:spAutoFit/>
          </a:bodyPr>
          <a:p>
            <a:r>
              <a:rPr lang="en-US" sz="2400"/>
              <a:t>import numpy as np  </a:t>
            </a:r>
            <a:endParaRPr lang="en-US" sz="2400"/>
          </a:p>
          <a:p>
            <a:r>
              <a:rPr lang="en-US" sz="2400"/>
              <a:t>a = np.array([[1,2],[3,4],[5,6]])  </a:t>
            </a:r>
            <a:endParaRPr lang="en-US" sz="2400"/>
          </a:p>
          <a:p>
            <a:r>
              <a:rPr lang="en-US" sz="2400"/>
              <a:t>print("printing the original array..")  </a:t>
            </a:r>
            <a:endParaRPr lang="en-US" sz="2400"/>
          </a:p>
          <a:p>
            <a:r>
              <a:rPr lang="en-US" sz="2400"/>
              <a:t>print(a)  </a:t>
            </a:r>
            <a:endParaRPr lang="en-US" sz="2400"/>
          </a:p>
          <a:p>
            <a:r>
              <a:rPr lang="en-US" sz="2400"/>
              <a:t>a=a.reshape(2,3)  </a:t>
            </a:r>
            <a:endParaRPr lang="en-US" sz="2400"/>
          </a:p>
          <a:p>
            <a:r>
              <a:rPr lang="en-US" sz="2400"/>
              <a:t>print("printing the reshaped array..")  </a:t>
            </a:r>
            <a:endParaRPr lang="en-US" sz="2400"/>
          </a:p>
          <a:p>
            <a:r>
              <a:rPr lang="en-US" sz="2400"/>
              <a:t>print(a)  </a:t>
            </a:r>
            <a:endParaRPr lang="en-US" sz="2400"/>
          </a:p>
        </p:txBody>
      </p:sp>
      <p:pic>
        <p:nvPicPr>
          <p:cNvPr id="6" name="Picture 5"/>
          <p:cNvPicPr>
            <a:picLocks noChangeAspect="1"/>
          </p:cNvPicPr>
          <p:nvPr/>
        </p:nvPicPr>
        <p:blipFill>
          <a:blip r:embed="rId2"/>
          <a:stretch>
            <a:fillRect/>
          </a:stretch>
        </p:blipFill>
        <p:spPr>
          <a:xfrm>
            <a:off x="9624695" y="5875655"/>
            <a:ext cx="1565275" cy="8763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40230" y="1610360"/>
            <a:ext cx="7087870" cy="4154170"/>
          </a:xfrm>
          <a:prstGeom prst="rect">
            <a:avLst/>
          </a:prstGeom>
          <a:noFill/>
        </p:spPr>
        <p:txBody>
          <a:bodyPr wrap="square" rtlCol="0" anchor="t">
            <a:spAutoFit/>
          </a:bodyPr>
          <a:p>
            <a:r>
              <a:rPr lang="en-US" sz="2400"/>
              <a:t>import numpy as np  </a:t>
            </a:r>
            <a:endParaRPr lang="en-US" sz="2400"/>
          </a:p>
          <a:p>
            <a:endParaRPr lang="en-US" sz="2400"/>
          </a:p>
          <a:p>
            <a:r>
              <a:rPr lang="en-US" sz="2400"/>
              <a:t>a = np.array([1,2,3,10,15,4])  </a:t>
            </a:r>
            <a:endParaRPr lang="en-US" sz="2400"/>
          </a:p>
          <a:p>
            <a:endParaRPr lang="en-US" sz="2400"/>
          </a:p>
          <a:p>
            <a:r>
              <a:rPr lang="en-US" sz="2400"/>
              <a:t>print("The array:",a)  </a:t>
            </a:r>
            <a:endParaRPr lang="en-US" sz="2400"/>
          </a:p>
          <a:p>
            <a:endParaRPr lang="en-US" sz="2400"/>
          </a:p>
          <a:p>
            <a:r>
              <a:rPr lang="en-US" sz="2400"/>
              <a:t>print("The maximum element:",a.max()) </a:t>
            </a:r>
            <a:endParaRPr lang="en-US" sz="2400"/>
          </a:p>
          <a:p>
            <a:r>
              <a:rPr lang="en-US" sz="2400"/>
              <a:t> </a:t>
            </a:r>
            <a:endParaRPr lang="en-US" sz="2400"/>
          </a:p>
          <a:p>
            <a:r>
              <a:rPr lang="en-US" sz="2400"/>
              <a:t>print("The minimum element:",a.min())  </a:t>
            </a:r>
            <a:endParaRPr lang="en-US" sz="2400"/>
          </a:p>
          <a:p>
            <a:endParaRPr lang="en-US" sz="2400"/>
          </a:p>
          <a:p>
            <a:r>
              <a:rPr lang="en-US" sz="2400"/>
              <a:t>print("The sum of the elements:",a.sum()) </a:t>
            </a:r>
            <a:r>
              <a:rPr lang="en-US"/>
              <a:t> </a:t>
            </a:r>
            <a:endParaRPr lang="en-US"/>
          </a:p>
        </p:txBody>
      </p:sp>
      <p:sp>
        <p:nvSpPr>
          <p:cNvPr id="3" name="Text Box 2"/>
          <p:cNvSpPr txBox="1"/>
          <p:nvPr/>
        </p:nvSpPr>
        <p:spPr>
          <a:xfrm>
            <a:off x="1472565" y="487680"/>
            <a:ext cx="9116060" cy="460375"/>
          </a:xfrm>
          <a:prstGeom prst="rect">
            <a:avLst/>
          </a:prstGeom>
          <a:noFill/>
        </p:spPr>
        <p:txBody>
          <a:bodyPr wrap="square" rtlCol="0" anchor="t">
            <a:spAutoFit/>
          </a:bodyPr>
          <a:p>
            <a:r>
              <a:rPr lang="en-US" sz="2400" b="1">
                <a:solidFill>
                  <a:srgbClr val="FF0000"/>
                </a:solidFill>
              </a:rPr>
              <a:t>Finding the maximum, minimum, and sum of the array elements</a:t>
            </a:r>
            <a:endParaRPr lang="en-US" sz="2400" b="1">
              <a:solidFill>
                <a:srgbClr val="FF0000"/>
              </a:solidFill>
            </a:endParaRPr>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3705" y="243840"/>
            <a:ext cx="11519535" cy="6369685"/>
          </a:xfrm>
          <a:prstGeom prst="rect">
            <a:avLst/>
          </a:prstGeom>
          <a:noFill/>
        </p:spPr>
        <p:txBody>
          <a:bodyPr wrap="square" rtlCol="0" anchor="t">
            <a:spAutoFit/>
          </a:bodyPr>
          <a:p>
            <a:pPr algn="ctr"/>
            <a:r>
              <a:rPr lang="en-US" sz="2800" b="1"/>
              <a:t>NumPy Array Iteration</a:t>
            </a:r>
            <a:endParaRPr lang="en-US" sz="2800" b="1"/>
          </a:p>
          <a:p>
            <a:pPr algn="ctr"/>
            <a:endParaRPr lang="en-US" sz="2800" b="1"/>
          </a:p>
          <a:p>
            <a:pPr algn="just"/>
            <a:r>
              <a:rPr lang="en-US" sz="2800"/>
              <a:t>NumPy provides an iterator object, i.e., nditer which can be used to iterate over the given array using python standard Iterator interface.</a:t>
            </a:r>
            <a:endParaRPr lang="en-US" sz="2800"/>
          </a:p>
          <a:p>
            <a:pPr algn="just"/>
            <a:endParaRPr lang="en-US" sz="2800"/>
          </a:p>
          <a:p>
            <a:pPr algn="just"/>
            <a:endParaRPr lang="en-US" sz="2800"/>
          </a:p>
          <a:p>
            <a:pPr algn="just"/>
            <a:r>
              <a:rPr lang="en-US" sz="2400" i="1">
                <a:solidFill>
                  <a:srgbClr val="FF0000"/>
                </a:solidFill>
              </a:rPr>
              <a:t>import numpy as np  </a:t>
            </a:r>
            <a:endParaRPr lang="en-US" sz="2400" i="1">
              <a:solidFill>
                <a:srgbClr val="FF0000"/>
              </a:solidFill>
            </a:endParaRPr>
          </a:p>
          <a:p>
            <a:pPr algn="just"/>
            <a:r>
              <a:rPr lang="en-US" sz="2400" i="1">
                <a:solidFill>
                  <a:srgbClr val="FF0000"/>
                </a:solidFill>
              </a:rPr>
              <a:t>a = np.array([[1,2,3,4],[2,4,5,6],[10,20,39,3]])  </a:t>
            </a:r>
            <a:endParaRPr lang="en-US" sz="2400" i="1">
              <a:solidFill>
                <a:srgbClr val="FF0000"/>
              </a:solidFill>
            </a:endParaRPr>
          </a:p>
          <a:p>
            <a:pPr algn="just"/>
            <a:r>
              <a:rPr lang="en-US" sz="2400" i="1">
                <a:solidFill>
                  <a:srgbClr val="FF0000"/>
                </a:solidFill>
              </a:rPr>
              <a:t>print("Printing array:")  </a:t>
            </a:r>
            <a:endParaRPr lang="en-US" sz="2400" i="1">
              <a:solidFill>
                <a:srgbClr val="FF0000"/>
              </a:solidFill>
            </a:endParaRPr>
          </a:p>
          <a:p>
            <a:pPr algn="just"/>
            <a:r>
              <a:rPr lang="en-US" sz="2400" i="1">
                <a:solidFill>
                  <a:srgbClr val="FF0000"/>
                </a:solidFill>
              </a:rPr>
              <a:t>print(a); </a:t>
            </a:r>
            <a:endParaRPr lang="en-US" sz="2400" i="1">
              <a:solidFill>
                <a:srgbClr val="FF0000"/>
              </a:solidFill>
            </a:endParaRPr>
          </a:p>
          <a:p>
            <a:pPr algn="just"/>
            <a:r>
              <a:rPr lang="en-US" sz="2400" i="1">
                <a:solidFill>
                  <a:srgbClr val="FF0000"/>
                </a:solidFill>
              </a:rPr>
              <a:t> </a:t>
            </a:r>
            <a:endParaRPr lang="en-US" sz="2400" i="1">
              <a:solidFill>
                <a:srgbClr val="FF0000"/>
              </a:solidFill>
            </a:endParaRPr>
          </a:p>
          <a:p>
            <a:pPr algn="just"/>
            <a:r>
              <a:rPr lang="en-US" sz="2400" i="1">
                <a:solidFill>
                  <a:srgbClr val="FF0000"/>
                </a:solidFill>
              </a:rPr>
              <a:t>print("Iterating over the array:") </a:t>
            </a:r>
            <a:endParaRPr lang="en-US" sz="2400" i="1">
              <a:solidFill>
                <a:srgbClr val="FF0000"/>
              </a:solidFill>
            </a:endParaRPr>
          </a:p>
          <a:p>
            <a:pPr algn="just"/>
            <a:endParaRPr lang="en-US" sz="2400" i="1">
              <a:solidFill>
                <a:srgbClr val="FF0000"/>
              </a:solidFill>
            </a:endParaRPr>
          </a:p>
          <a:p>
            <a:pPr algn="just"/>
            <a:r>
              <a:rPr lang="en-US" sz="2400" i="1">
                <a:solidFill>
                  <a:srgbClr val="FF0000"/>
                </a:solidFill>
              </a:rPr>
              <a:t>for x in np.nditer(a):  </a:t>
            </a:r>
            <a:endParaRPr lang="en-US" sz="2400" i="1">
              <a:solidFill>
                <a:srgbClr val="FF0000"/>
              </a:solidFill>
            </a:endParaRPr>
          </a:p>
          <a:p>
            <a:pPr algn="just"/>
            <a:endParaRPr lang="en-US" sz="2400" i="1">
              <a:solidFill>
                <a:srgbClr val="FF0000"/>
              </a:solidFill>
            </a:endParaRPr>
          </a:p>
          <a:p>
            <a:pPr algn="just"/>
            <a:r>
              <a:rPr lang="en-US" sz="2400" i="1">
                <a:solidFill>
                  <a:srgbClr val="FF0000"/>
                </a:solidFill>
              </a:rPr>
              <a:t>    print(x,end=' ')  </a:t>
            </a:r>
            <a:endParaRPr lang="en-US" sz="2400" i="1">
              <a:solidFill>
                <a:srgbClr val="FF0000"/>
              </a:solidFill>
            </a:endParaRPr>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80695" y="1443990"/>
            <a:ext cx="11461115" cy="4399915"/>
          </a:xfrm>
          <a:prstGeom prst="rect">
            <a:avLst/>
          </a:prstGeom>
          <a:noFill/>
        </p:spPr>
        <p:txBody>
          <a:bodyPr wrap="square" rtlCol="0" anchor="t">
            <a:spAutoFit/>
          </a:bodyPr>
          <a:p>
            <a:r>
              <a:rPr lang="en-US" sz="2000" b="1"/>
              <a:t>1. *Creating a 1D Array:*</a:t>
            </a:r>
            <a:endParaRPr lang="en-US" sz="2000" b="1"/>
          </a:p>
          <a:p>
            <a:r>
              <a:rPr lang="en-US" sz="2000"/>
              <a:t>   python</a:t>
            </a:r>
            <a:endParaRPr lang="en-US" sz="2000"/>
          </a:p>
          <a:p>
            <a:r>
              <a:rPr lang="en-US" sz="2000"/>
              <a:t>   import numpy as np</a:t>
            </a:r>
            <a:endParaRPr lang="en-US" sz="2000"/>
          </a:p>
          <a:p>
            <a:endParaRPr lang="en-US" sz="2000"/>
          </a:p>
          <a:p>
            <a:r>
              <a:rPr lang="en-US" sz="2000"/>
              <a:t>   # Using np.array()</a:t>
            </a:r>
            <a:endParaRPr lang="en-US" sz="2000"/>
          </a:p>
          <a:p>
            <a:r>
              <a:rPr lang="en-US" sz="2000"/>
              <a:t>   array_1d = np.array([1, 2, 3, 4, 5])</a:t>
            </a:r>
            <a:endParaRPr lang="en-US" sz="2000"/>
          </a:p>
          <a:p>
            <a:r>
              <a:rPr lang="en-US" sz="2000"/>
              <a:t>   </a:t>
            </a:r>
            <a:endParaRPr lang="en-US" sz="2000"/>
          </a:p>
          <a:p>
            <a:endParaRPr lang="en-US" sz="2000"/>
          </a:p>
          <a:p>
            <a:r>
              <a:rPr lang="en-US" sz="2000" b="1"/>
              <a:t>2. *Creating a 2D Array:*</a:t>
            </a:r>
            <a:endParaRPr lang="en-US" sz="2000" b="1"/>
          </a:p>
          <a:p>
            <a:r>
              <a:rPr lang="en-US" sz="2000"/>
              <a:t>   python</a:t>
            </a:r>
            <a:endParaRPr lang="en-US" sz="2000"/>
          </a:p>
          <a:p>
            <a:r>
              <a:rPr lang="en-US" sz="2000"/>
              <a:t>   import numpy as np</a:t>
            </a:r>
            <a:endParaRPr lang="en-US" sz="2000"/>
          </a:p>
          <a:p>
            <a:endParaRPr lang="en-US" sz="2000"/>
          </a:p>
          <a:p>
            <a:r>
              <a:rPr lang="en-US" sz="2000"/>
              <a:t>   # Using np.array() with nested lists</a:t>
            </a:r>
            <a:endParaRPr lang="en-US" sz="2000"/>
          </a:p>
          <a:p>
            <a:r>
              <a:rPr lang="en-US" sz="2000"/>
              <a:t>   array_2d = np.array([[1, 2, 3], [4, 5, 6], [7, 8, 9]])</a:t>
            </a:r>
            <a:endParaRPr lang="en-US" sz="2000"/>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97985" y="382905"/>
            <a:ext cx="3561080" cy="521970"/>
          </a:xfrm>
          <a:prstGeom prst="rect">
            <a:avLst/>
          </a:prstGeom>
          <a:noFill/>
        </p:spPr>
        <p:txBody>
          <a:bodyPr wrap="square" rtlCol="0" anchor="t">
            <a:spAutoFit/>
          </a:bodyPr>
          <a:p>
            <a:r>
              <a:rPr lang="en-US" sz="2800" b="1"/>
              <a:t>Python Basic Syntax</a:t>
            </a:r>
            <a:endParaRPr lang="en-US" sz="2800" b="1"/>
          </a:p>
        </p:txBody>
      </p:sp>
      <p:sp>
        <p:nvSpPr>
          <p:cNvPr id="4" name="Text Box 3"/>
          <p:cNvSpPr txBox="1"/>
          <p:nvPr/>
        </p:nvSpPr>
        <p:spPr>
          <a:xfrm>
            <a:off x="1049020" y="2179955"/>
            <a:ext cx="2933065" cy="2676525"/>
          </a:xfrm>
          <a:prstGeom prst="rect">
            <a:avLst/>
          </a:prstGeom>
          <a:noFill/>
        </p:spPr>
        <p:txBody>
          <a:bodyPr wrap="square" rtlCol="0" anchor="t">
            <a:spAutoFit/>
          </a:bodyPr>
          <a:p>
            <a:r>
              <a:rPr lang="en-US" sz="2800"/>
              <a:t>def func():  </a:t>
            </a:r>
            <a:endParaRPr lang="en-US" sz="2800"/>
          </a:p>
          <a:p>
            <a:r>
              <a:rPr lang="en-US" sz="2800"/>
              <a:t>       statement 1  </a:t>
            </a:r>
            <a:endParaRPr lang="en-US" sz="2800"/>
          </a:p>
          <a:p>
            <a:r>
              <a:rPr lang="en-US" sz="2800"/>
              <a:t>       statement 2  </a:t>
            </a:r>
            <a:endParaRPr lang="en-US" sz="2800"/>
          </a:p>
          <a:p>
            <a:r>
              <a:rPr lang="en-US" sz="2800"/>
              <a:t>       …………………  </a:t>
            </a:r>
            <a:endParaRPr lang="en-US" sz="2800"/>
          </a:p>
          <a:p>
            <a:r>
              <a:rPr lang="en-US" sz="2800"/>
              <a:t>       …………………  </a:t>
            </a:r>
            <a:endParaRPr lang="en-US" sz="2800"/>
          </a:p>
          <a:p>
            <a:r>
              <a:rPr lang="en-US" sz="2800"/>
              <a:t>         statement N  </a:t>
            </a:r>
            <a:endParaRPr lang="en-US" sz="2800"/>
          </a:p>
        </p:txBody>
      </p:sp>
      <p:sp>
        <p:nvSpPr>
          <p:cNvPr id="5" name="Text Box 4"/>
          <p:cNvSpPr txBox="1"/>
          <p:nvPr/>
        </p:nvSpPr>
        <p:spPr>
          <a:xfrm>
            <a:off x="671830" y="5519420"/>
            <a:ext cx="11231245" cy="829945"/>
          </a:xfrm>
          <a:prstGeom prst="rect">
            <a:avLst/>
          </a:prstGeom>
          <a:noFill/>
        </p:spPr>
        <p:txBody>
          <a:bodyPr wrap="square" rtlCol="0" anchor="t">
            <a:spAutoFit/>
          </a:bodyPr>
          <a:p>
            <a:pPr algn="just"/>
            <a:r>
              <a:rPr lang="en-US" sz="2400" i="1">
                <a:solidFill>
                  <a:schemeClr val="accent1"/>
                </a:solidFill>
              </a:rPr>
              <a:t>Here is no use of </a:t>
            </a:r>
            <a:r>
              <a:rPr lang="en-US" sz="2400" i="1">
                <a:solidFill>
                  <a:srgbClr val="FF0000"/>
                </a:solidFill>
              </a:rPr>
              <a:t>curly braces or semicolon </a:t>
            </a:r>
            <a:r>
              <a:rPr lang="en-US" sz="2400" i="1">
                <a:solidFill>
                  <a:schemeClr val="accent1"/>
                </a:solidFill>
              </a:rPr>
              <a:t>in Python programming language. It is English-like language. </a:t>
            </a:r>
            <a:endParaRPr lang="en-US" sz="2400" i="1">
              <a:solidFill>
                <a:schemeClr val="accent1"/>
              </a:solidFill>
            </a:endParaRPr>
          </a:p>
        </p:txBody>
      </p:sp>
      <p:pic>
        <p:nvPicPr>
          <p:cNvPr id="6" name="Picture 5"/>
          <p:cNvPicPr>
            <a:picLocks noChangeAspect="1"/>
          </p:cNvPicPr>
          <p:nvPr/>
        </p:nvPicPr>
        <p:blipFill>
          <a:blip r:embed="rId1"/>
          <a:stretch>
            <a:fillRect/>
          </a:stretch>
        </p:blipFill>
        <p:spPr>
          <a:xfrm>
            <a:off x="9635490" y="242570"/>
            <a:ext cx="2442845" cy="136779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924560" y="305435"/>
            <a:ext cx="10343515" cy="6247130"/>
          </a:xfrm>
          <a:prstGeom prst="rect">
            <a:avLst/>
          </a:prstGeom>
          <a:noFill/>
        </p:spPr>
        <p:txBody>
          <a:bodyPr wrap="square" rtlCol="0" anchor="t">
            <a:spAutoFit/>
          </a:bodyPr>
          <a:p>
            <a:r>
              <a:rPr lang="en-US" sz="2000" b="1"/>
              <a:t>3. *Creating Arrays with Zeros or Ones:*</a:t>
            </a:r>
            <a:endParaRPr lang="en-US" sz="2000" b="1"/>
          </a:p>
          <a:p>
            <a:r>
              <a:rPr lang="en-US" sz="2000"/>
              <a:t>   python</a:t>
            </a:r>
            <a:endParaRPr lang="en-US" sz="2000"/>
          </a:p>
          <a:p>
            <a:r>
              <a:rPr lang="en-US" sz="2000"/>
              <a:t>   import numpy as np</a:t>
            </a:r>
            <a:endParaRPr lang="en-US" sz="2000"/>
          </a:p>
          <a:p>
            <a:endParaRPr lang="en-US" sz="2000"/>
          </a:p>
          <a:p>
            <a:r>
              <a:rPr lang="en-US" sz="2000"/>
              <a:t>   # Array of zeros</a:t>
            </a:r>
            <a:endParaRPr lang="en-US" sz="2000"/>
          </a:p>
          <a:p>
            <a:r>
              <a:rPr lang="en-US" sz="2000"/>
              <a:t>   zeros_array = np.zeros(5)  # 1D array of five zeros</a:t>
            </a:r>
            <a:endParaRPr lang="en-US" sz="2000"/>
          </a:p>
          <a:p>
            <a:endParaRPr lang="en-US" sz="2000"/>
          </a:p>
          <a:p>
            <a:r>
              <a:rPr lang="en-US" sz="2000"/>
              <a:t>   # 2D array of ones</a:t>
            </a:r>
            <a:endParaRPr lang="en-US" sz="2000"/>
          </a:p>
          <a:p>
            <a:r>
              <a:rPr lang="en-US" sz="2000"/>
              <a:t>   ones_array_2d = np.ones((3, 4))  # 3x4 array of ones</a:t>
            </a:r>
            <a:endParaRPr lang="en-US" sz="2000"/>
          </a:p>
          <a:p>
            <a:r>
              <a:rPr lang="en-US" sz="2000"/>
              <a:t>   </a:t>
            </a:r>
            <a:endParaRPr lang="en-US" sz="2000"/>
          </a:p>
          <a:p>
            <a:endParaRPr lang="en-US" sz="2000"/>
          </a:p>
          <a:p>
            <a:r>
              <a:rPr lang="en-US" sz="2000" b="1"/>
              <a:t>4. *Creating a Range of Values:*</a:t>
            </a:r>
            <a:endParaRPr lang="en-US" sz="2000" b="1"/>
          </a:p>
          <a:p>
            <a:r>
              <a:rPr lang="en-US" sz="2000"/>
              <a:t>   python</a:t>
            </a:r>
            <a:endParaRPr lang="en-US" sz="2000"/>
          </a:p>
          <a:p>
            <a:r>
              <a:rPr lang="en-US" sz="2000"/>
              <a:t>   import numpy as np</a:t>
            </a:r>
            <a:endParaRPr lang="en-US" sz="2000"/>
          </a:p>
          <a:p>
            <a:endParaRPr lang="en-US" sz="2000"/>
          </a:p>
          <a:p>
            <a:r>
              <a:rPr lang="en-US" sz="2000"/>
              <a:t>   # Using np.arange()</a:t>
            </a:r>
            <a:endParaRPr lang="en-US" sz="2000"/>
          </a:p>
          <a:p>
            <a:r>
              <a:rPr lang="en-US" sz="2000"/>
              <a:t>   range_array = np.arange(0, 10, 2)  # Array from 0 to 10 (exclusive) with step 2</a:t>
            </a:r>
            <a:endParaRPr lang="en-US" sz="2000"/>
          </a:p>
          <a:p>
            <a:endParaRPr lang="en-US" sz="2000"/>
          </a:p>
          <a:p>
            <a:r>
              <a:rPr lang="en-US" sz="2000"/>
              <a:t>   # Using np.linspace()</a:t>
            </a:r>
            <a:endParaRPr lang="en-US" sz="2000"/>
          </a:p>
          <a:p>
            <a:r>
              <a:rPr lang="en-US" sz="2000"/>
              <a:t>   linspace_array = np.linspace(0, 1, 5)  # Array of 5 evenly spaced values between 0 and 1</a:t>
            </a:r>
            <a:endParaRPr lang="en-US" sz="2000"/>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0055" y="1810385"/>
            <a:ext cx="11529060" cy="2676525"/>
          </a:xfrm>
          <a:prstGeom prst="rect">
            <a:avLst/>
          </a:prstGeom>
          <a:noFill/>
        </p:spPr>
        <p:txBody>
          <a:bodyPr wrap="square" rtlCol="0" anchor="t">
            <a:spAutoFit/>
          </a:bodyPr>
          <a:p>
            <a:pPr marL="342900" indent="-342900" algn="just">
              <a:buFont typeface="Arial" panose="020B0604020202020204" pitchFamily="34" charset="0"/>
              <a:buChar char="•"/>
            </a:pPr>
            <a:r>
              <a:rPr lang="en-US" sz="2400"/>
              <a:t>Pandas is defined as an </a:t>
            </a:r>
            <a:r>
              <a:rPr lang="en-US" sz="2400" b="1"/>
              <a:t>open-source library</a:t>
            </a:r>
            <a:r>
              <a:rPr lang="en-US" sz="2400"/>
              <a:t> that provides high-performance data manipulation in Python. </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The name of Pandas is derived from the word </a:t>
            </a:r>
            <a:r>
              <a:rPr lang="en-US" sz="2400" b="1"/>
              <a:t>Panel Data</a:t>
            </a:r>
            <a:r>
              <a:rPr lang="en-US" sz="2400"/>
              <a:t>, which means an </a:t>
            </a:r>
            <a:r>
              <a:rPr lang="en-US" sz="2400" b="1"/>
              <a:t>Econometrics from Multidimensional data. </a:t>
            </a:r>
            <a:endParaRPr lang="en-US" sz="2400" b="1"/>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It is used for data analysis in Python and developed by Wes </a:t>
            </a:r>
            <a:r>
              <a:rPr lang="en-US" sz="2400" b="1"/>
              <a:t>McKinney in 2008</a:t>
            </a:r>
            <a:r>
              <a:rPr lang="en-US" sz="2400"/>
              <a:t>.</a:t>
            </a:r>
            <a:endParaRPr lang="en-US" sz="2400"/>
          </a:p>
        </p:txBody>
      </p:sp>
      <p:sp>
        <p:nvSpPr>
          <p:cNvPr id="3" name="Text Box 2"/>
          <p:cNvSpPr txBox="1"/>
          <p:nvPr/>
        </p:nvSpPr>
        <p:spPr>
          <a:xfrm>
            <a:off x="5434330" y="248285"/>
            <a:ext cx="1539875" cy="645160"/>
          </a:xfrm>
          <a:prstGeom prst="rect">
            <a:avLst/>
          </a:prstGeom>
          <a:noFill/>
        </p:spPr>
        <p:txBody>
          <a:bodyPr wrap="none" rtlCol="0" anchor="t">
            <a:spAutoFit/>
          </a:bodyPr>
          <a:p>
            <a:r>
              <a:rPr lang="en-US" sz="3600" b="1">
                <a:solidFill>
                  <a:srgbClr val="FF0000"/>
                </a:solidFill>
                <a:sym typeface="+mn-ea"/>
              </a:rPr>
              <a:t>Pandas</a:t>
            </a:r>
            <a:endParaRPr lang="en-US" sz="3600" b="1">
              <a:solidFill>
                <a:srgbClr val="FF0000"/>
              </a:solidFill>
              <a:sym typeface="+mn-ea"/>
            </a:endParaRPr>
          </a:p>
        </p:txBody>
      </p:sp>
      <p:pic>
        <p:nvPicPr>
          <p:cNvPr id="6" name="Picture 5"/>
          <p:cNvPicPr>
            <a:picLocks noChangeAspect="1"/>
          </p:cNvPicPr>
          <p:nvPr/>
        </p:nvPicPr>
        <p:blipFill>
          <a:blip r:embed="rId1"/>
          <a:stretch>
            <a:fillRect/>
          </a:stretch>
        </p:blipFill>
        <p:spPr>
          <a:xfrm>
            <a:off x="9624695" y="5875655"/>
            <a:ext cx="1565275" cy="8763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6860" y="1443990"/>
            <a:ext cx="11691620" cy="3784600"/>
          </a:xfrm>
          <a:prstGeom prst="rect">
            <a:avLst/>
          </a:prstGeom>
          <a:noFill/>
        </p:spPr>
        <p:txBody>
          <a:bodyPr wrap="square" rtlCol="0" anchor="t">
            <a:spAutoFit/>
          </a:bodyPr>
          <a:p>
            <a:pPr marL="342900" indent="-342900" algn="just">
              <a:buFont typeface="Arial" panose="020B0604020202020204" pitchFamily="34" charset="0"/>
              <a:buChar char="•"/>
            </a:pPr>
            <a:r>
              <a:rPr lang="en-US" sz="2400"/>
              <a:t>Data analysis requires lots of processing, such as </a:t>
            </a:r>
            <a:r>
              <a:rPr lang="en-US" sz="2400" b="1"/>
              <a:t>restructuring, cleaning or merging</a:t>
            </a:r>
            <a:r>
              <a:rPr lang="en-US" sz="2400"/>
              <a:t>, etc.</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There are different tools are available for fast data processing, such as</a:t>
            </a:r>
            <a:r>
              <a:rPr lang="en-US" sz="2400" b="1"/>
              <a:t> Numpy, Scipy, Cython, and Panda.</a:t>
            </a:r>
            <a:endParaRPr lang="en-US" sz="2400" b="1"/>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 But we prefer Pandas because working with Pandas is fast, simple and more expressive than other tools.</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b="1"/>
              <a:t>Pandas is built on top of the Numpy package</a:t>
            </a:r>
            <a:r>
              <a:rPr lang="en-US" sz="2400"/>
              <a:t>, means Numpy is required for operating the Pandas.</a:t>
            </a:r>
            <a:endParaRPr 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56940" y="152400"/>
            <a:ext cx="5147945" cy="521970"/>
          </a:xfrm>
          <a:prstGeom prst="rect">
            <a:avLst/>
          </a:prstGeom>
          <a:noFill/>
        </p:spPr>
        <p:txBody>
          <a:bodyPr wrap="square" rtlCol="0" anchor="t">
            <a:spAutoFit/>
          </a:bodyPr>
          <a:p>
            <a:r>
              <a:rPr lang="en-US" sz="2800" b="1"/>
              <a:t>Python Pandas Data Structure</a:t>
            </a:r>
            <a:endParaRPr lang="en-US" sz="2800" b="1"/>
          </a:p>
        </p:txBody>
      </p:sp>
      <p:sp>
        <p:nvSpPr>
          <p:cNvPr id="3" name="Text Box 2"/>
          <p:cNvSpPr txBox="1"/>
          <p:nvPr/>
        </p:nvSpPr>
        <p:spPr>
          <a:xfrm>
            <a:off x="219075" y="801370"/>
            <a:ext cx="11486515" cy="5631180"/>
          </a:xfrm>
          <a:prstGeom prst="rect">
            <a:avLst/>
          </a:prstGeom>
          <a:noFill/>
        </p:spPr>
        <p:txBody>
          <a:bodyPr wrap="square" rtlCol="0" anchor="t">
            <a:spAutoFit/>
          </a:bodyPr>
          <a:p>
            <a:pPr algn="just"/>
            <a:r>
              <a:rPr lang="en-US" sz="2400"/>
              <a:t>The Pandas provides two </a:t>
            </a:r>
            <a:r>
              <a:rPr lang="en-US" sz="2400" b="1"/>
              <a:t>data structures</a:t>
            </a:r>
            <a:r>
              <a:rPr lang="en-US" sz="2400"/>
              <a:t> for processing the data, i.e., </a:t>
            </a:r>
            <a:r>
              <a:rPr lang="en-US" sz="2400" b="1"/>
              <a:t>Series and DataFrame</a:t>
            </a:r>
            <a:r>
              <a:rPr lang="en-US" sz="2400"/>
              <a:t>.</a:t>
            </a:r>
            <a:endParaRPr lang="en-US" sz="2400"/>
          </a:p>
          <a:p>
            <a:pPr algn="just"/>
            <a:endParaRPr lang="en-US" sz="2400"/>
          </a:p>
          <a:p>
            <a:pPr algn="just"/>
            <a:r>
              <a:rPr lang="en-US" sz="2400" b="1">
                <a:solidFill>
                  <a:srgbClr val="FF0000"/>
                </a:solidFill>
              </a:rPr>
              <a:t>1) Series</a:t>
            </a:r>
            <a:endParaRPr lang="en-US" sz="2400" b="1">
              <a:solidFill>
                <a:srgbClr val="FF0000"/>
              </a:solidFill>
            </a:endParaRPr>
          </a:p>
          <a:p>
            <a:pPr algn="just"/>
            <a:r>
              <a:rPr lang="en-US" sz="2400"/>
              <a:t>It is defined as a </a:t>
            </a:r>
            <a:r>
              <a:rPr lang="en-US" sz="2400" b="1"/>
              <a:t>one-dimensional array</a:t>
            </a:r>
            <a:r>
              <a:rPr lang="en-US" sz="2400"/>
              <a:t> that is capable of storing various data types. The row labels of series are called the index. We can easily convert the list, tuple, and dictionary into series using "</a:t>
            </a:r>
            <a:r>
              <a:rPr lang="en-US" sz="2400" b="1">
                <a:solidFill>
                  <a:srgbClr val="FF0000"/>
                </a:solidFill>
              </a:rPr>
              <a:t>series' </a:t>
            </a:r>
            <a:r>
              <a:rPr lang="en-US" sz="2400"/>
              <a:t>method.</a:t>
            </a:r>
            <a:endParaRPr lang="en-US" sz="2400"/>
          </a:p>
          <a:p>
            <a:pPr algn="just"/>
            <a:endParaRPr lang="en-US" sz="2400"/>
          </a:p>
          <a:p>
            <a:pPr algn="just"/>
            <a:r>
              <a:rPr lang="en-US" sz="2400"/>
              <a:t> Data: It can be any list, dictionary, or scalar value.</a:t>
            </a:r>
            <a:endParaRPr lang="en-US" sz="2400"/>
          </a:p>
          <a:p>
            <a:pPr algn="just"/>
            <a:endParaRPr lang="en-US" sz="2400"/>
          </a:p>
          <a:p>
            <a:pPr algn="just"/>
            <a:r>
              <a:rPr lang="en-US" sz="2400" i="1">
                <a:solidFill>
                  <a:srgbClr val="FF0000"/>
                </a:solidFill>
              </a:rPr>
              <a:t>import pandas as pd  </a:t>
            </a:r>
            <a:endParaRPr lang="en-US" sz="2400" i="1">
              <a:solidFill>
                <a:srgbClr val="FF0000"/>
              </a:solidFill>
            </a:endParaRPr>
          </a:p>
          <a:p>
            <a:pPr algn="just"/>
            <a:r>
              <a:rPr lang="en-US" sz="2400" i="1">
                <a:solidFill>
                  <a:srgbClr val="FF0000"/>
                </a:solidFill>
              </a:rPr>
              <a:t>import numpy as np  </a:t>
            </a:r>
            <a:endParaRPr lang="en-US" sz="2400" i="1">
              <a:solidFill>
                <a:srgbClr val="FF0000"/>
              </a:solidFill>
            </a:endParaRPr>
          </a:p>
          <a:p>
            <a:pPr algn="just"/>
            <a:r>
              <a:rPr lang="en-US" sz="2400" i="1">
                <a:solidFill>
                  <a:srgbClr val="FF0000"/>
                </a:solidFill>
              </a:rPr>
              <a:t>info = np.array(['P','a','n','d','a','s'])  </a:t>
            </a:r>
            <a:endParaRPr lang="en-US" sz="2400" i="1">
              <a:solidFill>
                <a:srgbClr val="FF0000"/>
              </a:solidFill>
            </a:endParaRPr>
          </a:p>
          <a:p>
            <a:pPr algn="just"/>
            <a:r>
              <a:rPr lang="en-US" sz="2400" i="1">
                <a:solidFill>
                  <a:srgbClr val="FF0000"/>
                </a:solidFill>
              </a:rPr>
              <a:t>a = pd.Series(info)  </a:t>
            </a:r>
            <a:endParaRPr lang="en-US" sz="2400" i="1">
              <a:solidFill>
                <a:srgbClr val="FF0000"/>
              </a:solidFill>
            </a:endParaRPr>
          </a:p>
          <a:p>
            <a:pPr algn="just"/>
            <a:r>
              <a:rPr lang="en-US" sz="2400" i="1">
                <a:solidFill>
                  <a:srgbClr val="FF0000"/>
                </a:solidFill>
              </a:rPr>
              <a:t>print(a)</a:t>
            </a:r>
            <a:r>
              <a:rPr lang="en-US" sz="2400"/>
              <a:t>  </a:t>
            </a:r>
            <a:endParaRPr lang="en-US" sz="2400"/>
          </a:p>
        </p:txBody>
      </p:sp>
      <p:pic>
        <p:nvPicPr>
          <p:cNvPr id="4" name="Picture 3" descr="1"/>
          <p:cNvPicPr>
            <a:picLocks noChangeAspect="1"/>
          </p:cNvPicPr>
          <p:nvPr/>
        </p:nvPicPr>
        <p:blipFill>
          <a:blip r:embed="rId1"/>
          <a:stretch>
            <a:fillRect/>
          </a:stretch>
        </p:blipFill>
        <p:spPr>
          <a:xfrm>
            <a:off x="8420100" y="3281045"/>
            <a:ext cx="2248535" cy="297053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6215" y="1334135"/>
            <a:ext cx="11799570" cy="2676525"/>
          </a:xfrm>
          <a:prstGeom prst="rect">
            <a:avLst/>
          </a:prstGeom>
          <a:noFill/>
        </p:spPr>
        <p:txBody>
          <a:bodyPr wrap="square" rtlCol="0" anchor="t">
            <a:spAutoFit/>
          </a:bodyPr>
          <a:p>
            <a:pPr algn="just"/>
            <a:r>
              <a:rPr lang="en-US" sz="2400" b="1">
                <a:solidFill>
                  <a:srgbClr val="FF0000"/>
                </a:solidFill>
              </a:rPr>
              <a:t>2)Python Pandas DataFrame</a:t>
            </a:r>
            <a:endParaRPr lang="en-US" sz="2400" b="1">
              <a:solidFill>
                <a:srgbClr val="FF0000"/>
              </a:solidFill>
            </a:endParaRPr>
          </a:p>
          <a:p>
            <a:pPr algn="just"/>
            <a:endParaRPr lang="en-US" sz="2400" b="1"/>
          </a:p>
          <a:p>
            <a:pPr marL="342900" indent="-342900" algn="just">
              <a:buFont typeface="Arial" panose="020B0604020202020204" pitchFamily="34" charset="0"/>
              <a:buChar char="•"/>
            </a:pPr>
            <a:r>
              <a:rPr lang="en-US" sz="2400"/>
              <a:t>It is a widely used data structure of pandas and works with a</a:t>
            </a:r>
            <a:r>
              <a:rPr lang="en-US" sz="2400" b="1"/>
              <a:t> two-dimensional array</a:t>
            </a:r>
            <a:r>
              <a:rPr lang="en-US" sz="2400"/>
              <a:t> with labeled axes (rows and columns). </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b="1"/>
              <a:t>DataFrame</a:t>
            </a:r>
            <a:r>
              <a:rPr lang="en-US" sz="2400"/>
              <a:t> is defined as a standard way to store data and has two different indexes, i.e., row index and column index.</a:t>
            </a:r>
            <a:endParaRPr 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233170" y="798830"/>
            <a:ext cx="9932035" cy="5388610"/>
          </a:xfrm>
          <a:prstGeom prst="rect">
            <a:avLst/>
          </a:prstGeom>
          <a:noFill/>
        </p:spPr>
        <p:txBody>
          <a:bodyPr wrap="square" rtlCol="0" anchor="t">
            <a:noAutofit/>
          </a:bodyPr>
          <a:p>
            <a:r>
              <a:rPr lang="en-US" sz="2400" b="1"/>
              <a:t>Loading and Exploring the Dataset:</a:t>
            </a:r>
            <a:endParaRPr lang="en-US" sz="2400" b="1"/>
          </a:p>
          <a:p>
            <a:r>
              <a:rPr lang="en-US" sz="2400"/>
              <a:t>import pandas as pd</a:t>
            </a:r>
            <a:endParaRPr lang="en-US" sz="2400"/>
          </a:p>
          <a:p>
            <a:endParaRPr lang="en-US" sz="2400"/>
          </a:p>
          <a:p>
            <a:r>
              <a:rPr lang="en-US" sz="2400">
                <a:solidFill>
                  <a:srgbClr val="FF0000"/>
                </a:solidFill>
              </a:rPr>
              <a:t># Load the Iris dataset</a:t>
            </a:r>
            <a:endParaRPr lang="en-US" sz="2400">
              <a:solidFill>
                <a:srgbClr val="FF0000"/>
              </a:solidFill>
            </a:endParaRPr>
          </a:p>
          <a:p>
            <a:r>
              <a:rPr lang="en-US" sz="2400"/>
              <a:t>iris_df = pd.read_csv('iris.csv')</a:t>
            </a:r>
            <a:endParaRPr lang="en-US" sz="2400"/>
          </a:p>
          <a:p>
            <a:endParaRPr lang="en-US" sz="2400"/>
          </a:p>
          <a:p>
            <a:r>
              <a:rPr lang="en-US" sz="2400">
                <a:solidFill>
                  <a:srgbClr val="FF0000"/>
                </a:solidFill>
              </a:rPr>
              <a:t># Display the first few rows of the dataset</a:t>
            </a:r>
            <a:endParaRPr lang="en-US" sz="2400">
              <a:solidFill>
                <a:srgbClr val="FF0000"/>
              </a:solidFill>
            </a:endParaRPr>
          </a:p>
          <a:p>
            <a:r>
              <a:rPr lang="en-US" sz="2400"/>
              <a:t>print(iris_df.head())</a:t>
            </a:r>
            <a:endParaRPr lang="en-US" sz="2400"/>
          </a:p>
          <a:p>
            <a:endParaRPr lang="en-US" sz="2400"/>
          </a:p>
          <a:p>
            <a:r>
              <a:rPr lang="en-US" sz="2400">
                <a:solidFill>
                  <a:srgbClr val="FF0000"/>
                </a:solidFill>
              </a:rPr>
              <a:t># Get summary statistics of the dataset</a:t>
            </a:r>
            <a:endParaRPr lang="en-US" sz="2400">
              <a:solidFill>
                <a:srgbClr val="FF0000"/>
              </a:solidFill>
            </a:endParaRPr>
          </a:p>
          <a:p>
            <a:r>
              <a:rPr lang="en-US" sz="2400"/>
              <a:t>print(iris_df.describe())</a:t>
            </a:r>
            <a:endParaRPr lang="en-US" sz="2400"/>
          </a:p>
          <a:p>
            <a:endParaRPr lang="en-US" sz="2400"/>
          </a:p>
          <a:p>
            <a:r>
              <a:rPr lang="en-US" sz="2400">
                <a:solidFill>
                  <a:srgbClr val="FF0000"/>
                </a:solidFill>
              </a:rPr>
              <a:t># Check the data types and missing values</a:t>
            </a:r>
            <a:endParaRPr lang="en-US" sz="2400">
              <a:solidFill>
                <a:srgbClr val="FF0000"/>
              </a:solidFill>
            </a:endParaRPr>
          </a:p>
          <a:p>
            <a:r>
              <a:rPr lang="en-US" sz="2400"/>
              <a:t>print(iris_df.info())</a:t>
            </a:r>
            <a:endParaRPr 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28320" y="1934845"/>
            <a:ext cx="9728200" cy="2676525"/>
          </a:xfrm>
          <a:prstGeom prst="rect">
            <a:avLst/>
          </a:prstGeom>
          <a:noFill/>
        </p:spPr>
        <p:txBody>
          <a:bodyPr wrap="square" rtlCol="0" anchor="t">
            <a:spAutoFit/>
          </a:bodyPr>
          <a:p>
            <a:r>
              <a:rPr lang="en-US" sz="2400" b="1"/>
              <a:t>Filtering Data:</a:t>
            </a:r>
            <a:endParaRPr lang="en-US" sz="2400" b="1"/>
          </a:p>
          <a:p>
            <a:endParaRPr lang="en-US" sz="2400" b="1"/>
          </a:p>
          <a:p>
            <a:r>
              <a:rPr lang="en-US" sz="2400">
                <a:solidFill>
                  <a:srgbClr val="FF0000"/>
                </a:solidFill>
              </a:rPr>
              <a:t># Filter rows where 'sepal_length' is greater than 5</a:t>
            </a:r>
            <a:endParaRPr lang="en-US" sz="2400"/>
          </a:p>
          <a:p>
            <a:r>
              <a:rPr lang="en-US" sz="2400"/>
              <a:t>filtered_data = iris_df[iris_df['sepal_length'] &gt; 5]</a:t>
            </a:r>
            <a:endParaRPr lang="en-US" sz="2400"/>
          </a:p>
          <a:p>
            <a:endParaRPr lang="en-US" sz="2400"/>
          </a:p>
          <a:p>
            <a:r>
              <a:rPr lang="en-US" sz="2400">
                <a:solidFill>
                  <a:srgbClr val="FF0000"/>
                </a:solidFill>
              </a:rPr>
              <a:t># Filter rows where 'species' is 'setosa'</a:t>
            </a:r>
            <a:endParaRPr lang="en-US" sz="2400">
              <a:solidFill>
                <a:srgbClr val="FF0000"/>
              </a:solidFill>
            </a:endParaRPr>
          </a:p>
          <a:p>
            <a:r>
              <a:rPr lang="en-US" sz="2400"/>
              <a:t>setosa_data = iris_df[iris_df['species'] == 'setosa']</a:t>
            </a:r>
            <a:endParaRPr lang="en-US"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82600" y="1367155"/>
            <a:ext cx="11362690" cy="4707890"/>
          </a:xfrm>
          <a:prstGeom prst="rect">
            <a:avLst/>
          </a:prstGeom>
          <a:noFill/>
        </p:spPr>
        <p:txBody>
          <a:bodyPr wrap="square" rtlCol="0" anchor="t">
            <a:spAutoFit/>
          </a:bodyPr>
          <a:p>
            <a:r>
              <a:rPr lang="en-US" sz="2400">
                <a:solidFill>
                  <a:srgbClr val="FF0000"/>
                </a:solidFill>
              </a:rPr>
              <a:t># Group data by 'species' and calculate the mean of each numerical column</a:t>
            </a:r>
            <a:endParaRPr lang="en-US" sz="2400">
              <a:solidFill>
                <a:srgbClr val="FF0000"/>
              </a:solidFill>
            </a:endParaRPr>
          </a:p>
          <a:p>
            <a:r>
              <a:rPr lang="en-US" sz="2400"/>
              <a:t>species_means = iris_df.groupby('species').mean()</a:t>
            </a:r>
            <a:endParaRPr lang="en-US" sz="2400"/>
          </a:p>
          <a:p>
            <a:endParaRPr lang="en-US" sz="2400"/>
          </a:p>
          <a:p>
            <a:r>
              <a:rPr lang="en-US" sz="2400">
                <a:solidFill>
                  <a:srgbClr val="FF0000"/>
                </a:solidFill>
              </a:rPr>
              <a:t># Sort data by 'petal_length' in descending order</a:t>
            </a:r>
            <a:endParaRPr lang="en-US" sz="2400">
              <a:solidFill>
                <a:srgbClr val="FF0000"/>
              </a:solidFill>
            </a:endParaRPr>
          </a:p>
          <a:p>
            <a:r>
              <a:rPr lang="en-US" sz="2400"/>
              <a:t>sorted_data = iris_df.sort_values(by='petal_length', ascending=False)</a:t>
            </a:r>
            <a:endParaRPr lang="en-US" sz="2400"/>
          </a:p>
          <a:p>
            <a:endParaRPr lang="en-US" sz="2400"/>
          </a:p>
          <a:p>
            <a:r>
              <a:rPr lang="en-US" sz="2400">
                <a:solidFill>
                  <a:srgbClr val="FF0000"/>
                </a:solidFill>
              </a:rPr>
              <a:t># Check for missing values</a:t>
            </a:r>
            <a:endParaRPr lang="en-US" sz="2400">
              <a:solidFill>
                <a:srgbClr val="FF0000"/>
              </a:solidFill>
            </a:endParaRPr>
          </a:p>
          <a:p>
            <a:r>
              <a:rPr lang="en-US" sz="2400"/>
              <a:t>print(iris_df.isnull().sum())</a:t>
            </a:r>
            <a:endParaRPr lang="en-US" sz="2400"/>
          </a:p>
          <a:p>
            <a:endParaRPr lang="en-US" sz="2400"/>
          </a:p>
          <a:p>
            <a:r>
              <a:rPr lang="en-US" sz="2400">
                <a:solidFill>
                  <a:srgbClr val="FF0000"/>
                </a:solidFill>
              </a:rPr>
              <a:t># Drop rows with missing values</a:t>
            </a:r>
            <a:endParaRPr lang="en-US" sz="2400">
              <a:solidFill>
                <a:srgbClr val="FF0000"/>
              </a:solidFill>
            </a:endParaRPr>
          </a:p>
          <a:p>
            <a:r>
              <a:rPr lang="en-US" sz="2400"/>
              <a:t>cleaned_data = iris_df.dropna()</a:t>
            </a:r>
            <a:endParaRPr lang="en-US" sz="2400"/>
          </a:p>
          <a:p>
            <a:endParaRPr lang="en-US"/>
          </a:p>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76835" y="400685"/>
            <a:ext cx="11956415" cy="6369685"/>
          </a:xfrm>
          <a:prstGeom prst="rect">
            <a:avLst/>
          </a:prstGeom>
          <a:noFill/>
        </p:spPr>
        <p:txBody>
          <a:bodyPr wrap="square" rtlCol="0" anchor="t">
            <a:spAutoFit/>
          </a:bodyPr>
          <a:p>
            <a:pPr marL="342900" indent="-342900" algn="just">
              <a:buFont typeface="Arial" panose="020B0604020202020204" pitchFamily="34" charset="0"/>
              <a:buChar char="•"/>
            </a:pPr>
            <a:r>
              <a:rPr lang="en-US" sz="2400" b="1">
                <a:latin typeface="Times New Roman" panose="02020603050405020304" charset="0"/>
                <a:cs typeface="Times New Roman" panose="02020603050405020304" charset="0"/>
              </a:rPr>
              <a:t>scikit-learn</a:t>
            </a:r>
            <a:r>
              <a:rPr lang="en-US" sz="2400">
                <a:latin typeface="Times New Roman" panose="02020603050405020304" charset="0"/>
                <a:cs typeface="Times New Roman" panose="02020603050405020304" charset="0"/>
              </a:rPr>
              <a:t>, commonly abbreviated as </a:t>
            </a:r>
            <a:r>
              <a:rPr lang="en-US" sz="2400" b="1">
                <a:latin typeface="Times New Roman" panose="02020603050405020304" charset="0"/>
                <a:cs typeface="Times New Roman" panose="02020603050405020304" charset="0"/>
              </a:rPr>
              <a:t>sklearn</a:t>
            </a:r>
            <a:r>
              <a:rPr lang="en-US" sz="2400">
                <a:latin typeface="Times New Roman" panose="02020603050405020304" charset="0"/>
                <a:cs typeface="Times New Roman" panose="02020603050405020304" charset="0"/>
              </a:rPr>
              <a:t>, is a popular open-source machine learning library for Python. </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It provides a wide range of tools for machine learning tasks such as </a:t>
            </a:r>
            <a:r>
              <a:rPr lang="en-US" sz="2400" b="1">
                <a:latin typeface="Times New Roman" panose="02020603050405020304" charset="0"/>
                <a:cs typeface="Times New Roman" panose="02020603050405020304" charset="0"/>
              </a:rPr>
              <a:t>classification, regression, clustering, dimensionality reduction, and model selection. </a:t>
            </a:r>
            <a:endParaRPr lang="en-US" sz="2400" b="1">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sklearn is built on top of other Python libraries such as NumPy, SciPy, and Matplotlib, making it easy to integrate into existing data science workflows. It also features a clean and consistent API, making it user-friendly for both beginners and experienced machine learning practitioners.</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 Some of the key functionalities provided by sklearn include algorithms for training models, tools for preprocessing data, utilities for model evaluation, and various datasets for experimentation and learning. </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Overall, sklearn is a powerful and versatile library that has contributed significantly to the growth and adoption of machine learning in Python.</a:t>
            </a:r>
            <a:endParaRPr lang="en-US" sz="2400">
              <a:latin typeface="Times New Roman" panose="02020603050405020304" charset="0"/>
              <a:cs typeface="Times New Roman" panose="02020603050405020304" charset="0"/>
            </a:endParaRPr>
          </a:p>
        </p:txBody>
      </p:sp>
      <p:sp>
        <p:nvSpPr>
          <p:cNvPr id="3" name="TextBox 2"/>
          <p:cNvSpPr txBox="1"/>
          <p:nvPr/>
        </p:nvSpPr>
        <p:spPr>
          <a:xfrm>
            <a:off x="5566410" y="-65405"/>
            <a:ext cx="1617980" cy="583565"/>
          </a:xfrm>
          <a:prstGeom prst="rect">
            <a:avLst/>
          </a:prstGeom>
          <a:noFill/>
        </p:spPr>
        <p:txBody>
          <a:bodyPr wrap="square" rtlCol="0" anchor="t">
            <a:spAutoFit/>
          </a:bodyPr>
          <a:p>
            <a:r>
              <a:rPr lang="en-US" sz="3200" b="1">
                <a:solidFill>
                  <a:srgbClr val="FF0000"/>
                </a:solidFill>
                <a:latin typeface="Times New Roman" panose="02020603050405020304" charset="0"/>
                <a:cs typeface="Times New Roman" panose="02020603050405020304" charset="0"/>
                <a:sym typeface="+mn-ea"/>
              </a:rPr>
              <a:t>sklearn</a:t>
            </a:r>
            <a:endParaRPr lang="en-US" sz="3200" b="1">
              <a:solidFill>
                <a:srgbClr val="FF0000"/>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3612515" y="0"/>
            <a:ext cx="4987290" cy="460375"/>
          </a:xfrm>
          <a:prstGeom prst="rect">
            <a:avLst/>
          </a:prstGeom>
          <a:noFill/>
        </p:spPr>
        <p:txBody>
          <a:bodyPr wrap="square" rtlCol="0" anchor="t">
            <a:spAutoFit/>
          </a:bodyPr>
          <a:p>
            <a:r>
              <a:rPr lang="en-US" sz="2400" b="1">
                <a:solidFill>
                  <a:srgbClr val="FF0000"/>
                </a:solidFill>
                <a:latin typeface="Times New Roman" panose="02020603050405020304" charset="0"/>
                <a:cs typeface="Times New Roman" panose="02020603050405020304" charset="0"/>
              </a:rPr>
              <a:t>scikit-learn (sklearn) can be used</a:t>
            </a:r>
            <a:endParaRPr lang="en-US" sz="2400" b="1">
              <a:solidFill>
                <a:srgbClr val="FF0000"/>
              </a:solidFill>
              <a:latin typeface="Times New Roman" panose="02020603050405020304" charset="0"/>
              <a:cs typeface="Times New Roman" panose="02020603050405020304" charset="0"/>
            </a:endParaRPr>
          </a:p>
        </p:txBody>
      </p:sp>
      <p:sp>
        <p:nvSpPr>
          <p:cNvPr id="3" name="TextBox 2"/>
          <p:cNvSpPr txBox="1"/>
          <p:nvPr/>
        </p:nvSpPr>
        <p:spPr>
          <a:xfrm>
            <a:off x="118110" y="851535"/>
            <a:ext cx="11901170" cy="5323205"/>
          </a:xfrm>
          <a:prstGeom prst="rect">
            <a:avLst/>
          </a:prstGeom>
          <a:noFill/>
        </p:spPr>
        <p:txBody>
          <a:bodyPr wrap="square" rtlCol="0" anchor="t">
            <a:spAutoFit/>
          </a:bodyPr>
          <a:p>
            <a:pPr algn="just"/>
            <a:r>
              <a:rPr lang="en-US" sz="2000" b="1">
                <a:latin typeface="Times New Roman" panose="02020603050405020304" charset="0"/>
                <a:cs typeface="Times New Roman" panose="02020603050405020304" charset="0"/>
              </a:rPr>
              <a:t>Classification*: </a:t>
            </a:r>
            <a:r>
              <a:rPr lang="en-US" sz="2000">
                <a:latin typeface="Times New Roman" panose="02020603050405020304" charset="0"/>
                <a:cs typeface="Times New Roman" panose="02020603050405020304" charset="0"/>
              </a:rPr>
              <a:t>Train a classifier to predict categories or labels for a given dataset. For example, you can use the </a:t>
            </a:r>
            <a:r>
              <a:rPr lang="en-US" sz="2000" b="1">
                <a:latin typeface="Times New Roman" panose="02020603050405020304" charset="0"/>
                <a:cs typeface="Times New Roman" panose="02020603050405020304" charset="0"/>
              </a:rPr>
              <a:t>LogisticRegression or RandomForestClassifier</a:t>
            </a:r>
            <a:r>
              <a:rPr lang="en-US" sz="2000">
                <a:latin typeface="Times New Roman" panose="02020603050405020304" charset="0"/>
                <a:cs typeface="Times New Roman" panose="02020603050405020304" charset="0"/>
              </a:rPr>
              <a:t> to classify emails as spam or not spam.</a:t>
            </a:r>
            <a:endParaRPr lang="en-US" sz="20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2.</a:t>
            </a:r>
            <a:r>
              <a:rPr lang="en-US" sz="2000" b="1">
                <a:latin typeface="Times New Roman" panose="02020603050405020304" charset="0"/>
                <a:cs typeface="Times New Roman" panose="02020603050405020304" charset="0"/>
              </a:rPr>
              <a:t> *Regression*</a:t>
            </a:r>
            <a:r>
              <a:rPr lang="en-US" sz="2000">
                <a:latin typeface="Times New Roman" panose="02020603050405020304" charset="0"/>
                <a:cs typeface="Times New Roman" panose="02020603050405020304" charset="0"/>
              </a:rPr>
              <a:t>: Fit a regression model to predict continuous outcomes. You might use the</a:t>
            </a:r>
            <a:r>
              <a:rPr lang="en-US" sz="2000" b="1">
                <a:latin typeface="Times New Roman" panose="02020603050405020304" charset="0"/>
                <a:cs typeface="Times New Roman" panose="02020603050405020304" charset="0"/>
              </a:rPr>
              <a:t> LinearRegression</a:t>
            </a:r>
            <a:r>
              <a:rPr lang="en-US" sz="2000">
                <a:latin typeface="Times New Roman" panose="02020603050405020304" charset="0"/>
                <a:cs typeface="Times New Roman" panose="02020603050405020304" charset="0"/>
              </a:rPr>
              <a:t> model to predict house prices based on features like square footage, number of bedrooms, etc.</a:t>
            </a:r>
            <a:endParaRPr lang="en-US" sz="20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3. </a:t>
            </a:r>
            <a:r>
              <a:rPr lang="en-US" sz="2000" b="1">
                <a:latin typeface="Times New Roman" panose="02020603050405020304" charset="0"/>
                <a:cs typeface="Times New Roman" panose="02020603050405020304" charset="0"/>
              </a:rPr>
              <a:t>*Clustering*:</a:t>
            </a:r>
            <a:r>
              <a:rPr lang="en-US" sz="2000">
                <a:latin typeface="Times New Roman" panose="02020603050405020304" charset="0"/>
                <a:cs typeface="Times New Roman" panose="02020603050405020304" charset="0"/>
              </a:rPr>
              <a:t> Group similar data points together without using predefined labels. You can use algorithms like </a:t>
            </a:r>
            <a:r>
              <a:rPr lang="en-US" sz="2000" b="1">
                <a:latin typeface="Times New Roman" panose="02020603050405020304" charset="0"/>
                <a:cs typeface="Times New Roman" panose="02020603050405020304" charset="0"/>
              </a:rPr>
              <a:t>KMeans </a:t>
            </a:r>
            <a:r>
              <a:rPr lang="en-US" sz="2000">
                <a:latin typeface="Times New Roman" panose="02020603050405020304" charset="0"/>
                <a:cs typeface="Times New Roman" panose="02020603050405020304" charset="0"/>
              </a:rPr>
              <a:t>to cluster customers based on their purchasing behavior.</a:t>
            </a:r>
            <a:endParaRPr lang="en-US" sz="20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4. </a:t>
            </a:r>
            <a:r>
              <a:rPr lang="en-US" sz="2000" b="1">
                <a:latin typeface="Times New Roman" panose="02020603050405020304" charset="0"/>
                <a:cs typeface="Times New Roman" panose="02020603050405020304" charset="0"/>
              </a:rPr>
              <a:t>*Dimensionality Reduction*:</a:t>
            </a:r>
            <a:r>
              <a:rPr lang="en-US" sz="2000">
                <a:latin typeface="Times New Roman" panose="02020603050405020304" charset="0"/>
                <a:cs typeface="Times New Roman" panose="02020603050405020304" charset="0"/>
              </a:rPr>
              <a:t> Reduce the number of features in a dataset while preserving its essential information. The </a:t>
            </a:r>
            <a:r>
              <a:rPr lang="en-US" sz="2000" b="1">
                <a:latin typeface="Times New Roman" panose="02020603050405020304" charset="0"/>
                <a:cs typeface="Times New Roman" panose="02020603050405020304" charset="0"/>
              </a:rPr>
              <a:t>PCA (Principal Component Analysis)</a:t>
            </a:r>
            <a:r>
              <a:rPr lang="en-US" sz="2000">
                <a:latin typeface="Times New Roman" panose="02020603050405020304" charset="0"/>
                <a:cs typeface="Times New Roman" panose="02020603050405020304" charset="0"/>
              </a:rPr>
              <a:t> algorithm can be used for this purpose, for instance, to visualize high-dimensional data.</a:t>
            </a:r>
            <a:endParaRPr lang="en-US" sz="20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5. </a:t>
            </a:r>
            <a:r>
              <a:rPr lang="en-US" sz="2000" b="1">
                <a:latin typeface="Times New Roman" panose="02020603050405020304" charset="0"/>
                <a:cs typeface="Times New Roman" panose="02020603050405020304" charset="0"/>
              </a:rPr>
              <a:t>*Model Selection and Evaluation*: </a:t>
            </a:r>
            <a:r>
              <a:rPr lang="en-US" sz="2000">
                <a:latin typeface="Times New Roman" panose="02020603050405020304" charset="0"/>
                <a:cs typeface="Times New Roman" panose="02020603050405020304" charset="0"/>
              </a:rPr>
              <a:t>scikit-learn provides tools for selecting the best model and evaluating its performance. For example, you can use GridSearchCV to tune hyperparameters of a model and cross_val_score to estimate its performance using cross-validation.</a:t>
            </a:r>
            <a:endParaRPr lang="en-US" sz="20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8590" y="811530"/>
            <a:ext cx="11895455" cy="3846195"/>
          </a:xfrm>
          <a:prstGeom prst="rect">
            <a:avLst/>
          </a:prstGeom>
          <a:noFill/>
        </p:spPr>
        <p:txBody>
          <a:bodyPr wrap="square" rtlCol="0" anchor="t">
            <a:spAutoFit/>
          </a:bodyPr>
          <a:p>
            <a:pPr algn="ctr"/>
            <a:r>
              <a:rPr lang="en-US" sz="2800" b="1"/>
              <a:t>Python History</a:t>
            </a:r>
            <a:endParaRPr lang="en-US" sz="2800" b="1"/>
          </a:p>
          <a:p>
            <a:pPr algn="ctr"/>
            <a:endParaRPr lang="en-US" sz="2400" b="1"/>
          </a:p>
          <a:p>
            <a:pPr algn="just"/>
            <a:r>
              <a:rPr lang="en-US" sz="2400"/>
              <a:t>Python was invented by </a:t>
            </a:r>
            <a:r>
              <a:rPr lang="en-US" sz="2400" b="1">
                <a:solidFill>
                  <a:srgbClr val="FF0000"/>
                </a:solidFill>
              </a:rPr>
              <a:t>Guido van Rossum in 1991 at CWI in Netherland.</a:t>
            </a:r>
            <a:r>
              <a:rPr lang="en-US" sz="2400"/>
              <a:t> </a:t>
            </a:r>
            <a:endParaRPr lang="en-US" sz="2400"/>
          </a:p>
          <a:p>
            <a:pPr algn="just"/>
            <a:endParaRPr lang="en-US" sz="2400"/>
          </a:p>
          <a:p>
            <a:pPr algn="just"/>
            <a:r>
              <a:rPr lang="en-US" sz="2400"/>
              <a:t>There is also a fact behind the choosing name Python. </a:t>
            </a:r>
            <a:r>
              <a:rPr lang="en-US" sz="2400" b="1">
                <a:solidFill>
                  <a:srgbClr val="FF0000"/>
                </a:solidFill>
              </a:rPr>
              <a:t>Guido van Rossum</a:t>
            </a:r>
            <a:r>
              <a:rPr lang="en-US" sz="2400"/>
              <a:t> was a fan of the popular BBC comedy show of that time, </a:t>
            </a:r>
            <a:r>
              <a:rPr lang="en-US" sz="2400">
                <a:solidFill>
                  <a:srgbClr val="0070C0"/>
                </a:solidFill>
              </a:rPr>
              <a:t>"</a:t>
            </a:r>
            <a:r>
              <a:rPr lang="en-US" sz="2400" b="1">
                <a:solidFill>
                  <a:srgbClr val="0070C0"/>
                </a:solidFill>
              </a:rPr>
              <a:t>Monty Python's Flying Circus"</a:t>
            </a:r>
            <a:r>
              <a:rPr lang="en-US" sz="2400"/>
              <a:t>. So he decided to pick the name </a:t>
            </a:r>
            <a:r>
              <a:rPr lang="en-US" sz="2400">
                <a:solidFill>
                  <a:srgbClr val="FF0000"/>
                </a:solidFill>
              </a:rPr>
              <a:t>Python </a:t>
            </a:r>
            <a:r>
              <a:rPr lang="en-US" sz="2400"/>
              <a:t>for his newly created programming language.</a:t>
            </a:r>
            <a:endParaRPr lang="en-US" sz="2400"/>
          </a:p>
          <a:p>
            <a:pPr algn="just"/>
            <a:endParaRPr lang="en-US" sz="2400"/>
          </a:p>
          <a:p>
            <a:pPr algn="just"/>
            <a:r>
              <a:rPr lang="en-US" sz="2400"/>
              <a:t>Python has the vast community across the world and releases its version within the short period.</a:t>
            </a:r>
            <a:endParaRPr lang="en-US" sz="2400"/>
          </a:p>
        </p:txBody>
      </p:sp>
      <p:pic>
        <p:nvPicPr>
          <p:cNvPr id="5" name="Picture 4"/>
          <p:cNvPicPr>
            <a:picLocks noChangeAspect="1"/>
          </p:cNvPicPr>
          <p:nvPr/>
        </p:nvPicPr>
        <p:blipFill>
          <a:blip r:embed="rId1"/>
          <a:stretch>
            <a:fillRect/>
          </a:stretch>
        </p:blipFill>
        <p:spPr>
          <a:xfrm>
            <a:off x="9635490" y="5147310"/>
            <a:ext cx="2442845" cy="136779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18110" y="197485"/>
            <a:ext cx="11889105" cy="6539865"/>
          </a:xfrm>
          <a:prstGeom prst="rect">
            <a:avLst/>
          </a:prstGeom>
          <a:noFill/>
        </p:spPr>
        <p:txBody>
          <a:bodyPr wrap="square" rtlCol="0" anchor="t">
            <a:noAutofit/>
          </a:bodyPr>
          <a:p>
            <a:r>
              <a:rPr lang="en-US"/>
              <a:t>from sklearn.datasets import load_iris</a:t>
            </a:r>
            <a:endParaRPr lang="en-US"/>
          </a:p>
          <a:p>
            <a:r>
              <a:rPr lang="en-US"/>
              <a:t>from sklearn.model_selection import train_test_split</a:t>
            </a:r>
            <a:endParaRPr lang="en-US"/>
          </a:p>
          <a:p>
            <a:r>
              <a:rPr lang="en-US"/>
              <a:t>from sklearn.ensemble import RandomForestClassifier</a:t>
            </a:r>
            <a:endParaRPr lang="en-US"/>
          </a:p>
          <a:p>
            <a:r>
              <a:rPr lang="en-US"/>
              <a:t>from sklearn.metrics import accuracy_score</a:t>
            </a:r>
            <a:endParaRPr lang="en-US"/>
          </a:p>
          <a:p>
            <a:r>
              <a:rPr lang="en-US"/>
              <a:t>iris = load_iris()</a:t>
            </a:r>
            <a:endParaRPr lang="en-US"/>
          </a:p>
          <a:p>
            <a:r>
              <a:rPr lang="en-US"/>
              <a:t>X = iris.data</a:t>
            </a:r>
            <a:endParaRPr lang="en-US"/>
          </a:p>
          <a:p>
            <a:r>
              <a:rPr lang="en-US"/>
              <a:t>y = iris.target</a:t>
            </a:r>
            <a:endParaRPr lang="en-US"/>
          </a:p>
          <a:p>
            <a:endParaRPr lang="en-US"/>
          </a:p>
          <a:p>
            <a:r>
              <a:rPr lang="en-US">
                <a:solidFill>
                  <a:srgbClr val="FF0000"/>
                </a:solidFill>
              </a:rPr>
              <a:t># Split the dataset into training and testing sets</a:t>
            </a:r>
            <a:endParaRPr lang="en-US">
              <a:solidFill>
                <a:srgbClr val="FF0000"/>
              </a:solidFill>
            </a:endParaRPr>
          </a:p>
          <a:p>
            <a:r>
              <a:rPr lang="en-US"/>
              <a:t>X_train, X_test, y_train, y_test = train_test_split(X, y, test_size=0.2, random_state=42)</a:t>
            </a:r>
            <a:endParaRPr lang="en-US"/>
          </a:p>
          <a:p>
            <a:endParaRPr lang="en-US"/>
          </a:p>
          <a:p>
            <a:r>
              <a:rPr lang="en-US">
                <a:solidFill>
                  <a:srgbClr val="FF0000"/>
                </a:solidFill>
              </a:rPr>
              <a:t># Initialize the RandomForestClassifier</a:t>
            </a:r>
            <a:endParaRPr lang="en-US">
              <a:solidFill>
                <a:srgbClr val="FF0000"/>
              </a:solidFill>
            </a:endParaRPr>
          </a:p>
          <a:p>
            <a:r>
              <a:rPr lang="en-US"/>
              <a:t>clf = RandomForestClassifier()</a:t>
            </a:r>
            <a:endParaRPr lang="en-US"/>
          </a:p>
          <a:p>
            <a:endParaRPr lang="en-US"/>
          </a:p>
          <a:p>
            <a:r>
              <a:rPr lang="en-US">
                <a:solidFill>
                  <a:srgbClr val="FF0000"/>
                </a:solidFill>
              </a:rPr>
              <a:t># Train the classifier</a:t>
            </a:r>
            <a:endParaRPr lang="en-US">
              <a:solidFill>
                <a:srgbClr val="FF0000"/>
              </a:solidFill>
            </a:endParaRPr>
          </a:p>
          <a:p>
            <a:endParaRPr lang="en-US">
              <a:solidFill>
                <a:srgbClr val="FF0000"/>
              </a:solidFill>
            </a:endParaRPr>
          </a:p>
          <a:p>
            <a:r>
              <a:rPr lang="en-US"/>
              <a:t>clf.fit(X_train, y_train)</a:t>
            </a:r>
            <a:endParaRPr lang="en-US"/>
          </a:p>
          <a:p>
            <a:endParaRPr lang="en-US"/>
          </a:p>
          <a:p>
            <a:r>
              <a:rPr lang="en-US">
                <a:solidFill>
                  <a:srgbClr val="FF0000"/>
                </a:solidFill>
              </a:rPr>
              <a:t># Make predictions on the test set</a:t>
            </a:r>
            <a:endParaRPr lang="en-US">
              <a:solidFill>
                <a:srgbClr val="FF0000"/>
              </a:solidFill>
            </a:endParaRPr>
          </a:p>
          <a:p>
            <a:r>
              <a:rPr lang="en-US"/>
              <a:t>predictions = clf.predict(X_test)</a:t>
            </a:r>
            <a:endParaRPr lang="en-US"/>
          </a:p>
          <a:p>
            <a:r>
              <a:rPr lang="en-US">
                <a:solidFill>
                  <a:srgbClr val="FF0000"/>
                </a:solidFill>
              </a:rPr>
              <a:t># Calculate accuracy</a:t>
            </a:r>
            <a:endParaRPr lang="en-US">
              <a:solidFill>
                <a:srgbClr val="FF0000"/>
              </a:solidFill>
            </a:endParaRPr>
          </a:p>
          <a:p>
            <a:r>
              <a:rPr lang="en-US"/>
              <a:t>accuracy = accuracy_score(y_test, predictions)</a:t>
            </a:r>
            <a:endParaRPr lang="en-US"/>
          </a:p>
          <a:p>
            <a:r>
              <a:rPr lang="en-US"/>
              <a:t>print("Accuracy:", accuracy)</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091430" y="959485"/>
            <a:ext cx="1936750" cy="645160"/>
          </a:xfrm>
          <a:prstGeom prst="rect">
            <a:avLst/>
          </a:prstGeom>
          <a:noFill/>
        </p:spPr>
        <p:txBody>
          <a:bodyPr wrap="none" rtlCol="0" anchor="t">
            <a:spAutoFit/>
          </a:bodyPr>
          <a:p>
            <a:r>
              <a:rPr lang="en-US" sz="3600" b="1">
                <a:sym typeface="+mn-ea"/>
              </a:rPr>
              <a:t>OpenCV?</a:t>
            </a:r>
            <a:endParaRPr lang="en-US" sz="3600" b="1">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05630" y="215900"/>
            <a:ext cx="3380740" cy="521970"/>
          </a:xfrm>
          <a:prstGeom prst="rect">
            <a:avLst/>
          </a:prstGeom>
          <a:noFill/>
        </p:spPr>
        <p:txBody>
          <a:bodyPr wrap="square" rtlCol="0" anchor="t">
            <a:spAutoFit/>
          </a:bodyPr>
          <a:p>
            <a:r>
              <a:rPr lang="en-US" sz="2800" b="1"/>
              <a:t>What is OpenCV?</a:t>
            </a:r>
            <a:endParaRPr lang="en-US" sz="2800" b="1"/>
          </a:p>
        </p:txBody>
      </p:sp>
      <p:sp>
        <p:nvSpPr>
          <p:cNvPr id="3" name="Text Box 2"/>
          <p:cNvSpPr txBox="1"/>
          <p:nvPr/>
        </p:nvSpPr>
        <p:spPr>
          <a:xfrm>
            <a:off x="85725" y="1319530"/>
            <a:ext cx="11833860" cy="4523105"/>
          </a:xfrm>
          <a:prstGeom prst="rect">
            <a:avLst/>
          </a:prstGeom>
          <a:noFill/>
        </p:spPr>
        <p:txBody>
          <a:bodyPr wrap="square" rtlCol="0" anchor="t">
            <a:spAutoFit/>
          </a:bodyPr>
          <a:p>
            <a:pPr marL="342900" indent="-342900" algn="just">
              <a:buFont typeface="Arial" panose="020B0604020202020204" pitchFamily="34" charset="0"/>
              <a:buChar char="•"/>
            </a:pPr>
            <a:r>
              <a:rPr lang="en-US" sz="2400"/>
              <a:t>OpenCV is a Python open-source library, which is used for computer vision in Artificial intelligence, Machine Learning, face recognition, etc.</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In OpenCV, the CV is an abbreviation form of a computer vision, which is defined as a field of study that helps computers to understand the content of the digital images such as photographs and videos.</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The purpose of </a:t>
            </a:r>
            <a:r>
              <a:rPr lang="en-US" sz="2400" b="1"/>
              <a:t>computer vision</a:t>
            </a:r>
            <a:r>
              <a:rPr lang="en-US" sz="2400"/>
              <a:t> is to understand the content of the images. It extracts the description from the pictures, which may be an object, a text description, and three-dimension model, and so on.</a:t>
            </a:r>
            <a:endParaRPr lang="en-US" sz="2400"/>
          </a:p>
          <a:p>
            <a:pPr algn="just"/>
            <a:endParaRPr lang="en-US" sz="2400"/>
          </a:p>
          <a:p>
            <a:pPr algn="just"/>
            <a:endParaRPr lang="en-US" sz="2400"/>
          </a:p>
        </p:txBody>
      </p:sp>
      <p:pic>
        <p:nvPicPr>
          <p:cNvPr id="4" name="Picture 3"/>
          <p:cNvPicPr>
            <a:picLocks noChangeAspect="1"/>
          </p:cNvPicPr>
          <p:nvPr/>
        </p:nvPicPr>
        <p:blipFill>
          <a:blip r:embed="rId1"/>
          <a:stretch>
            <a:fillRect/>
          </a:stretch>
        </p:blipFill>
        <p:spPr>
          <a:xfrm>
            <a:off x="9876155" y="129540"/>
            <a:ext cx="1103630" cy="110363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748790" y="516255"/>
            <a:ext cx="8413115" cy="4806950"/>
          </a:xfrm>
          <a:prstGeom prst="rect">
            <a:avLst/>
          </a:prstGeom>
        </p:spPr>
      </p:pic>
      <p:sp>
        <p:nvSpPr>
          <p:cNvPr id="3" name="Text Box 2"/>
          <p:cNvSpPr txBox="1"/>
          <p:nvPr/>
        </p:nvSpPr>
        <p:spPr>
          <a:xfrm>
            <a:off x="297815" y="5734685"/>
            <a:ext cx="11445875" cy="706755"/>
          </a:xfrm>
          <a:prstGeom prst="rect">
            <a:avLst/>
          </a:prstGeom>
          <a:noFill/>
        </p:spPr>
        <p:txBody>
          <a:bodyPr wrap="square" rtlCol="0" anchor="t">
            <a:spAutoFit/>
          </a:bodyPr>
          <a:p>
            <a:pPr algn="just"/>
            <a:r>
              <a:rPr lang="en-US" sz="2000" b="1">
                <a:sym typeface="+mn-ea"/>
              </a:rPr>
              <a:t> For example, cars can be facilitated with computer vision, which will be able to identify and different objects around the road, such as traffic lights, pedestrians, traffic signs, and so on, and acts accordingly.</a:t>
            </a:r>
            <a:endParaRPr lang="en-US" sz="2000" b="1">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7010" y="321310"/>
            <a:ext cx="11777980" cy="2553335"/>
          </a:xfrm>
          <a:prstGeom prst="rect">
            <a:avLst/>
          </a:prstGeom>
          <a:noFill/>
        </p:spPr>
        <p:txBody>
          <a:bodyPr wrap="square" rtlCol="0" anchor="t">
            <a:spAutoFit/>
          </a:bodyPr>
          <a:p>
            <a:pPr algn="just"/>
            <a:r>
              <a:rPr lang="en-US" sz="2000"/>
              <a:t>Computer vision allows the computer to perform the same kind of tasks as humans with the same efficiency. There are a two main task which are defined below:</a:t>
            </a:r>
            <a:endParaRPr lang="en-US" sz="2000"/>
          </a:p>
          <a:p>
            <a:pPr algn="just"/>
            <a:endParaRPr lang="en-US" sz="2000"/>
          </a:p>
          <a:p>
            <a:pPr algn="just"/>
            <a:r>
              <a:rPr lang="en-US" sz="2000" b="1"/>
              <a:t>Object Classification </a:t>
            </a:r>
            <a:r>
              <a:rPr lang="en-US" sz="2000"/>
              <a:t>- In the object classification, we train a model on a dataset of particular objects, and the model classifies new objects as belonging to one or more of your training categories.</a:t>
            </a:r>
            <a:endParaRPr lang="en-US" sz="2000"/>
          </a:p>
          <a:p>
            <a:pPr algn="just"/>
            <a:endParaRPr lang="en-US" sz="2000"/>
          </a:p>
          <a:p>
            <a:pPr algn="just"/>
            <a:r>
              <a:rPr lang="en-US" sz="2000" b="1"/>
              <a:t>Object Identification </a:t>
            </a:r>
            <a:r>
              <a:rPr lang="en-US" sz="2000"/>
              <a:t>- In the object identification, our model will identify a particular instance of an object - for example, parsing two faces in an image and tagging one as Virat Kohli and other one as Rohit Sharma</a:t>
            </a:r>
            <a:r>
              <a:rPr lang="en-US"/>
              <a:t>.</a:t>
            </a:r>
            <a:endParaRPr lang="en-US"/>
          </a:p>
        </p:txBody>
      </p:sp>
      <p:pic>
        <p:nvPicPr>
          <p:cNvPr id="3" name="Picture 2"/>
          <p:cNvPicPr>
            <a:picLocks noChangeAspect="1"/>
          </p:cNvPicPr>
          <p:nvPr/>
        </p:nvPicPr>
        <p:blipFill>
          <a:blip r:embed="rId1"/>
          <a:stretch>
            <a:fillRect/>
          </a:stretch>
        </p:blipFill>
        <p:spPr>
          <a:xfrm>
            <a:off x="3308350" y="2874645"/>
            <a:ext cx="5758815" cy="383921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160" y="1344930"/>
            <a:ext cx="11755120" cy="3046095"/>
          </a:xfrm>
          <a:prstGeom prst="rect">
            <a:avLst/>
          </a:prstGeom>
          <a:noFill/>
        </p:spPr>
        <p:txBody>
          <a:bodyPr wrap="square" rtlCol="0" anchor="t">
            <a:spAutoFit/>
          </a:bodyPr>
          <a:p>
            <a:r>
              <a:rPr lang="en-US" sz="2400" b="1"/>
              <a:t>History</a:t>
            </a:r>
            <a:endParaRPr lang="en-US" sz="2400" b="1"/>
          </a:p>
          <a:p>
            <a:pPr marL="457200" indent="-457200" algn="just">
              <a:buFont typeface="Arial" panose="020B0604020202020204" pitchFamily="34" charset="0"/>
              <a:buChar char="•"/>
            </a:pPr>
            <a:endParaRPr lang="en-US" sz="2800" b="1"/>
          </a:p>
          <a:p>
            <a:pPr marL="342900" indent="-342900" algn="just">
              <a:buFont typeface="Arial" panose="020B0604020202020204" pitchFamily="34" charset="0"/>
              <a:buChar char="•"/>
            </a:pPr>
            <a:r>
              <a:rPr lang="en-US" sz="2000"/>
              <a:t>OpenCV stands for Open Source Computer Vision Library, which is widely used for image recognition or identification. It was officially launched in 1999 by Intel. It was written in C/C++ in the early stage, but now it is commonly used in Python for the computer vision as well.</a:t>
            </a:r>
            <a:endParaRPr lang="en-US" sz="2000"/>
          </a:p>
          <a:p>
            <a:pPr marL="342900" indent="-342900" algn="just">
              <a:buFont typeface="Arial" panose="020B0604020202020204" pitchFamily="34" charset="0"/>
              <a:buChar char="•"/>
            </a:pPr>
            <a:endParaRPr lang="en-US" sz="2000"/>
          </a:p>
          <a:p>
            <a:pPr marL="342900" indent="-342900" algn="just">
              <a:buFont typeface="Arial" panose="020B0604020202020204" pitchFamily="34" charset="0"/>
              <a:buChar char="•"/>
            </a:pPr>
            <a:r>
              <a:rPr lang="en-US" sz="2000"/>
              <a:t>The first alpha version of OpenCV was released for the common use at the </a:t>
            </a:r>
            <a:r>
              <a:rPr lang="en-US" sz="2000" b="1"/>
              <a:t>IEEE Conference on Computer Vision and Pattern Recognition in 2000</a:t>
            </a:r>
            <a:r>
              <a:rPr lang="en-US" sz="2000"/>
              <a:t>, and between 2001 and 2005, five betas were released. The first 1.0 version was released in 2006.</a:t>
            </a:r>
            <a:endParaRPr lang="en-US"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46985" y="163830"/>
            <a:ext cx="7388225" cy="521970"/>
          </a:xfrm>
          <a:prstGeom prst="rect">
            <a:avLst/>
          </a:prstGeom>
          <a:noFill/>
        </p:spPr>
        <p:txBody>
          <a:bodyPr wrap="square" rtlCol="0" anchor="t">
            <a:spAutoFit/>
          </a:bodyPr>
          <a:p>
            <a:r>
              <a:rPr lang="en-US" sz="2800" b="1"/>
              <a:t>How does computer recognize the image?</a:t>
            </a:r>
            <a:endParaRPr lang="en-US" sz="2800" b="1"/>
          </a:p>
        </p:txBody>
      </p:sp>
      <p:sp>
        <p:nvSpPr>
          <p:cNvPr id="3" name="Text Box 2"/>
          <p:cNvSpPr txBox="1"/>
          <p:nvPr/>
        </p:nvSpPr>
        <p:spPr>
          <a:xfrm>
            <a:off x="264795" y="763905"/>
            <a:ext cx="11927205" cy="2861310"/>
          </a:xfrm>
          <a:prstGeom prst="rect">
            <a:avLst/>
          </a:prstGeom>
          <a:noFill/>
        </p:spPr>
        <p:txBody>
          <a:bodyPr wrap="square" rtlCol="0" anchor="t">
            <a:spAutoFit/>
          </a:bodyPr>
          <a:p>
            <a:pPr marL="342900" indent="-342900" algn="just">
              <a:buFont typeface="Arial" panose="020B0604020202020204" pitchFamily="34" charset="0"/>
              <a:buChar char="•"/>
            </a:pPr>
            <a:r>
              <a:rPr lang="en-US" sz="2000"/>
              <a:t>Human eyes provide lots of information based on what they see. </a:t>
            </a:r>
            <a:endParaRPr lang="en-US" sz="2000"/>
          </a:p>
          <a:p>
            <a:pPr marL="342900" indent="-342900" algn="just">
              <a:buFont typeface="Arial" panose="020B0604020202020204" pitchFamily="34" charset="0"/>
              <a:buChar char="•"/>
            </a:pPr>
            <a:endParaRPr lang="en-US" sz="2000"/>
          </a:p>
          <a:p>
            <a:pPr marL="342900" indent="-342900" algn="just">
              <a:buFont typeface="Arial" panose="020B0604020202020204" pitchFamily="34" charset="0"/>
              <a:buChar char="•"/>
            </a:pPr>
            <a:r>
              <a:rPr lang="en-US" sz="2000"/>
              <a:t>Machines are facilitated with seeing everything, convert the vision into numbers and store in the memory. </a:t>
            </a:r>
            <a:endParaRPr lang="en-US" sz="2000"/>
          </a:p>
          <a:p>
            <a:pPr marL="342900" indent="-342900" algn="just">
              <a:buFont typeface="Arial" panose="020B0604020202020204" pitchFamily="34" charset="0"/>
              <a:buChar char="•"/>
            </a:pPr>
            <a:endParaRPr lang="en-US" sz="2000"/>
          </a:p>
          <a:p>
            <a:pPr marL="342900" indent="-342900" algn="just">
              <a:buFont typeface="Arial" panose="020B0604020202020204" pitchFamily="34" charset="0"/>
              <a:buChar char="•"/>
            </a:pPr>
            <a:r>
              <a:rPr lang="en-US" sz="2000"/>
              <a:t>Here the question arises how computer convert images into numbers. So the answer is that the pixel value is used to convert images into numbers. </a:t>
            </a:r>
            <a:endParaRPr lang="en-US" sz="2000"/>
          </a:p>
          <a:p>
            <a:pPr marL="342900" indent="-342900" algn="just">
              <a:buFont typeface="Arial" panose="020B0604020202020204" pitchFamily="34" charset="0"/>
              <a:buChar char="•"/>
            </a:pPr>
            <a:endParaRPr lang="en-US" sz="2000"/>
          </a:p>
          <a:p>
            <a:pPr marL="342900" indent="-342900" algn="just">
              <a:buFont typeface="Arial" panose="020B0604020202020204" pitchFamily="34" charset="0"/>
              <a:buChar char="•"/>
            </a:pPr>
            <a:r>
              <a:rPr lang="en-US" sz="2000"/>
              <a:t>A pixel is the smallest unit of a digital image or graphics that can be displayed and represented on a digital display device.</a:t>
            </a:r>
            <a:endParaRPr lang="en-US" sz="2000"/>
          </a:p>
        </p:txBody>
      </p:sp>
      <p:pic>
        <p:nvPicPr>
          <p:cNvPr id="4" name="Picture 3"/>
          <p:cNvPicPr>
            <a:picLocks noChangeAspect="1"/>
          </p:cNvPicPr>
          <p:nvPr/>
        </p:nvPicPr>
        <p:blipFill>
          <a:blip r:embed="rId1"/>
          <a:stretch>
            <a:fillRect/>
          </a:stretch>
        </p:blipFill>
        <p:spPr>
          <a:xfrm>
            <a:off x="3434080" y="3455670"/>
            <a:ext cx="5323205" cy="319405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7010" y="167640"/>
            <a:ext cx="11777980" cy="2861310"/>
          </a:xfrm>
          <a:prstGeom prst="rect">
            <a:avLst/>
          </a:prstGeom>
          <a:noFill/>
        </p:spPr>
        <p:txBody>
          <a:bodyPr wrap="square" rtlCol="0" anchor="t">
            <a:spAutoFit/>
          </a:bodyPr>
          <a:p>
            <a:pPr algn="just"/>
            <a:r>
              <a:rPr lang="en-US" sz="2000"/>
              <a:t>There are two common ways to identify the images:</a:t>
            </a:r>
            <a:endParaRPr lang="en-US" sz="2000"/>
          </a:p>
          <a:p>
            <a:pPr algn="just"/>
            <a:r>
              <a:rPr lang="en-US" sz="2000" b="1"/>
              <a:t>1. Grayscale</a:t>
            </a:r>
            <a:endParaRPr lang="en-US" sz="2000" b="1"/>
          </a:p>
          <a:p>
            <a:pPr algn="just"/>
            <a:r>
              <a:rPr lang="en-US" sz="2000"/>
              <a:t>Grayscale images are those images which contain only two colors black and white. The contrast measurement of intensity is black treated as the weakest intensity, and white as the strongest intensity. When we use the grayscale image, the computer assigns each pixel value based on its level of darkness.</a:t>
            </a:r>
            <a:endParaRPr lang="en-US" sz="2000"/>
          </a:p>
          <a:p>
            <a:pPr algn="just"/>
            <a:endParaRPr lang="en-US" sz="2000"/>
          </a:p>
          <a:p>
            <a:pPr algn="just"/>
            <a:r>
              <a:rPr lang="en-US" sz="2000" b="1"/>
              <a:t>2. RGB</a:t>
            </a:r>
            <a:endParaRPr lang="en-US" sz="2000" b="1"/>
          </a:p>
          <a:p>
            <a:pPr algn="just"/>
            <a:r>
              <a:rPr lang="en-US" sz="2000"/>
              <a:t>An RGB is a combination of the red, green, blue color which together makes a new color. The computer retrieves that value from each pixel and puts the results in an array to be interpreted.</a:t>
            </a:r>
            <a:endParaRPr lang="en-US" sz="2000"/>
          </a:p>
        </p:txBody>
      </p:sp>
      <p:pic>
        <p:nvPicPr>
          <p:cNvPr id="3" name="Picture 2"/>
          <p:cNvPicPr>
            <a:picLocks noChangeAspect="1"/>
          </p:cNvPicPr>
          <p:nvPr/>
        </p:nvPicPr>
        <p:blipFill>
          <a:blip r:embed="rId1"/>
          <a:stretch>
            <a:fillRect/>
          </a:stretch>
        </p:blipFill>
        <p:spPr>
          <a:xfrm>
            <a:off x="1791970" y="3028950"/>
            <a:ext cx="8440420" cy="361759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40685" y="476250"/>
            <a:ext cx="6310630" cy="521970"/>
          </a:xfrm>
          <a:prstGeom prst="rect">
            <a:avLst/>
          </a:prstGeom>
          <a:noFill/>
        </p:spPr>
        <p:txBody>
          <a:bodyPr wrap="square" rtlCol="0" anchor="t">
            <a:spAutoFit/>
          </a:bodyPr>
          <a:p>
            <a:r>
              <a:rPr lang="en-US" sz="2800" b="1"/>
              <a:t>Install OpenCV in the Windows via pip</a:t>
            </a:r>
            <a:endParaRPr lang="en-US" sz="2800" b="1"/>
          </a:p>
        </p:txBody>
      </p:sp>
      <p:sp>
        <p:nvSpPr>
          <p:cNvPr id="3" name="Text Box 2"/>
          <p:cNvSpPr txBox="1"/>
          <p:nvPr/>
        </p:nvSpPr>
        <p:spPr>
          <a:xfrm>
            <a:off x="3629025" y="2663190"/>
            <a:ext cx="5245735" cy="583565"/>
          </a:xfrm>
          <a:prstGeom prst="rect">
            <a:avLst/>
          </a:prstGeom>
          <a:noFill/>
        </p:spPr>
        <p:txBody>
          <a:bodyPr wrap="square" rtlCol="0" anchor="t">
            <a:spAutoFit/>
          </a:bodyPr>
          <a:p>
            <a:r>
              <a:rPr lang="en-US" sz="3200">
                <a:solidFill>
                  <a:srgbClr val="FF0000"/>
                </a:solidFill>
              </a:rPr>
              <a:t>pip install opencv-python  </a:t>
            </a:r>
            <a:endParaRPr lang="en-US" sz="3200">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19270" y="517525"/>
            <a:ext cx="3056890" cy="398780"/>
          </a:xfrm>
          <a:prstGeom prst="rect">
            <a:avLst/>
          </a:prstGeom>
          <a:noFill/>
        </p:spPr>
        <p:txBody>
          <a:bodyPr wrap="square" rtlCol="0" anchor="t">
            <a:spAutoFit/>
          </a:bodyPr>
          <a:p>
            <a:r>
              <a:rPr lang="en-US" sz="2000" b="1"/>
              <a:t>OpenCV imread function</a:t>
            </a:r>
            <a:endParaRPr lang="en-US" sz="2000" b="1"/>
          </a:p>
        </p:txBody>
      </p:sp>
      <p:sp>
        <p:nvSpPr>
          <p:cNvPr id="3" name="Text Box 2"/>
          <p:cNvSpPr txBox="1"/>
          <p:nvPr/>
        </p:nvSpPr>
        <p:spPr>
          <a:xfrm>
            <a:off x="186055" y="1443355"/>
            <a:ext cx="11820525" cy="4092575"/>
          </a:xfrm>
          <a:prstGeom prst="rect">
            <a:avLst/>
          </a:prstGeom>
          <a:noFill/>
        </p:spPr>
        <p:txBody>
          <a:bodyPr wrap="square" rtlCol="0" anchor="t">
            <a:spAutoFit/>
          </a:bodyPr>
          <a:p>
            <a:r>
              <a:rPr lang="en-US" sz="2000"/>
              <a:t>The imread() function loads image from the specified file and returns it. The syntax is:</a:t>
            </a:r>
            <a:endParaRPr lang="en-US" sz="2000"/>
          </a:p>
          <a:p>
            <a:endParaRPr lang="en-US" sz="2000"/>
          </a:p>
          <a:p>
            <a:r>
              <a:rPr lang="en-US" sz="2000"/>
              <a:t>cv2.imread(filename[,flag])  </a:t>
            </a:r>
            <a:endParaRPr lang="en-US" sz="2000"/>
          </a:p>
          <a:p>
            <a:endParaRPr lang="en-US" sz="2000"/>
          </a:p>
          <a:p>
            <a:r>
              <a:rPr lang="en-US" sz="2000"/>
              <a:t>Parameters:</a:t>
            </a:r>
            <a:endParaRPr lang="en-US" sz="2000"/>
          </a:p>
          <a:p>
            <a:r>
              <a:rPr lang="en-US" sz="2000"/>
              <a:t>filename: Name of the file to be loaded</a:t>
            </a:r>
            <a:endParaRPr lang="en-US" sz="2000"/>
          </a:p>
          <a:p>
            <a:endParaRPr lang="en-US" sz="2000"/>
          </a:p>
          <a:p>
            <a:r>
              <a:rPr lang="en-US" sz="2000"/>
              <a:t>flag: The flag specifies the color type of a loaded image:</a:t>
            </a:r>
            <a:endParaRPr lang="en-US" sz="2000"/>
          </a:p>
          <a:p>
            <a:endParaRPr lang="en-US" sz="2000"/>
          </a:p>
          <a:p>
            <a:r>
              <a:rPr lang="en-US" sz="2000" b="1"/>
              <a:t>CV_LOAD_IMAGE_ANYDEPTH</a:t>
            </a:r>
            <a:r>
              <a:rPr lang="en-US" sz="2000"/>
              <a:t> - If we set it as flag, it will return 16-bits/32-bits image when the input has the corresponding depth, otherwise convert it to 8-BIT.</a:t>
            </a:r>
            <a:endParaRPr lang="en-US" sz="2000"/>
          </a:p>
          <a:p>
            <a:r>
              <a:rPr lang="en-US" sz="2000" b="1"/>
              <a:t>CV_LOAD_IMAGE_COLOR </a:t>
            </a:r>
            <a:r>
              <a:rPr lang="en-US" sz="2000"/>
              <a:t>- If we set it as flag, it always return the converted image to the color one.</a:t>
            </a:r>
            <a:endParaRPr lang="en-US" sz="2000"/>
          </a:p>
          <a:p>
            <a:r>
              <a:rPr lang="en-US" sz="2000" b="1"/>
              <a:t>C V_LOAD_IMAGE_GRAYSCALE</a:t>
            </a:r>
            <a:r>
              <a:rPr lang="en-US" sz="2000"/>
              <a:t> - If we set it as flag, it always convert image into the grayscale.</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98900" y="129540"/>
            <a:ext cx="4835525" cy="521970"/>
          </a:xfrm>
          <a:prstGeom prst="rect">
            <a:avLst/>
          </a:prstGeom>
          <a:noFill/>
        </p:spPr>
        <p:txBody>
          <a:bodyPr wrap="square" rtlCol="0" anchor="t">
            <a:spAutoFit/>
          </a:bodyPr>
          <a:p>
            <a:r>
              <a:rPr lang="en-US" sz="2800" b="1"/>
              <a:t>Where is Python used?</a:t>
            </a:r>
            <a:endParaRPr lang="en-US" sz="2800" b="1"/>
          </a:p>
        </p:txBody>
      </p:sp>
      <p:sp>
        <p:nvSpPr>
          <p:cNvPr id="3" name="Text Box 2"/>
          <p:cNvSpPr txBox="1"/>
          <p:nvPr/>
        </p:nvSpPr>
        <p:spPr>
          <a:xfrm>
            <a:off x="0" y="909955"/>
            <a:ext cx="3187065" cy="3415030"/>
          </a:xfrm>
          <a:prstGeom prst="rect">
            <a:avLst/>
          </a:prstGeom>
          <a:noFill/>
        </p:spPr>
        <p:txBody>
          <a:bodyPr wrap="square" rtlCol="0" anchor="t">
            <a:spAutoFit/>
          </a:bodyPr>
          <a:p>
            <a:pPr marL="342900" indent="-342900">
              <a:buFont typeface="Arial" panose="020B0604020202020204" pitchFamily="34" charset="0"/>
              <a:buChar char="•"/>
            </a:pPr>
            <a:r>
              <a:rPr lang="en-US" sz="2400"/>
              <a:t>Data Science</a:t>
            </a:r>
            <a:endParaRPr lang="en-US" sz="2400"/>
          </a:p>
          <a:p>
            <a:pPr marL="342900" indent="-342900">
              <a:buFont typeface="Arial" panose="020B0604020202020204" pitchFamily="34" charset="0"/>
              <a:buChar char="•"/>
            </a:pPr>
            <a:r>
              <a:rPr lang="en-US" sz="2400"/>
              <a:t>Date Mining</a:t>
            </a:r>
            <a:endParaRPr lang="en-US" sz="2400"/>
          </a:p>
          <a:p>
            <a:pPr marL="342900" indent="-342900">
              <a:buFont typeface="Arial" panose="020B0604020202020204" pitchFamily="34" charset="0"/>
              <a:buChar char="•"/>
            </a:pPr>
            <a:r>
              <a:rPr lang="en-US" sz="2400"/>
              <a:t>Desktop Applications</a:t>
            </a:r>
            <a:endParaRPr lang="en-US" sz="2400"/>
          </a:p>
          <a:p>
            <a:pPr marL="342900" indent="-342900">
              <a:buFont typeface="Arial" panose="020B0604020202020204" pitchFamily="34" charset="0"/>
              <a:buChar char="•"/>
            </a:pPr>
            <a:r>
              <a:rPr lang="en-US" sz="2400"/>
              <a:t>Console-based Applications</a:t>
            </a:r>
            <a:endParaRPr lang="en-US" sz="2400"/>
          </a:p>
          <a:p>
            <a:pPr marL="342900" indent="-342900">
              <a:buFont typeface="Arial" panose="020B0604020202020204" pitchFamily="34" charset="0"/>
              <a:buChar char="•"/>
            </a:pPr>
            <a:r>
              <a:rPr lang="en-US" sz="2400"/>
              <a:t>Mobile Applications</a:t>
            </a:r>
            <a:endParaRPr lang="en-US" sz="2400"/>
          </a:p>
          <a:p>
            <a:pPr marL="342900" indent="-342900">
              <a:buFont typeface="Arial" panose="020B0604020202020204" pitchFamily="34" charset="0"/>
              <a:buChar char="•"/>
            </a:pPr>
            <a:r>
              <a:rPr lang="en-US" sz="2400"/>
              <a:t>Software Development</a:t>
            </a:r>
            <a:endParaRPr lang="en-US" sz="2400"/>
          </a:p>
          <a:p>
            <a:pPr marL="342900" indent="-342900"/>
            <a:endParaRPr lang="en-US" sz="2400"/>
          </a:p>
        </p:txBody>
      </p:sp>
      <p:sp>
        <p:nvSpPr>
          <p:cNvPr id="4" name="Text Box 3"/>
          <p:cNvSpPr txBox="1"/>
          <p:nvPr/>
        </p:nvSpPr>
        <p:spPr>
          <a:xfrm>
            <a:off x="2282190" y="3609340"/>
            <a:ext cx="3897630" cy="3046095"/>
          </a:xfrm>
          <a:prstGeom prst="rect">
            <a:avLst/>
          </a:prstGeom>
          <a:noFill/>
        </p:spPr>
        <p:txBody>
          <a:bodyPr wrap="square" rtlCol="0" anchor="t">
            <a:spAutoFit/>
          </a:bodyPr>
          <a:p>
            <a:pPr marL="342900" indent="-342900">
              <a:buFont typeface="Arial" panose="020B0604020202020204" pitchFamily="34" charset="0"/>
              <a:buChar char="•"/>
            </a:pPr>
            <a:r>
              <a:rPr lang="en-US" sz="2400">
                <a:sym typeface="+mn-ea"/>
              </a:rPr>
              <a:t>Artificial Intelligence</a:t>
            </a:r>
            <a:endParaRPr lang="en-US" sz="2400"/>
          </a:p>
          <a:p>
            <a:pPr marL="342900" indent="-342900">
              <a:buFont typeface="Arial" panose="020B0604020202020204" pitchFamily="34" charset="0"/>
              <a:buChar char="•"/>
            </a:pPr>
            <a:r>
              <a:rPr lang="en-US" sz="2400">
                <a:sym typeface="+mn-ea"/>
              </a:rPr>
              <a:t>Web Applications</a:t>
            </a:r>
            <a:endParaRPr lang="en-US" sz="2400"/>
          </a:p>
          <a:p>
            <a:pPr marL="342900" indent="-342900">
              <a:buFont typeface="Arial" panose="020B0604020202020204" pitchFamily="34" charset="0"/>
              <a:buChar char="•"/>
            </a:pPr>
            <a:r>
              <a:rPr lang="en-US" sz="2400">
                <a:sym typeface="+mn-ea"/>
              </a:rPr>
              <a:t>Enterprise Applications</a:t>
            </a:r>
            <a:endParaRPr lang="en-US" sz="2400"/>
          </a:p>
          <a:p>
            <a:pPr marL="342900" indent="-342900">
              <a:buFont typeface="Arial" panose="020B0604020202020204" pitchFamily="34" charset="0"/>
              <a:buChar char="•"/>
            </a:pPr>
            <a:r>
              <a:rPr lang="en-US" sz="2400">
                <a:sym typeface="+mn-ea"/>
              </a:rPr>
              <a:t>3D CAD Applications</a:t>
            </a:r>
            <a:endParaRPr lang="en-US" sz="2400"/>
          </a:p>
          <a:p>
            <a:pPr marL="342900" indent="-342900">
              <a:buFont typeface="Arial" panose="020B0604020202020204" pitchFamily="34" charset="0"/>
              <a:buChar char="•"/>
            </a:pPr>
            <a:r>
              <a:rPr lang="en-US" sz="2400">
                <a:sym typeface="+mn-ea"/>
              </a:rPr>
              <a:t>Machine Learning</a:t>
            </a:r>
            <a:endParaRPr lang="en-US" sz="2400"/>
          </a:p>
          <a:p>
            <a:pPr marL="342900" indent="-342900">
              <a:buFont typeface="Arial" panose="020B0604020202020204" pitchFamily="34" charset="0"/>
              <a:buChar char="•"/>
            </a:pPr>
            <a:r>
              <a:rPr lang="en-US" sz="2400">
                <a:sym typeface="+mn-ea"/>
              </a:rPr>
              <a:t>Computer Vision or Image Processing Applications.</a:t>
            </a:r>
            <a:endParaRPr lang="en-US" sz="2400"/>
          </a:p>
          <a:p>
            <a:pPr marL="342900" indent="-342900">
              <a:buFont typeface="Arial" panose="020B0604020202020204" pitchFamily="34" charset="0"/>
              <a:buChar char="•"/>
            </a:pPr>
            <a:r>
              <a:rPr lang="en-US" sz="2400">
                <a:sym typeface="+mn-ea"/>
              </a:rPr>
              <a:t>Speech Recognitions</a:t>
            </a:r>
            <a:endParaRPr lang="en-US" sz="2400">
              <a:sym typeface="+mn-ea"/>
            </a:endParaRPr>
          </a:p>
        </p:txBody>
      </p:sp>
      <p:pic>
        <p:nvPicPr>
          <p:cNvPr id="100" name="Picture 99"/>
          <p:cNvPicPr/>
          <p:nvPr/>
        </p:nvPicPr>
        <p:blipFill>
          <a:blip r:embed="rId1"/>
          <a:stretch>
            <a:fillRect/>
          </a:stretch>
        </p:blipFill>
        <p:spPr>
          <a:xfrm>
            <a:off x="6179820" y="909955"/>
            <a:ext cx="6012180" cy="5257165"/>
          </a:xfrm>
          <a:prstGeom prst="rect">
            <a:avLst/>
          </a:prstGeom>
          <a:noFill/>
          <a:ln w="9525">
            <a:noFill/>
          </a:ln>
        </p:spPr>
      </p:pic>
      <p:pic>
        <p:nvPicPr>
          <p:cNvPr id="6" name="Picture 5"/>
          <p:cNvPicPr>
            <a:picLocks noChangeAspect="1"/>
          </p:cNvPicPr>
          <p:nvPr/>
        </p:nvPicPr>
        <p:blipFill>
          <a:blip r:embed="rId2"/>
          <a:stretch>
            <a:fillRect/>
          </a:stretch>
        </p:blipFill>
        <p:spPr>
          <a:xfrm>
            <a:off x="9749155" y="0"/>
            <a:ext cx="2442845" cy="136779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8625" y="813435"/>
            <a:ext cx="11334750" cy="5631180"/>
          </a:xfrm>
          <a:prstGeom prst="rect">
            <a:avLst/>
          </a:prstGeom>
          <a:noFill/>
        </p:spPr>
        <p:txBody>
          <a:bodyPr wrap="square" rtlCol="0" anchor="t">
            <a:spAutoFit/>
          </a:bodyPr>
          <a:p>
            <a:r>
              <a:rPr lang="en-US" sz="2400"/>
              <a:t>#importing the opencv module  </a:t>
            </a:r>
            <a:endParaRPr lang="en-US" sz="2400"/>
          </a:p>
          <a:p>
            <a:r>
              <a:rPr lang="en-US" sz="2400"/>
              <a:t>import cv2  </a:t>
            </a:r>
            <a:endParaRPr lang="en-US" sz="2400"/>
          </a:p>
          <a:p>
            <a:r>
              <a:rPr lang="en-US" sz="2400"/>
              <a:t>  </a:t>
            </a:r>
            <a:endParaRPr lang="en-US" sz="2400"/>
          </a:p>
          <a:p>
            <a:r>
              <a:rPr lang="en-US" sz="2400">
                <a:solidFill>
                  <a:srgbClr val="FF0000"/>
                </a:solidFill>
              </a:rPr>
              <a:t># using imread('path') and 0 denotes read as  grayscale image  </a:t>
            </a:r>
            <a:endParaRPr lang="en-US" sz="2400">
              <a:solidFill>
                <a:srgbClr val="FF0000"/>
              </a:solidFill>
            </a:endParaRPr>
          </a:p>
          <a:p>
            <a:endParaRPr lang="en-US" sz="2400">
              <a:solidFill>
                <a:srgbClr val="FF0000"/>
              </a:solidFill>
            </a:endParaRPr>
          </a:p>
          <a:p>
            <a:r>
              <a:rPr lang="en-US" sz="2400"/>
              <a:t>img = cv2.imread(r'C:\Users\SRM\cat.jpeg',1)  </a:t>
            </a:r>
            <a:endParaRPr lang="en-US" sz="2400"/>
          </a:p>
          <a:p>
            <a:r>
              <a:rPr lang="en-US" sz="2400"/>
              <a:t>   </a:t>
            </a:r>
            <a:endParaRPr lang="en-US" sz="2400"/>
          </a:p>
          <a:p>
            <a:r>
              <a:rPr lang="en-US" sz="2400">
                <a:solidFill>
                  <a:srgbClr val="FF0000"/>
                </a:solidFill>
              </a:rPr>
              <a:t>#This is using for display the image  </a:t>
            </a:r>
            <a:endParaRPr lang="en-US" sz="2400">
              <a:solidFill>
                <a:srgbClr val="FF0000"/>
              </a:solidFill>
            </a:endParaRPr>
          </a:p>
          <a:p>
            <a:endParaRPr lang="en-US" sz="2400">
              <a:solidFill>
                <a:srgbClr val="FF0000"/>
              </a:solidFill>
            </a:endParaRPr>
          </a:p>
          <a:p>
            <a:r>
              <a:rPr lang="en-US" sz="2400"/>
              <a:t>cv2.imshow('image',img)  </a:t>
            </a:r>
            <a:endParaRPr lang="en-US" sz="2400"/>
          </a:p>
          <a:p>
            <a:r>
              <a:rPr lang="en-US" sz="2400"/>
              <a:t>  </a:t>
            </a:r>
            <a:endParaRPr lang="en-US" sz="2400"/>
          </a:p>
          <a:p>
            <a:r>
              <a:rPr lang="en-US" sz="2400"/>
              <a:t>cv2.waitKey(3) </a:t>
            </a:r>
            <a:r>
              <a:rPr lang="en-US" sz="2400">
                <a:solidFill>
                  <a:srgbClr val="FF0000"/>
                </a:solidFill>
              </a:rPr>
              <a:t># This is necessary to be required so that the image doesn't close immediately.  </a:t>
            </a:r>
            <a:endParaRPr lang="en-US" sz="2400"/>
          </a:p>
          <a:p>
            <a:r>
              <a:rPr lang="en-US" sz="2400">
                <a:solidFill>
                  <a:srgbClr val="FF0000"/>
                </a:solidFill>
              </a:rPr>
              <a:t>#It will run continuously until the key press. </a:t>
            </a:r>
            <a:r>
              <a:rPr lang="en-US" sz="2400"/>
              <a:t> </a:t>
            </a:r>
            <a:endParaRPr lang="en-US" sz="2400"/>
          </a:p>
          <a:p>
            <a:r>
              <a:rPr lang="en-US" sz="2400"/>
              <a:t>cv2.destroyAllWindows()  </a:t>
            </a:r>
            <a:endParaRPr lang="en-US" sz="2400"/>
          </a:p>
        </p:txBody>
      </p:sp>
      <p:sp>
        <p:nvSpPr>
          <p:cNvPr id="3" name="Text Box 2"/>
          <p:cNvSpPr txBox="1"/>
          <p:nvPr/>
        </p:nvSpPr>
        <p:spPr>
          <a:xfrm>
            <a:off x="4373245" y="161925"/>
            <a:ext cx="3056890" cy="398780"/>
          </a:xfrm>
          <a:prstGeom prst="rect">
            <a:avLst/>
          </a:prstGeom>
          <a:noFill/>
        </p:spPr>
        <p:txBody>
          <a:bodyPr wrap="square" rtlCol="0" anchor="t">
            <a:spAutoFit/>
          </a:bodyPr>
          <a:p>
            <a:r>
              <a:rPr lang="en-US" sz="2000" b="1"/>
              <a:t>OpenCV imread function</a:t>
            </a:r>
            <a:endParaRPr lang="en-US" sz="2000" b="1"/>
          </a:p>
        </p:txBody>
      </p:sp>
      <p:pic>
        <p:nvPicPr>
          <p:cNvPr id="4" name="Picture 3"/>
          <p:cNvPicPr>
            <a:picLocks noChangeAspect="1"/>
          </p:cNvPicPr>
          <p:nvPr/>
        </p:nvPicPr>
        <p:blipFill>
          <a:blip r:embed="rId1"/>
          <a:stretch>
            <a:fillRect/>
          </a:stretch>
        </p:blipFill>
        <p:spPr>
          <a:xfrm>
            <a:off x="8313420" y="920750"/>
            <a:ext cx="3637280" cy="262699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2425" y="480060"/>
            <a:ext cx="11336020" cy="2061210"/>
          </a:xfrm>
          <a:prstGeom prst="rect">
            <a:avLst/>
          </a:prstGeom>
          <a:noFill/>
        </p:spPr>
        <p:txBody>
          <a:bodyPr wrap="square" rtlCol="0" anchor="t">
            <a:spAutoFit/>
          </a:bodyPr>
          <a:p>
            <a:r>
              <a:rPr lang="en-US" sz="2400" b="1"/>
              <a:t>OpenCV Save Images</a:t>
            </a:r>
            <a:endParaRPr lang="en-US" sz="2400" b="1"/>
          </a:p>
          <a:p>
            <a:endParaRPr lang="en-US" sz="2400" b="1"/>
          </a:p>
          <a:p>
            <a:r>
              <a:rPr lang="en-US" sz="2000"/>
              <a:t>OpenCV imwrite() function is used to save an image to a specified file. The file extension defines the image format. The syntax is the following:</a:t>
            </a:r>
            <a:endParaRPr lang="en-US" sz="2000"/>
          </a:p>
          <a:p>
            <a:endParaRPr lang="en-US" sz="2000"/>
          </a:p>
          <a:p>
            <a:r>
              <a:rPr lang="en-US" sz="2000"/>
              <a:t>cv2.imwrite(filename, img[,params])  </a:t>
            </a:r>
            <a:endParaRPr lang="en-US" sz="2000"/>
          </a:p>
        </p:txBody>
      </p:sp>
      <p:sp>
        <p:nvSpPr>
          <p:cNvPr id="3" name="Text Box 2"/>
          <p:cNvSpPr txBox="1"/>
          <p:nvPr/>
        </p:nvSpPr>
        <p:spPr>
          <a:xfrm>
            <a:off x="2358390" y="3183890"/>
            <a:ext cx="8414385" cy="2861310"/>
          </a:xfrm>
          <a:prstGeom prst="rect">
            <a:avLst/>
          </a:prstGeom>
          <a:noFill/>
        </p:spPr>
        <p:txBody>
          <a:bodyPr wrap="square" rtlCol="0" anchor="t">
            <a:spAutoFit/>
          </a:bodyPr>
          <a:p>
            <a:r>
              <a:rPr lang="en-US" sz="2000" b="1"/>
              <a:t>import cv2  </a:t>
            </a:r>
            <a:endParaRPr lang="en-US" sz="2000" b="1"/>
          </a:p>
          <a:p>
            <a:r>
              <a:rPr lang="en-US" sz="2000" b="1"/>
              <a:t>  </a:t>
            </a:r>
            <a:endParaRPr lang="en-US" sz="2000" b="1"/>
          </a:p>
          <a:p>
            <a:r>
              <a:rPr lang="en-US" sz="2000" b="1">
                <a:solidFill>
                  <a:srgbClr val="FF0000"/>
                </a:solidFill>
              </a:rPr>
              <a:t># read image as grey scale </a:t>
            </a:r>
            <a:r>
              <a:rPr lang="en-US" sz="2000" b="1"/>
              <a:t> </a:t>
            </a:r>
            <a:endParaRPr lang="en-US" sz="2000" b="1"/>
          </a:p>
          <a:p>
            <a:r>
              <a:rPr lang="en-US" sz="2000" b="1"/>
              <a:t>img = cv2.imread(r'C:\Users\SRM\cat.jpeg', 1)  </a:t>
            </a:r>
            <a:endParaRPr lang="en-US" sz="2000" b="1"/>
          </a:p>
          <a:p>
            <a:r>
              <a:rPr lang="en-US" sz="2000" b="1"/>
              <a:t>  </a:t>
            </a:r>
            <a:endParaRPr lang="en-US" sz="2000" b="1"/>
          </a:p>
          <a:p>
            <a:r>
              <a:rPr lang="en-US" sz="2000" b="1">
                <a:solidFill>
                  <a:srgbClr val="FF0000"/>
                </a:solidFill>
              </a:rPr>
              <a:t># save image  </a:t>
            </a:r>
            <a:endParaRPr lang="en-US" sz="2000" b="1">
              <a:solidFill>
                <a:srgbClr val="FF0000"/>
              </a:solidFill>
            </a:endParaRPr>
          </a:p>
          <a:p>
            <a:r>
              <a:rPr lang="en-US" sz="2000" b="1"/>
              <a:t>status = cv2.imwrite(r'C:\Users\SRM\cat.jpeg',  img)</a:t>
            </a:r>
            <a:endParaRPr lang="en-US" sz="2000" b="1"/>
          </a:p>
          <a:p>
            <a:r>
              <a:rPr lang="en-US" sz="2000" b="1"/>
              <a:t>  </a:t>
            </a:r>
            <a:endParaRPr lang="en-US" sz="2000" b="1"/>
          </a:p>
          <a:p>
            <a:r>
              <a:rPr lang="en-US" sz="2000" b="1"/>
              <a:t>print("Image written to file-system : ", status) </a:t>
            </a:r>
            <a:endParaRPr lang="en-US" sz="2000" b="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77920" y="368300"/>
            <a:ext cx="4836160" cy="460375"/>
          </a:xfrm>
          <a:prstGeom prst="rect">
            <a:avLst/>
          </a:prstGeom>
          <a:noFill/>
        </p:spPr>
        <p:txBody>
          <a:bodyPr wrap="square" rtlCol="0" anchor="t">
            <a:spAutoFit/>
          </a:bodyPr>
          <a:p>
            <a:r>
              <a:rPr lang="en-US" sz="2400" b="1"/>
              <a:t>OpenCV Basic Operation on Images</a:t>
            </a:r>
            <a:endParaRPr lang="en-US" sz="2400" b="1"/>
          </a:p>
        </p:txBody>
      </p:sp>
      <p:sp>
        <p:nvSpPr>
          <p:cNvPr id="3" name="Text Box 2"/>
          <p:cNvSpPr txBox="1"/>
          <p:nvPr/>
        </p:nvSpPr>
        <p:spPr>
          <a:xfrm>
            <a:off x="314960" y="1419860"/>
            <a:ext cx="11712575" cy="4399915"/>
          </a:xfrm>
          <a:prstGeom prst="rect">
            <a:avLst/>
          </a:prstGeom>
          <a:noFill/>
        </p:spPr>
        <p:txBody>
          <a:bodyPr wrap="square" rtlCol="0" anchor="t">
            <a:spAutoFit/>
          </a:bodyPr>
          <a:p>
            <a:r>
              <a:rPr lang="en-US" sz="2000" b="1"/>
              <a:t>Accessing and Modifying pixel values</a:t>
            </a:r>
            <a:endParaRPr lang="en-US" sz="2000" b="1"/>
          </a:p>
          <a:p>
            <a:endParaRPr lang="en-US" sz="2000"/>
          </a:p>
          <a:p>
            <a:pPr algn="just"/>
            <a:r>
              <a:rPr lang="en-US" sz="2000"/>
              <a:t>We can retrieve a pixel value by its row and column coordinates. It returns an array of blue, green, red values of the BGR image. It returns the corresponding intensity for the grayscale image. First, we need to load the BGR image.</a:t>
            </a:r>
            <a:endParaRPr lang="en-US" sz="2000"/>
          </a:p>
          <a:p>
            <a:pPr algn="just"/>
            <a:endParaRPr lang="en-US" sz="2000"/>
          </a:p>
          <a:p>
            <a:pPr algn="just"/>
            <a:r>
              <a:rPr lang="en-US" sz="2000"/>
              <a:t>import numpy as np  </a:t>
            </a:r>
            <a:endParaRPr lang="en-US" sz="2000"/>
          </a:p>
          <a:p>
            <a:pPr algn="just"/>
            <a:r>
              <a:rPr lang="en-US" sz="2000"/>
              <a:t>import cv2  </a:t>
            </a:r>
            <a:endParaRPr lang="en-US" sz="2000"/>
          </a:p>
          <a:p>
            <a:pPr algn="just"/>
            <a:r>
              <a:rPr lang="en-US" sz="2000"/>
              <a:t>img = cv2.imread("C:\Users\SRM\cat.jpeg",1)  </a:t>
            </a:r>
            <a:endParaRPr lang="en-US" sz="2000"/>
          </a:p>
          <a:p>
            <a:pPr algn="just"/>
            <a:r>
              <a:rPr lang="en-US" sz="2000"/>
              <a:t>pixel = img[100,100]  </a:t>
            </a:r>
            <a:endParaRPr lang="en-US" sz="2000"/>
          </a:p>
          <a:p>
            <a:pPr algn="just"/>
            <a:r>
              <a:rPr lang="en-US" sz="2000"/>
              <a:t>print(pixel)   </a:t>
            </a:r>
            <a:endParaRPr lang="en-US" sz="2000"/>
          </a:p>
          <a:p>
            <a:pPr algn="just"/>
            <a:r>
              <a:rPr lang="en-US" sz="2000"/>
              <a:t>Output:</a:t>
            </a:r>
            <a:endParaRPr lang="en-US" sz="2000"/>
          </a:p>
          <a:p>
            <a:pPr algn="just"/>
            <a:endParaRPr lang="en-US" sz="2000"/>
          </a:p>
          <a:p>
            <a:pPr algn="just"/>
            <a:r>
              <a:rPr lang="en-US" sz="2000"/>
              <a:t>[190 166 250]</a:t>
            </a:r>
            <a:endParaRPr lang="en-US" sz="20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09290" y="659765"/>
            <a:ext cx="4824730" cy="583565"/>
          </a:xfrm>
          <a:prstGeom prst="rect">
            <a:avLst/>
          </a:prstGeom>
          <a:noFill/>
        </p:spPr>
        <p:txBody>
          <a:bodyPr wrap="square" rtlCol="0" anchor="t">
            <a:spAutoFit/>
          </a:bodyPr>
          <a:p>
            <a:r>
              <a:rPr lang="en-US" sz="3200" b="1"/>
              <a:t>Accessing Image Properties</a:t>
            </a:r>
            <a:endParaRPr lang="en-US" sz="3200" b="1"/>
          </a:p>
        </p:txBody>
      </p:sp>
      <p:sp>
        <p:nvSpPr>
          <p:cNvPr id="3" name="Text Box 2"/>
          <p:cNvSpPr txBox="1"/>
          <p:nvPr/>
        </p:nvSpPr>
        <p:spPr>
          <a:xfrm>
            <a:off x="2961005" y="2322830"/>
            <a:ext cx="5147945" cy="1568450"/>
          </a:xfrm>
          <a:prstGeom prst="rect">
            <a:avLst/>
          </a:prstGeom>
          <a:noFill/>
        </p:spPr>
        <p:txBody>
          <a:bodyPr wrap="square" rtlCol="0" anchor="t">
            <a:spAutoFit/>
          </a:bodyPr>
          <a:p>
            <a:r>
              <a:rPr lang="en-US" sz="2400"/>
              <a:t>height = img.shape[0]  </a:t>
            </a:r>
            <a:endParaRPr lang="en-US" sz="2400"/>
          </a:p>
          <a:p>
            <a:r>
              <a:rPr lang="en-US" sz="2400"/>
              <a:t>width = img.shape[1]  </a:t>
            </a:r>
            <a:endParaRPr lang="en-US" sz="2400"/>
          </a:p>
          <a:p>
            <a:r>
              <a:rPr lang="en-US" sz="2400"/>
              <a:t>channels = img.shape[2]  </a:t>
            </a:r>
            <a:endParaRPr lang="en-US" sz="2400"/>
          </a:p>
          <a:p>
            <a:r>
              <a:rPr lang="en-US" sz="2400"/>
              <a:t>size1 = img.size  </a:t>
            </a:r>
            <a:endParaRPr lang="en-US" sz="24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95040" y="648970"/>
            <a:ext cx="5201285" cy="521970"/>
          </a:xfrm>
          <a:prstGeom prst="rect">
            <a:avLst/>
          </a:prstGeom>
          <a:noFill/>
        </p:spPr>
        <p:txBody>
          <a:bodyPr wrap="square" rtlCol="0" anchor="t">
            <a:spAutoFit/>
          </a:bodyPr>
          <a:p>
            <a:r>
              <a:rPr lang="en-US" sz="2800" b="1"/>
              <a:t>Image ROI (Region of Interest)</a:t>
            </a:r>
            <a:endParaRPr lang="en-US" sz="2800" b="1"/>
          </a:p>
        </p:txBody>
      </p:sp>
      <p:sp>
        <p:nvSpPr>
          <p:cNvPr id="3" name="Text Box 2"/>
          <p:cNvSpPr txBox="1"/>
          <p:nvPr/>
        </p:nvSpPr>
        <p:spPr>
          <a:xfrm>
            <a:off x="332105" y="1826895"/>
            <a:ext cx="11528425" cy="2245360"/>
          </a:xfrm>
          <a:prstGeom prst="rect">
            <a:avLst/>
          </a:prstGeom>
          <a:noFill/>
        </p:spPr>
        <p:txBody>
          <a:bodyPr wrap="square" rtlCol="0" anchor="t">
            <a:spAutoFit/>
          </a:bodyPr>
          <a:p>
            <a:pPr algn="just"/>
            <a:r>
              <a:rPr lang="en-US" sz="2800"/>
              <a:t>Sometimes, we need to work with some areas of the image. As we discuss in the previous tutorial face detection is over the entire picture. When a face is obtained, we select only the face region and search for eyes inside it instead of searching the whole image. It enhances accuracy and performance because eyes are always on the face and don't need to search the entire image.</a:t>
            </a:r>
            <a:endParaRPr lang="en-US" sz="2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6055" y="812165"/>
            <a:ext cx="11819890" cy="4154170"/>
          </a:xfrm>
          <a:prstGeom prst="rect">
            <a:avLst/>
          </a:prstGeom>
          <a:noFill/>
        </p:spPr>
        <p:txBody>
          <a:bodyPr wrap="square" rtlCol="0" anchor="t">
            <a:spAutoFit/>
          </a:bodyPr>
          <a:p>
            <a:r>
              <a:rPr lang="en-US" sz="2400" b="1"/>
              <a:t>Change in Image color</a:t>
            </a:r>
            <a:endParaRPr lang="en-US" sz="2400" b="1"/>
          </a:p>
          <a:p>
            <a:endParaRPr lang="en-US" sz="2400"/>
          </a:p>
          <a:p>
            <a:r>
              <a:rPr lang="en-US" sz="2400"/>
              <a:t>OpenCV </a:t>
            </a:r>
            <a:r>
              <a:rPr lang="en-US" sz="2400" b="1"/>
              <a:t>cvtColor</a:t>
            </a:r>
            <a:endParaRPr lang="en-US" sz="2400" b="1"/>
          </a:p>
          <a:p>
            <a:endParaRPr lang="en-US" sz="2400"/>
          </a:p>
          <a:p>
            <a:r>
              <a:rPr lang="en-US" sz="2400"/>
              <a:t>The cvtColor is used to convert an image from one color space to another. The syntax is following:</a:t>
            </a:r>
            <a:endParaRPr lang="en-US" sz="2400"/>
          </a:p>
          <a:p>
            <a:endParaRPr lang="en-US" sz="2400"/>
          </a:p>
          <a:p>
            <a:r>
              <a:rPr lang="en-US" sz="2400"/>
              <a:t>cv2.cvtColor(src, dst, code)  </a:t>
            </a:r>
            <a:endParaRPr lang="en-US" sz="2400"/>
          </a:p>
          <a:p>
            <a:endParaRPr lang="en-US" sz="2400"/>
          </a:p>
          <a:p>
            <a:endParaRPr lang="en-US" sz="2400"/>
          </a:p>
          <a:p>
            <a:r>
              <a:rPr lang="en-US" sz="2400"/>
              <a:t>image = cv2.cvtColor(src, cv2.COLOR_BGR2GRAY )  </a:t>
            </a:r>
            <a:endParaRPr lang="en-US"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26130" y="205105"/>
            <a:ext cx="5935345" cy="521970"/>
          </a:xfrm>
          <a:prstGeom prst="rect">
            <a:avLst/>
          </a:prstGeom>
          <a:noFill/>
        </p:spPr>
        <p:txBody>
          <a:bodyPr wrap="square" rtlCol="0" anchor="t">
            <a:spAutoFit/>
          </a:bodyPr>
          <a:p>
            <a:r>
              <a:rPr lang="en-US" sz="2800" b="1"/>
              <a:t>Simple Linear Regression with Python</a:t>
            </a:r>
            <a:endParaRPr lang="en-US" sz="2800" b="1"/>
          </a:p>
        </p:txBody>
      </p:sp>
      <p:sp>
        <p:nvSpPr>
          <p:cNvPr id="5" name="Text Box 4"/>
          <p:cNvSpPr txBox="1"/>
          <p:nvPr/>
        </p:nvSpPr>
        <p:spPr>
          <a:xfrm>
            <a:off x="4394835" y="3133725"/>
            <a:ext cx="6959600" cy="1198880"/>
          </a:xfrm>
          <a:prstGeom prst="rect">
            <a:avLst/>
          </a:prstGeom>
          <a:noFill/>
        </p:spPr>
        <p:txBody>
          <a:bodyPr wrap="square" rtlCol="0" anchor="t">
            <a:spAutoFit/>
          </a:bodyPr>
          <a:p>
            <a:pPr algn="just"/>
            <a:r>
              <a:rPr lang="en-US" sz="2400" b="1" i="1">
                <a:solidFill>
                  <a:srgbClr val="FF0000"/>
                </a:solidFill>
              </a:rPr>
              <a:t>“The scenario is you are a HR officer, you got a candidate with 5 years of experience. Then what is the best salary you should offer to him?”</a:t>
            </a:r>
            <a:endParaRPr lang="en-US" sz="2400" b="1" i="1">
              <a:solidFill>
                <a:srgbClr val="FF0000"/>
              </a:solidFill>
            </a:endParaRPr>
          </a:p>
        </p:txBody>
      </p:sp>
      <p:pic>
        <p:nvPicPr>
          <p:cNvPr id="6" name="Picture 5" descr="Screenshot 2023-03-20 164251"/>
          <p:cNvPicPr>
            <a:picLocks noChangeAspect="1"/>
          </p:cNvPicPr>
          <p:nvPr/>
        </p:nvPicPr>
        <p:blipFill>
          <a:blip r:embed="rId1"/>
          <a:stretch>
            <a:fillRect/>
          </a:stretch>
        </p:blipFill>
        <p:spPr>
          <a:xfrm>
            <a:off x="743585" y="866775"/>
            <a:ext cx="2742565" cy="573341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97155" y="1226185"/>
            <a:ext cx="7656830" cy="4102735"/>
          </a:xfrm>
          <a:prstGeom prst="rect">
            <a:avLst/>
          </a:prstGeom>
        </p:spPr>
      </p:pic>
      <p:sp>
        <p:nvSpPr>
          <p:cNvPr id="3" name="Text Box 2"/>
          <p:cNvSpPr txBox="1"/>
          <p:nvPr/>
        </p:nvSpPr>
        <p:spPr>
          <a:xfrm>
            <a:off x="7523480" y="1226185"/>
            <a:ext cx="4318635" cy="3169285"/>
          </a:xfrm>
          <a:prstGeom prst="rect">
            <a:avLst/>
          </a:prstGeom>
          <a:noFill/>
        </p:spPr>
        <p:txBody>
          <a:bodyPr wrap="square" rtlCol="0" anchor="t">
            <a:spAutoFit/>
          </a:bodyPr>
          <a:p>
            <a:pPr algn="just"/>
            <a:r>
              <a:rPr lang="en-US" sz="2000" i="1"/>
              <a:t>all the observations are not in a line. It means we cannot find out the equation to calculate the (y) value.</a:t>
            </a:r>
            <a:endParaRPr lang="en-US" sz="2000" i="1"/>
          </a:p>
          <a:p>
            <a:pPr algn="just"/>
            <a:endParaRPr lang="en-US" sz="2000" i="1"/>
          </a:p>
          <a:p>
            <a:pPr algn="just"/>
            <a:endParaRPr lang="en-US" sz="2000" i="1"/>
          </a:p>
          <a:p>
            <a:pPr algn="just"/>
            <a:r>
              <a:rPr lang="en-US" sz="2000" i="1"/>
              <a:t>Look at the Scatter Plot again. Do you see it?</a:t>
            </a:r>
            <a:endParaRPr lang="en-US" sz="2000" i="1"/>
          </a:p>
          <a:p>
            <a:pPr algn="just"/>
            <a:endParaRPr lang="en-US" sz="2000" i="1"/>
          </a:p>
          <a:p>
            <a:pPr algn="just"/>
            <a:r>
              <a:rPr lang="en-US" sz="2000" i="1"/>
              <a:t>All the points is not in a line BUT they are in a line-shape! </a:t>
            </a:r>
            <a:r>
              <a:rPr lang="en-US" sz="2000" b="1" i="1"/>
              <a:t>It’s linear!</a:t>
            </a:r>
            <a:endParaRPr lang="en-US" sz="2000" b="1" i="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09855" y="1392555"/>
            <a:ext cx="7628890" cy="4072255"/>
          </a:xfrm>
          <a:prstGeom prst="rect">
            <a:avLst/>
          </a:prstGeom>
        </p:spPr>
      </p:pic>
      <p:sp>
        <p:nvSpPr>
          <p:cNvPr id="3" name="Text Box 2"/>
          <p:cNvSpPr txBox="1"/>
          <p:nvPr/>
        </p:nvSpPr>
        <p:spPr>
          <a:xfrm>
            <a:off x="7510780" y="1998345"/>
            <a:ext cx="4307205" cy="2861310"/>
          </a:xfrm>
          <a:prstGeom prst="rect">
            <a:avLst/>
          </a:prstGeom>
          <a:noFill/>
        </p:spPr>
        <p:txBody>
          <a:bodyPr wrap="square" rtlCol="0" anchor="t">
            <a:spAutoFit/>
          </a:bodyPr>
          <a:p>
            <a:pPr algn="just"/>
            <a:r>
              <a:rPr lang="en-US" b="1" i="1"/>
              <a:t>Based on our observation, we can guess that the salary range of 5 Years Experience should be in the red range.</a:t>
            </a:r>
            <a:endParaRPr lang="en-US" b="1" i="1"/>
          </a:p>
          <a:p>
            <a:pPr algn="just"/>
            <a:endParaRPr lang="en-US" b="1" i="1"/>
          </a:p>
          <a:p>
            <a:pPr algn="just"/>
            <a:r>
              <a:rPr lang="en-US" b="1" i="1"/>
              <a:t> Of course, we can offer to our candidate any number in that red range. </a:t>
            </a:r>
            <a:endParaRPr lang="en-US" b="1" i="1"/>
          </a:p>
          <a:p>
            <a:pPr algn="just"/>
            <a:endParaRPr lang="en-US" b="1" i="1"/>
          </a:p>
          <a:p>
            <a:pPr algn="just"/>
            <a:r>
              <a:rPr lang="en-US" b="1" i="1"/>
              <a:t>But how to pick the best number for him? It’s time to use </a:t>
            </a:r>
            <a:r>
              <a:rPr lang="en-US" b="1" i="1">
                <a:solidFill>
                  <a:srgbClr val="FF0000"/>
                </a:solidFill>
              </a:rPr>
              <a:t>Machine Learning to predict the best salary for our candidate</a:t>
            </a:r>
            <a:r>
              <a:rPr lang="en-US">
                <a:solidFill>
                  <a:srgbClr val="FF0000"/>
                </a:solidFill>
              </a:rPr>
              <a:t>.</a:t>
            </a:r>
            <a:endParaRPr lang="en-US">
              <a:solidFill>
                <a:srgbClr val="FF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077085" y="1027430"/>
            <a:ext cx="8037830" cy="2861310"/>
          </a:xfrm>
          <a:prstGeom prst="rect">
            <a:avLst/>
          </a:prstGeom>
          <a:noFill/>
        </p:spPr>
        <p:txBody>
          <a:bodyPr wrap="square" rtlCol="0" anchor="t">
            <a:spAutoFit/>
          </a:bodyPr>
          <a:p>
            <a:r>
              <a:rPr lang="en-US" sz="2000"/>
              <a:t>import numpy as np</a:t>
            </a:r>
            <a:endParaRPr lang="en-US" sz="2000"/>
          </a:p>
          <a:p>
            <a:r>
              <a:rPr lang="en-US" sz="2000"/>
              <a:t>import matplotlib.pyplot as plt</a:t>
            </a:r>
            <a:endParaRPr lang="en-US" sz="2000"/>
          </a:p>
          <a:p>
            <a:r>
              <a:rPr lang="en-US" sz="2000"/>
              <a:t>import pandas as pd</a:t>
            </a:r>
            <a:endParaRPr lang="en-US" sz="2000"/>
          </a:p>
          <a:p>
            <a:endParaRPr lang="en-US" sz="2000"/>
          </a:p>
          <a:p>
            <a:r>
              <a:rPr lang="en-US" sz="2000"/>
              <a:t># Importing the dataset</a:t>
            </a:r>
            <a:endParaRPr lang="en-US" sz="2000"/>
          </a:p>
          <a:p>
            <a:endParaRPr lang="en-US" sz="2000"/>
          </a:p>
          <a:p>
            <a:r>
              <a:rPr lang="en-US" sz="2000"/>
              <a:t>dataset = pd.read_csv('salary_data.csv')</a:t>
            </a:r>
            <a:endParaRPr lang="en-US" sz="2000"/>
          </a:p>
          <a:p>
            <a:r>
              <a:rPr lang="en-US" sz="2000"/>
              <a:t>X = dataset.iloc[:, :-1].values #get a copy of dataset exclude last column</a:t>
            </a:r>
            <a:endParaRPr lang="en-US" sz="2000"/>
          </a:p>
          <a:p>
            <a:r>
              <a:rPr lang="en-US" sz="2000"/>
              <a:t>y = dataset.iloc[:, 1].values #get array of dataset in column 1st</a:t>
            </a:r>
            <a:endParaRPr lang="en-US" sz="2000"/>
          </a:p>
        </p:txBody>
      </p:sp>
      <p:sp>
        <p:nvSpPr>
          <p:cNvPr id="4" name="Text Box 3"/>
          <p:cNvSpPr txBox="1"/>
          <p:nvPr/>
        </p:nvSpPr>
        <p:spPr>
          <a:xfrm>
            <a:off x="687070" y="4571365"/>
            <a:ext cx="11259820" cy="1630045"/>
          </a:xfrm>
          <a:prstGeom prst="rect">
            <a:avLst/>
          </a:prstGeom>
          <a:noFill/>
        </p:spPr>
        <p:txBody>
          <a:bodyPr wrap="square" rtlCol="0" anchor="t">
            <a:spAutoFit/>
          </a:bodyPr>
          <a:p>
            <a:r>
              <a:rPr lang="en-US" sz="2000"/>
              <a:t>dataset: the table contains all values in our csv file</a:t>
            </a:r>
            <a:endParaRPr lang="en-US" sz="2000"/>
          </a:p>
          <a:p>
            <a:endParaRPr lang="en-US" sz="2000"/>
          </a:p>
          <a:p>
            <a:r>
              <a:rPr lang="en-US" sz="2000"/>
              <a:t>X: the first column which contains Years Experience array</a:t>
            </a:r>
            <a:endParaRPr lang="en-US" sz="2000"/>
          </a:p>
          <a:p>
            <a:endParaRPr lang="en-US" sz="2000"/>
          </a:p>
          <a:p>
            <a:r>
              <a:rPr lang="en-US" sz="2000"/>
              <a:t>y: the last column which contains Salary array</a:t>
            </a:r>
            <a:endParaRPr lang="en-US" sz="2000"/>
          </a:p>
        </p:txBody>
      </p:sp>
      <p:sp>
        <p:nvSpPr>
          <p:cNvPr id="5" name="Text Box 4"/>
          <p:cNvSpPr txBox="1"/>
          <p:nvPr/>
        </p:nvSpPr>
        <p:spPr>
          <a:xfrm>
            <a:off x="2928620" y="239395"/>
            <a:ext cx="5838825" cy="521970"/>
          </a:xfrm>
          <a:prstGeom prst="rect">
            <a:avLst/>
          </a:prstGeom>
          <a:noFill/>
        </p:spPr>
        <p:txBody>
          <a:bodyPr wrap="square" rtlCol="0" anchor="t">
            <a:spAutoFit/>
          </a:bodyPr>
          <a:p>
            <a:r>
              <a:rPr lang="en-US" sz="2800" b="1">
                <a:solidFill>
                  <a:srgbClr val="FF0000"/>
                </a:solidFill>
              </a:rPr>
              <a:t>Linear Regression with Python</a:t>
            </a:r>
            <a:endParaRPr lang="en-US" sz="2800" b="1">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09925" y="423545"/>
            <a:ext cx="6526530" cy="521970"/>
          </a:xfrm>
          <a:prstGeom prst="rect">
            <a:avLst/>
          </a:prstGeom>
          <a:noFill/>
        </p:spPr>
        <p:txBody>
          <a:bodyPr wrap="square" rtlCol="0" anchor="t">
            <a:spAutoFit/>
          </a:bodyPr>
          <a:p>
            <a:r>
              <a:rPr lang="en-US" sz="2800" b="1"/>
              <a:t>Python Popular Frameworks and Libraries</a:t>
            </a:r>
            <a:endParaRPr lang="en-US" sz="2800" b="1"/>
          </a:p>
        </p:txBody>
      </p:sp>
      <p:sp>
        <p:nvSpPr>
          <p:cNvPr id="3" name="Text Box 2"/>
          <p:cNvSpPr txBox="1"/>
          <p:nvPr/>
        </p:nvSpPr>
        <p:spPr>
          <a:xfrm>
            <a:off x="1986280" y="1797050"/>
            <a:ext cx="8371840" cy="3046095"/>
          </a:xfrm>
          <a:prstGeom prst="rect">
            <a:avLst/>
          </a:prstGeom>
          <a:noFill/>
        </p:spPr>
        <p:txBody>
          <a:bodyPr wrap="square" rtlCol="0" anchor="t">
            <a:spAutoFit/>
          </a:bodyPr>
          <a:p>
            <a:r>
              <a:rPr lang="en-US" sz="2400" b="1"/>
              <a:t>Web development</a:t>
            </a:r>
            <a:r>
              <a:rPr lang="en-US" sz="2400"/>
              <a:t> (Server-side) - Django Flask, Pyramid, CherryPy</a:t>
            </a:r>
            <a:endParaRPr lang="en-US" sz="2400"/>
          </a:p>
          <a:p>
            <a:endParaRPr lang="en-US" sz="2400"/>
          </a:p>
          <a:p>
            <a:r>
              <a:rPr lang="en-US" sz="2400" b="1"/>
              <a:t>GUIs based applications </a:t>
            </a:r>
            <a:r>
              <a:rPr lang="en-US" sz="2400"/>
              <a:t>- Tk, PyGTK, PyQt, PyJs, etc.</a:t>
            </a:r>
            <a:endParaRPr lang="en-US" sz="2400"/>
          </a:p>
          <a:p>
            <a:endParaRPr lang="en-US" sz="2400"/>
          </a:p>
          <a:p>
            <a:r>
              <a:rPr lang="en-US" sz="2400" b="1"/>
              <a:t>Machine Learning</a:t>
            </a:r>
            <a:r>
              <a:rPr lang="en-US" sz="2400"/>
              <a:t> - TensorFlow, PyTorch, Scikit-learn, Matplotlib, Scipy, etc.</a:t>
            </a:r>
            <a:endParaRPr lang="en-US" sz="2400"/>
          </a:p>
          <a:p>
            <a:endParaRPr lang="en-US" sz="2400"/>
          </a:p>
          <a:p>
            <a:r>
              <a:rPr lang="en-US" sz="2400" b="1"/>
              <a:t>Mathematics</a:t>
            </a:r>
            <a:r>
              <a:rPr lang="en-US" sz="2400"/>
              <a:t> - Numpy, Pandas, etc.</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6720" y="570230"/>
            <a:ext cx="11765280" cy="1322070"/>
          </a:xfrm>
          <a:prstGeom prst="rect">
            <a:avLst/>
          </a:prstGeom>
          <a:noFill/>
        </p:spPr>
        <p:txBody>
          <a:bodyPr wrap="square" rtlCol="0" anchor="t">
            <a:spAutoFit/>
          </a:bodyPr>
          <a:p>
            <a:r>
              <a:rPr lang="en-US" sz="2000"/>
              <a:t>Next, we have to split our dataset (total 30 observations) into 2 sets: </a:t>
            </a:r>
            <a:endParaRPr lang="en-US" sz="2000"/>
          </a:p>
          <a:p>
            <a:endParaRPr lang="en-US" sz="2000"/>
          </a:p>
          <a:p>
            <a:r>
              <a:rPr lang="en-US" sz="2000"/>
              <a:t>training set which used for training and test set which used for testing:</a:t>
            </a:r>
            <a:endParaRPr lang="en-US" sz="2000"/>
          </a:p>
          <a:p>
            <a:endParaRPr lang="en-US" sz="2000"/>
          </a:p>
        </p:txBody>
      </p:sp>
      <p:sp>
        <p:nvSpPr>
          <p:cNvPr id="3" name="Text Box 2"/>
          <p:cNvSpPr txBox="1"/>
          <p:nvPr/>
        </p:nvSpPr>
        <p:spPr>
          <a:xfrm>
            <a:off x="426720" y="1892300"/>
            <a:ext cx="11530330" cy="1630045"/>
          </a:xfrm>
          <a:prstGeom prst="rect">
            <a:avLst/>
          </a:prstGeom>
          <a:noFill/>
        </p:spPr>
        <p:txBody>
          <a:bodyPr wrap="square" rtlCol="0" anchor="t">
            <a:spAutoFit/>
          </a:bodyPr>
          <a:p>
            <a:r>
              <a:rPr lang="en-US" sz="2000"/>
              <a:t># Splitting the dataset into the Training set and Test set</a:t>
            </a:r>
            <a:endParaRPr lang="en-US" sz="2000"/>
          </a:p>
          <a:p>
            <a:endParaRPr lang="en-US" sz="2000"/>
          </a:p>
          <a:p>
            <a:r>
              <a:rPr lang="en-US" sz="2000"/>
              <a:t>from sklearn.model_selection import</a:t>
            </a:r>
            <a:r>
              <a:rPr lang="en-US" sz="2000">
                <a:solidFill>
                  <a:srgbClr val="FF0000"/>
                </a:solidFill>
              </a:rPr>
              <a:t> train_test_split </a:t>
            </a:r>
            <a:endParaRPr lang="en-US" sz="2000">
              <a:solidFill>
                <a:srgbClr val="FF0000"/>
              </a:solidFill>
            </a:endParaRPr>
          </a:p>
          <a:p>
            <a:endParaRPr lang="en-US" sz="2000">
              <a:solidFill>
                <a:srgbClr val="FF0000"/>
              </a:solidFill>
            </a:endParaRPr>
          </a:p>
          <a:p>
            <a:r>
              <a:rPr lang="en-US" sz="2000"/>
              <a:t>X_train, X_test, y_train, y_test = train_test_split(X, y, test_size=1/3, random_state=0)</a:t>
            </a:r>
            <a:endParaRPr lang="en-US" sz="2000"/>
          </a:p>
        </p:txBody>
      </p:sp>
      <p:sp>
        <p:nvSpPr>
          <p:cNvPr id="4" name="Text Box 3"/>
          <p:cNvSpPr txBox="1"/>
          <p:nvPr/>
        </p:nvSpPr>
        <p:spPr>
          <a:xfrm>
            <a:off x="254635" y="4208780"/>
            <a:ext cx="11519535" cy="2030095"/>
          </a:xfrm>
          <a:prstGeom prst="rect">
            <a:avLst/>
          </a:prstGeom>
          <a:noFill/>
        </p:spPr>
        <p:txBody>
          <a:bodyPr wrap="square" rtlCol="0" anchor="t">
            <a:spAutoFit/>
          </a:bodyPr>
          <a:p>
            <a:pPr algn="just"/>
            <a:r>
              <a:rPr lang="en-US" i="1">
                <a:solidFill>
                  <a:srgbClr val="FF0000"/>
                </a:solidFill>
              </a:rPr>
              <a:t>test_size=1/3:</a:t>
            </a:r>
            <a:r>
              <a:rPr lang="en-US" i="1"/>
              <a:t> we will split our dataset (30 observations) into 2 parts (training set, test set) and the ratio of test set compare to dataset is 1/3 (10 observations will be put into the test set. You can put it 1/2 to get 50% or 0.5, they are the same. We should not let the test set too big; if it’s too big, we will lack of data to train. Normally, we should pick around 5% to 30%.</a:t>
            </a:r>
            <a:endParaRPr lang="en-US" i="1"/>
          </a:p>
          <a:p>
            <a:pPr algn="just"/>
            <a:endParaRPr lang="en-US" i="1"/>
          </a:p>
          <a:p>
            <a:pPr algn="just"/>
            <a:r>
              <a:rPr lang="en-US" i="1">
                <a:solidFill>
                  <a:srgbClr val="FF0000"/>
                </a:solidFill>
              </a:rPr>
              <a:t>random_state</a:t>
            </a:r>
            <a:r>
              <a:rPr lang="en-US" i="1"/>
              <a:t>: this is the seed for the random number generator. We can put an instance of the RandomState class as well. If we leave it blank or 0, the RandomState instance used by np.random will be used instead.</a:t>
            </a:r>
            <a:endParaRPr lang="en-US" i="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5755" y="781685"/>
            <a:ext cx="11540490" cy="460375"/>
          </a:xfrm>
          <a:prstGeom prst="rect">
            <a:avLst/>
          </a:prstGeom>
          <a:noFill/>
        </p:spPr>
        <p:txBody>
          <a:bodyPr wrap="square" rtlCol="0" anchor="t">
            <a:spAutoFit/>
          </a:bodyPr>
          <a:p>
            <a:r>
              <a:rPr lang="en-US" sz="2400"/>
              <a:t>We already have the train set and test set, now we have to build the Regression Model:</a:t>
            </a:r>
            <a:endParaRPr lang="en-US" sz="2400"/>
          </a:p>
        </p:txBody>
      </p:sp>
      <p:sp>
        <p:nvSpPr>
          <p:cNvPr id="3" name="Text Box 2"/>
          <p:cNvSpPr txBox="1"/>
          <p:nvPr/>
        </p:nvSpPr>
        <p:spPr>
          <a:xfrm>
            <a:off x="427990" y="1998345"/>
            <a:ext cx="11292205" cy="1568450"/>
          </a:xfrm>
          <a:prstGeom prst="rect">
            <a:avLst/>
          </a:prstGeom>
          <a:noFill/>
        </p:spPr>
        <p:txBody>
          <a:bodyPr wrap="square" rtlCol="0" anchor="t">
            <a:spAutoFit/>
          </a:bodyPr>
          <a:p>
            <a:r>
              <a:rPr lang="en-US" sz="2400"/>
              <a:t># Fitting Simple Linear Regression to the Training set</a:t>
            </a:r>
            <a:endParaRPr lang="en-US" sz="2400"/>
          </a:p>
          <a:p>
            <a:r>
              <a:rPr lang="en-US" sz="2400"/>
              <a:t>from </a:t>
            </a:r>
            <a:r>
              <a:rPr lang="en-US" sz="2400">
                <a:solidFill>
                  <a:srgbClr val="FF0000"/>
                </a:solidFill>
              </a:rPr>
              <a:t>sklearn.linear_model</a:t>
            </a:r>
            <a:r>
              <a:rPr lang="en-US" sz="2400"/>
              <a:t> import </a:t>
            </a:r>
            <a:r>
              <a:rPr lang="en-US" sz="2400">
                <a:solidFill>
                  <a:srgbClr val="FF0000"/>
                </a:solidFill>
              </a:rPr>
              <a:t>LinearRegression</a:t>
            </a:r>
            <a:endParaRPr lang="en-US" sz="2400">
              <a:solidFill>
                <a:srgbClr val="FF0000"/>
              </a:solidFill>
            </a:endParaRPr>
          </a:p>
          <a:p>
            <a:r>
              <a:rPr lang="en-US" sz="2400"/>
              <a:t>regressor = LinearRegression()</a:t>
            </a:r>
            <a:endParaRPr lang="en-US" sz="2400"/>
          </a:p>
          <a:p>
            <a:r>
              <a:rPr lang="en-US" sz="2400"/>
              <a:t>regressor.fit(X_train, y_train)</a:t>
            </a:r>
            <a:endParaRPr lang="en-US" sz="2400"/>
          </a:p>
        </p:txBody>
      </p:sp>
      <p:sp>
        <p:nvSpPr>
          <p:cNvPr id="4" name="Text Box 3"/>
          <p:cNvSpPr txBox="1"/>
          <p:nvPr/>
        </p:nvSpPr>
        <p:spPr>
          <a:xfrm>
            <a:off x="233045" y="4806950"/>
            <a:ext cx="11633200" cy="1322070"/>
          </a:xfrm>
          <a:prstGeom prst="rect">
            <a:avLst/>
          </a:prstGeom>
          <a:noFill/>
        </p:spPr>
        <p:txBody>
          <a:bodyPr wrap="square" rtlCol="0" anchor="t">
            <a:spAutoFit/>
          </a:bodyPr>
          <a:p>
            <a:r>
              <a:rPr lang="en-US" sz="2000">
                <a:solidFill>
                  <a:srgbClr val="FF0000"/>
                </a:solidFill>
              </a:rPr>
              <a:t>regressor = LinearRegression(): our training model which will implement the Linear Regression.</a:t>
            </a:r>
            <a:endParaRPr lang="en-US" sz="2000">
              <a:solidFill>
                <a:srgbClr val="FF0000"/>
              </a:solidFill>
            </a:endParaRPr>
          </a:p>
          <a:p>
            <a:endParaRPr lang="en-US" sz="2000">
              <a:solidFill>
                <a:srgbClr val="FF0000"/>
              </a:solidFill>
            </a:endParaRPr>
          </a:p>
          <a:p>
            <a:r>
              <a:rPr lang="en-US" sz="2000">
                <a:solidFill>
                  <a:srgbClr val="FF0000"/>
                </a:solidFill>
              </a:rPr>
              <a:t>regressor.fit: in this line, we pass the X_train which contains value of Year Experience and y_train which contains values of particular Salary to form up the model. This is the training process.</a:t>
            </a:r>
            <a:endParaRPr lang="en-US" sz="2000">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7370" y="617855"/>
            <a:ext cx="6840220" cy="398780"/>
          </a:xfrm>
          <a:prstGeom prst="rect">
            <a:avLst/>
          </a:prstGeom>
          <a:noFill/>
        </p:spPr>
        <p:txBody>
          <a:bodyPr wrap="square" rtlCol="0" anchor="t">
            <a:spAutoFit/>
          </a:bodyPr>
          <a:p>
            <a:r>
              <a:rPr lang="en-US" sz="2000"/>
              <a:t>Let’s visualize our training model and testing model:</a:t>
            </a:r>
            <a:endParaRPr lang="en-US" sz="2000"/>
          </a:p>
        </p:txBody>
      </p:sp>
      <p:sp>
        <p:nvSpPr>
          <p:cNvPr id="3" name="Text Box 2"/>
          <p:cNvSpPr txBox="1"/>
          <p:nvPr/>
        </p:nvSpPr>
        <p:spPr>
          <a:xfrm>
            <a:off x="352425" y="1388745"/>
            <a:ext cx="6754495" cy="706755"/>
          </a:xfrm>
          <a:prstGeom prst="rect">
            <a:avLst/>
          </a:prstGeom>
          <a:noFill/>
        </p:spPr>
        <p:txBody>
          <a:bodyPr wrap="square" rtlCol="0" anchor="t">
            <a:spAutoFit/>
          </a:bodyPr>
          <a:p>
            <a:r>
              <a:rPr lang="en-US" sz="2000"/>
              <a:t>plt.scatter(X_train, y_train, color='red')</a:t>
            </a:r>
            <a:endParaRPr lang="en-US" sz="2000"/>
          </a:p>
          <a:p>
            <a:endParaRPr lang="en-US" sz="2000"/>
          </a:p>
        </p:txBody>
      </p:sp>
      <p:pic>
        <p:nvPicPr>
          <p:cNvPr id="4" name="Picture 3"/>
          <p:cNvPicPr>
            <a:picLocks noChangeAspect="1"/>
          </p:cNvPicPr>
          <p:nvPr/>
        </p:nvPicPr>
        <p:blipFill>
          <a:blip r:embed="rId1"/>
          <a:stretch>
            <a:fillRect/>
          </a:stretch>
        </p:blipFill>
        <p:spPr>
          <a:xfrm>
            <a:off x="4827905" y="1880235"/>
            <a:ext cx="6383020" cy="4318000"/>
          </a:xfrm>
          <a:prstGeom prst="rect">
            <a:avLst/>
          </a:prstGeom>
        </p:spPr>
      </p:pic>
      <p:sp>
        <p:nvSpPr>
          <p:cNvPr id="5" name="Text Box 4"/>
          <p:cNvSpPr txBox="1"/>
          <p:nvPr/>
        </p:nvSpPr>
        <p:spPr>
          <a:xfrm>
            <a:off x="547370" y="5459730"/>
            <a:ext cx="4792980" cy="645160"/>
          </a:xfrm>
          <a:prstGeom prst="rect">
            <a:avLst/>
          </a:prstGeom>
          <a:noFill/>
        </p:spPr>
        <p:txBody>
          <a:bodyPr wrap="square" rtlCol="0" anchor="t">
            <a:spAutoFit/>
          </a:bodyPr>
          <a:p>
            <a:r>
              <a:rPr lang="en-US"/>
              <a:t># Predicting the result of 5 Years Experience</a:t>
            </a:r>
            <a:endParaRPr lang="en-US"/>
          </a:p>
          <a:p>
            <a:r>
              <a:rPr lang="en-US"/>
              <a:t>y_pred = regressor.predict(5)</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2550" y="75565"/>
            <a:ext cx="3154045" cy="521970"/>
          </a:xfrm>
          <a:prstGeom prst="rect">
            <a:avLst/>
          </a:prstGeom>
          <a:noFill/>
        </p:spPr>
        <p:txBody>
          <a:bodyPr wrap="square" rtlCol="0" anchor="t">
            <a:spAutoFit/>
          </a:bodyPr>
          <a:p>
            <a:r>
              <a:rPr lang="en-US" sz="2800" b="1"/>
              <a:t>Python Version List</a:t>
            </a:r>
            <a:endParaRPr lang="en-US" sz="2800" b="1"/>
          </a:p>
        </p:txBody>
      </p:sp>
      <p:graphicFrame>
        <p:nvGraphicFramePr>
          <p:cNvPr id="5" name="Table 4"/>
          <p:cNvGraphicFramePr/>
          <p:nvPr/>
        </p:nvGraphicFramePr>
        <p:xfrm>
          <a:off x="3489960" y="255270"/>
          <a:ext cx="5362575" cy="6347460"/>
        </p:xfrm>
        <a:graphic>
          <a:graphicData uri="http://schemas.openxmlformats.org/drawingml/2006/table">
            <a:tbl>
              <a:tblPr firstRow="1" bandRow="1">
                <a:tableStyleId>{5C22544A-7EE6-4342-B048-85BDC9FD1C3A}</a:tableStyleId>
              </a:tblPr>
              <a:tblGrid>
                <a:gridCol w="2544445"/>
                <a:gridCol w="2818130"/>
              </a:tblGrid>
              <a:tr h="302260">
                <a:tc>
                  <a:txBody>
                    <a:bodyPr/>
                    <a:p>
                      <a:pPr indent="0">
                        <a:buNone/>
                      </a:pPr>
                      <a:r>
                        <a:rPr lang="en-US" sz="1600" b="1">
                          <a:solidFill>
                            <a:srgbClr val="000000"/>
                          </a:solidFill>
                          <a:latin typeface="Times New Roman" panose="02020603050405020304" charset="-122"/>
                        </a:rPr>
                        <a:t>Python Version</a:t>
                      </a:r>
                      <a:endParaRPr lang="en-US" sz="1600" b="1">
                        <a:solidFill>
                          <a:srgbClr val="000000"/>
                        </a:solidFill>
                        <a:latin typeface="Times New Roman" panose="02020603050405020304" charset="-122"/>
                      </a:endParaRPr>
                    </a:p>
                  </a:txBody>
                  <a:tcPr marL="12700" marR="12700" marT="12700" vert="horz" anchor="t" anchorCtr="0">
                    <a:lnL w="12700" cap="flat" cmpd="sng">
                      <a:solidFill>
                        <a:srgbClr val="C7CCBE"/>
                      </a:solidFill>
                      <a:prstDash val="solid"/>
                      <a:headEnd type="none" w="med" len="med"/>
                      <a:tailEnd type="none" w="med" len="med"/>
                    </a:lnL>
                    <a:lnR>
                      <a:noFill/>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C7CCBE"/>
                    </a:solidFill>
                  </a:tcPr>
                </a:tc>
                <a:tc>
                  <a:txBody>
                    <a:bodyPr/>
                    <a:p>
                      <a:pPr indent="0">
                        <a:buNone/>
                      </a:pPr>
                      <a:r>
                        <a:rPr lang="en-US" sz="1600" b="1">
                          <a:solidFill>
                            <a:srgbClr val="000000"/>
                          </a:solidFill>
                          <a:latin typeface="Times New Roman" panose="02020603050405020304" charset="-122"/>
                        </a:rPr>
                        <a:t>Released Date</a:t>
                      </a:r>
                      <a:endParaRPr lang="en-US" sz="1600" b="1">
                        <a:solidFill>
                          <a:srgbClr val="000000"/>
                        </a:solidFill>
                        <a:latin typeface="Times New Roman" panose="02020603050405020304" charset="-122"/>
                      </a:endParaRPr>
                    </a:p>
                  </a:txBody>
                  <a:tcPr marL="12700" marR="12700" marT="12700" vert="horz" anchor="t" anchorCtr="0">
                    <a:lnL>
                      <a:noFill/>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C7CCBE"/>
                    </a:solidFill>
                  </a:tcPr>
                </a:tc>
              </a:tr>
              <a:tr h="302260">
                <a:tc>
                  <a:txBody>
                    <a:bodyPr/>
                    <a:p>
                      <a:pPr indent="0">
                        <a:buNone/>
                      </a:pPr>
                      <a:r>
                        <a:rPr lang="en-US" sz="1600" b="0">
                          <a:solidFill>
                            <a:srgbClr val="333333"/>
                          </a:solidFill>
                          <a:latin typeface="Segoe UI" panose="020B0502040204020203" charset="-122"/>
                        </a:rPr>
                        <a:t>Python 1.0</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Jan-94</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1.5</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31-Dec-97</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1.6</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05-Sep-00</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2.0</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16-Oct-00</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2.1</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April 17, 2001</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2.2</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21-Dec-01</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2.3</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29-Jul-03</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2.4</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30-Nov-04</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2.5</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19-Sep-06</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2.6</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01-Oct-08</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2.7</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03-Jul-10</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3.0</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03-Dec-08</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3.1</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27-Jun-09</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3.2</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20-Feb-11</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3.3</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29-Sep-12</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3.4</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16-Mar-14</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3.5</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13-Sep-15</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3.6</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23-Dec-16</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3.7</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27-Jun-18</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1">
                          <a:solidFill>
                            <a:srgbClr val="333333"/>
                          </a:solidFill>
                          <a:highlight>
                            <a:srgbClr val="FFFF00"/>
                          </a:highlight>
                          <a:latin typeface="Segoe UI" panose="020B0502040204020203" charset="-122"/>
                        </a:rPr>
                        <a:t>Python 3.8</a:t>
                      </a:r>
                      <a:endParaRPr lang="en-US" sz="1600" b="1">
                        <a:solidFill>
                          <a:srgbClr val="333333"/>
                        </a:solidFill>
                        <a:highlight>
                          <a:srgbClr val="FFFF00"/>
                        </a:highlight>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1">
                          <a:solidFill>
                            <a:srgbClr val="333333"/>
                          </a:solidFill>
                          <a:highlight>
                            <a:srgbClr val="FFFF00"/>
                          </a:highlight>
                          <a:latin typeface="Segoe UI" panose="020B0502040204020203" charset="-122"/>
                        </a:rPr>
                        <a:t>14-Oct-19</a:t>
                      </a:r>
                      <a:endParaRPr lang="en-US" sz="1600" b="1">
                        <a:solidFill>
                          <a:srgbClr val="333333"/>
                        </a:solidFill>
                        <a:highlight>
                          <a:srgbClr val="FFFF00"/>
                        </a:highlight>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bl>
          </a:graphicData>
        </a:graphic>
      </p:graphicFrame>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30027</Words>
  <Application>WPS Presentation</Application>
  <PresentationFormat>Widescreen</PresentationFormat>
  <Paragraphs>975</Paragraphs>
  <Slides>82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82</vt:i4>
      </vt:variant>
    </vt:vector>
  </HeadingPairs>
  <TitlesOfParts>
    <vt:vector size="95" baseType="lpstr">
      <vt:lpstr>Arial</vt:lpstr>
      <vt:lpstr>SimSun</vt:lpstr>
      <vt:lpstr>Wingdings</vt:lpstr>
      <vt:lpstr>Calibri</vt:lpstr>
      <vt:lpstr>Times New Roman</vt:lpstr>
      <vt:lpstr>Helvetica</vt:lpstr>
      <vt:lpstr>Wingdings</vt:lpstr>
      <vt:lpstr>Times New Roman</vt:lpstr>
      <vt:lpstr>Segoe UI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cp:lastModifiedBy>
  <cp:revision>41</cp:revision>
  <dcterms:created xsi:type="dcterms:W3CDTF">2023-01-09T07:02:00Z</dcterms:created>
  <dcterms:modified xsi:type="dcterms:W3CDTF">2024-03-15T03:41:00Z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3A731EA5C42E42B1906542E9B6E24020</vt:lpwstr>
  </property>
  <property fmtid="{D5CDD505-2E9C-101B-9397-08002B2CF9AE}" pid="3" name="KSOProductBuildVer">
    <vt:lpwstr>1033-12.2.0.13489</vt:lpwstr>
  </property>
</Properties>
</file>