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B"/>
          </a:solidFill>
        </a:fill>
      </a:tcStyle>
    </a:wholeTbl>
    <a:band2H>
      <a:tcTxStyle b="def" i="def"/>
      <a:tcStyle>
        <a:tcBdr/>
        <a:fill>
          <a:solidFill>
            <a:srgbClr val="E8EA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F7CF"/>
          </a:solidFill>
        </a:fill>
      </a:tcStyle>
    </a:wholeTbl>
    <a:band2H>
      <a:tcTxStyle b="def" i="def"/>
      <a:tcStyle>
        <a:tcBdr/>
        <a:fill>
          <a:solidFill>
            <a:srgbClr val="F0FB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DCB"/>
          </a:solidFill>
        </a:fill>
      </a:tcStyle>
    </a:wholeTbl>
    <a:band2H>
      <a:tcTxStyle b="def" i="def"/>
      <a:tcStyle>
        <a:tcBdr/>
        <a:fill>
          <a:solidFill>
            <a:srgbClr val="FC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6"/>
          <p:cNvSpPr/>
          <p:nvPr/>
        </p:nvSpPr>
        <p:spPr>
          <a:xfrm>
            <a:off x="0" y="0"/>
            <a:ext cx="232349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2" name="直角三角形 9"/>
          <p:cNvSpPr/>
          <p:nvPr/>
        </p:nvSpPr>
        <p:spPr>
          <a:xfrm flipH="1">
            <a:off x="11277600" y="6019801"/>
            <a:ext cx="950295" cy="85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52F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 flipH="1">
            <a:off x="11696263" y="6423080"/>
            <a:ext cx="358412" cy="396239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2"/>
          <p:cNvSpPr/>
          <p:nvPr/>
        </p:nvSpPr>
        <p:spPr>
          <a:xfrm rot="10800000">
            <a:off x="-1" y="0"/>
            <a:ext cx="6076712" cy="2400300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A1721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" name="矩形 3"/>
          <p:cNvSpPr/>
          <p:nvPr/>
        </p:nvSpPr>
        <p:spPr>
          <a:xfrm>
            <a:off x="6076708" y="0"/>
            <a:ext cx="6115293" cy="2400300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A1721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/>
          <p:nvPr/>
        </p:nvSpPr>
        <p:spPr>
          <a:xfrm>
            <a:off x="-4" y="0"/>
            <a:ext cx="6115295" cy="6858000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A1721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6"/>
          <p:cNvSpPr/>
          <p:nvPr/>
        </p:nvSpPr>
        <p:spPr>
          <a:xfrm>
            <a:off x="-2" y="0"/>
            <a:ext cx="1691684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aphicFrame>
        <p:nvGraphicFramePr>
          <p:cNvPr id="36" name="表格 7"/>
          <p:cNvGraphicFramePr/>
          <p:nvPr/>
        </p:nvGraphicFramePr>
        <p:xfrm>
          <a:off x="0" y="1268758"/>
          <a:ext cx="1691682" cy="3168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系统分析与设计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系统效果展示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总结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" name="组合 9"/>
          <p:cNvGrpSpPr/>
          <p:nvPr/>
        </p:nvGrpSpPr>
        <p:grpSpPr>
          <a:xfrm>
            <a:off x="-2" y="1272662"/>
            <a:ext cx="1691685" cy="788190"/>
            <a:chOff x="0" y="0"/>
            <a:chExt cx="1691683" cy="788189"/>
          </a:xfrm>
        </p:grpSpPr>
        <p:grpSp>
          <p:nvGrpSpPr>
            <p:cNvPr id="39" name="矩形 10"/>
            <p:cNvGrpSpPr/>
            <p:nvPr/>
          </p:nvGrpSpPr>
          <p:grpSpPr>
            <a:xfrm>
              <a:off x="0" y="0"/>
              <a:ext cx="1691684" cy="788190"/>
              <a:chOff x="0" y="0"/>
              <a:chExt cx="1691683" cy="788189"/>
            </a:xfrm>
          </p:grpSpPr>
          <p:sp>
            <p:nvSpPr>
              <p:cNvPr id="37" name="Rectangle"/>
              <p:cNvSpPr/>
              <p:nvPr/>
            </p:nvSpPr>
            <p:spPr>
              <a:xfrm>
                <a:off x="-1" y="0"/>
                <a:ext cx="1691685" cy="788190"/>
              </a:xfrm>
              <a:prstGeom prst="rect">
                <a:avLst/>
              </a:prstGeom>
              <a:solidFill>
                <a:srgbClr val="152F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38" name="绪论"/>
              <p:cNvSpPr txBox="1"/>
              <p:nvPr/>
            </p:nvSpPr>
            <p:spPr>
              <a:xfrm>
                <a:off x="45719" y="189623"/>
                <a:ext cx="1600245" cy="408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绪论</a:t>
                </a:r>
              </a:p>
            </p:txBody>
          </p:sp>
        </p:grpSp>
        <p:sp>
          <p:nvSpPr>
            <p:cNvPr id="40" name="等腰三角形 11"/>
            <p:cNvSpPr/>
            <p:nvPr/>
          </p:nvSpPr>
          <p:spPr>
            <a:xfrm rot="16200000">
              <a:off x="1547666" y="322086"/>
              <a:ext cx="144019" cy="144019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42" name="直接连接符 12"/>
          <p:cNvSpPr/>
          <p:nvPr/>
        </p:nvSpPr>
        <p:spPr>
          <a:xfrm>
            <a:off x="2788984" y="1268759"/>
            <a:ext cx="831206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直角三角形 17"/>
          <p:cNvSpPr/>
          <p:nvPr/>
        </p:nvSpPr>
        <p:spPr>
          <a:xfrm flipH="1">
            <a:off x="11277600" y="6019801"/>
            <a:ext cx="950295" cy="85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52F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 flipH="1">
            <a:off x="11696263" y="6423080"/>
            <a:ext cx="358412" cy="396239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6"/>
          <p:cNvSpPr/>
          <p:nvPr/>
        </p:nvSpPr>
        <p:spPr>
          <a:xfrm>
            <a:off x="-2" y="0"/>
            <a:ext cx="1691684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aphicFrame>
        <p:nvGraphicFramePr>
          <p:cNvPr id="52" name="表格 7"/>
          <p:cNvGraphicFramePr/>
          <p:nvPr/>
        </p:nvGraphicFramePr>
        <p:xfrm>
          <a:off x="0" y="1268758"/>
          <a:ext cx="1691682" cy="3168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绪论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研究方法与思路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系统效果展示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总结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直接连接符 12"/>
          <p:cNvSpPr/>
          <p:nvPr/>
        </p:nvSpPr>
        <p:spPr>
          <a:xfrm>
            <a:off x="2788984" y="1268759"/>
            <a:ext cx="831206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8" name="组合 13"/>
          <p:cNvGrpSpPr/>
          <p:nvPr/>
        </p:nvGrpSpPr>
        <p:grpSpPr>
          <a:xfrm>
            <a:off x="-2" y="2060848"/>
            <a:ext cx="1691685" cy="788190"/>
            <a:chOff x="0" y="0"/>
            <a:chExt cx="1691683" cy="788189"/>
          </a:xfrm>
        </p:grpSpPr>
        <p:grpSp>
          <p:nvGrpSpPr>
            <p:cNvPr id="56" name="矩形 14"/>
            <p:cNvGrpSpPr/>
            <p:nvPr/>
          </p:nvGrpSpPr>
          <p:grpSpPr>
            <a:xfrm>
              <a:off x="0" y="0"/>
              <a:ext cx="1691684" cy="788190"/>
              <a:chOff x="0" y="0"/>
              <a:chExt cx="1691683" cy="788189"/>
            </a:xfrm>
          </p:grpSpPr>
          <p:sp>
            <p:nvSpPr>
              <p:cNvPr id="54" name="Rectangle"/>
              <p:cNvSpPr/>
              <p:nvPr/>
            </p:nvSpPr>
            <p:spPr>
              <a:xfrm>
                <a:off x="-1" y="0"/>
                <a:ext cx="1691685" cy="788190"/>
              </a:xfrm>
              <a:prstGeom prst="rect">
                <a:avLst/>
              </a:prstGeom>
              <a:solidFill>
                <a:srgbClr val="152F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55" name="系统分析与设计"/>
              <p:cNvSpPr txBox="1"/>
              <p:nvPr/>
            </p:nvSpPr>
            <p:spPr>
              <a:xfrm>
                <a:off x="45719" y="208672"/>
                <a:ext cx="1600245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系统分析与设计</a:t>
                </a:r>
              </a:p>
            </p:txBody>
          </p:sp>
        </p:grpSp>
        <p:sp>
          <p:nvSpPr>
            <p:cNvPr id="57" name="等腰三角形 16"/>
            <p:cNvSpPr/>
            <p:nvPr/>
          </p:nvSpPr>
          <p:spPr>
            <a:xfrm rot="16200000">
              <a:off x="1547666" y="322086"/>
              <a:ext cx="144019" cy="144019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59" name="直角三角形 11"/>
          <p:cNvSpPr/>
          <p:nvPr/>
        </p:nvSpPr>
        <p:spPr>
          <a:xfrm flipH="1">
            <a:off x="11277600" y="6019801"/>
            <a:ext cx="950295" cy="85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52F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 flipH="1">
            <a:off x="11696263" y="6423080"/>
            <a:ext cx="358412" cy="396239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"/>
          <p:cNvSpPr/>
          <p:nvPr/>
        </p:nvSpPr>
        <p:spPr>
          <a:xfrm>
            <a:off x="-2" y="0"/>
            <a:ext cx="1691684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aphicFrame>
        <p:nvGraphicFramePr>
          <p:cNvPr id="68" name="表格 7"/>
          <p:cNvGraphicFramePr/>
          <p:nvPr/>
        </p:nvGraphicFramePr>
        <p:xfrm>
          <a:off x="0" y="1268758"/>
          <a:ext cx="1691682" cy="31676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绪论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18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系统分析与设计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184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总结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直接连接符 12"/>
          <p:cNvSpPr/>
          <p:nvPr/>
        </p:nvSpPr>
        <p:spPr>
          <a:xfrm>
            <a:off x="2788984" y="1268759"/>
            <a:ext cx="831206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4" name="组合 13"/>
          <p:cNvGrpSpPr/>
          <p:nvPr/>
        </p:nvGrpSpPr>
        <p:grpSpPr>
          <a:xfrm>
            <a:off x="-2" y="2854273"/>
            <a:ext cx="1691685" cy="788190"/>
            <a:chOff x="0" y="0"/>
            <a:chExt cx="1691683" cy="788189"/>
          </a:xfrm>
        </p:grpSpPr>
        <p:grpSp>
          <p:nvGrpSpPr>
            <p:cNvPr id="72" name="矩形 14"/>
            <p:cNvGrpSpPr/>
            <p:nvPr/>
          </p:nvGrpSpPr>
          <p:grpSpPr>
            <a:xfrm>
              <a:off x="0" y="0"/>
              <a:ext cx="1691684" cy="788190"/>
              <a:chOff x="0" y="0"/>
              <a:chExt cx="1691683" cy="788189"/>
            </a:xfrm>
          </p:grpSpPr>
          <p:sp>
            <p:nvSpPr>
              <p:cNvPr id="70" name="Rectangle"/>
              <p:cNvSpPr/>
              <p:nvPr/>
            </p:nvSpPr>
            <p:spPr>
              <a:xfrm>
                <a:off x="-1" y="0"/>
                <a:ext cx="1691685" cy="788190"/>
              </a:xfrm>
              <a:prstGeom prst="rect">
                <a:avLst/>
              </a:prstGeom>
              <a:solidFill>
                <a:srgbClr val="152F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71" name="系统效果展示"/>
              <p:cNvSpPr txBox="1"/>
              <p:nvPr/>
            </p:nvSpPr>
            <p:spPr>
              <a:xfrm>
                <a:off x="45719" y="208672"/>
                <a:ext cx="1600245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系统效果展示</a:t>
                </a:r>
              </a:p>
            </p:txBody>
          </p:sp>
        </p:grpSp>
        <p:sp>
          <p:nvSpPr>
            <p:cNvPr id="73" name="等腰三角形 16"/>
            <p:cNvSpPr/>
            <p:nvPr/>
          </p:nvSpPr>
          <p:spPr>
            <a:xfrm rot="16200000">
              <a:off x="1547666" y="322087"/>
              <a:ext cx="144018" cy="144018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75" name="直角三角形 9"/>
          <p:cNvSpPr/>
          <p:nvPr/>
        </p:nvSpPr>
        <p:spPr>
          <a:xfrm flipH="1">
            <a:off x="11277600" y="6019801"/>
            <a:ext cx="950295" cy="85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52F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 flipH="1">
            <a:off x="11696263" y="6423080"/>
            <a:ext cx="358412" cy="396239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6"/>
          <p:cNvSpPr/>
          <p:nvPr/>
        </p:nvSpPr>
        <p:spPr>
          <a:xfrm>
            <a:off x="-2" y="0"/>
            <a:ext cx="1691684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aphicFrame>
        <p:nvGraphicFramePr>
          <p:cNvPr id="84" name="表格 7"/>
          <p:cNvGraphicFramePr/>
          <p:nvPr/>
        </p:nvGraphicFramePr>
        <p:xfrm>
          <a:off x="0" y="1268758"/>
          <a:ext cx="1691640" cy="3168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40"/>
              </a:tblGrid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绪论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系统分析与设计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系统效果展示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成果与应用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" name="直接连接符 12"/>
          <p:cNvSpPr/>
          <p:nvPr/>
        </p:nvSpPr>
        <p:spPr>
          <a:xfrm>
            <a:off x="2788984" y="1268759"/>
            <a:ext cx="831206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0" name="组合 9"/>
          <p:cNvGrpSpPr/>
          <p:nvPr/>
        </p:nvGrpSpPr>
        <p:grpSpPr>
          <a:xfrm>
            <a:off x="-2" y="3648259"/>
            <a:ext cx="1691685" cy="788190"/>
            <a:chOff x="0" y="0"/>
            <a:chExt cx="1691683" cy="788189"/>
          </a:xfrm>
        </p:grpSpPr>
        <p:grpSp>
          <p:nvGrpSpPr>
            <p:cNvPr id="88" name="矩形 10"/>
            <p:cNvGrpSpPr/>
            <p:nvPr/>
          </p:nvGrpSpPr>
          <p:grpSpPr>
            <a:xfrm>
              <a:off x="0" y="0"/>
              <a:ext cx="1691684" cy="788190"/>
              <a:chOff x="0" y="0"/>
              <a:chExt cx="1691683" cy="788189"/>
            </a:xfrm>
          </p:grpSpPr>
          <p:sp>
            <p:nvSpPr>
              <p:cNvPr id="86" name="Rectangle"/>
              <p:cNvSpPr/>
              <p:nvPr/>
            </p:nvSpPr>
            <p:spPr>
              <a:xfrm>
                <a:off x="-1" y="0"/>
                <a:ext cx="1691685" cy="788190"/>
              </a:xfrm>
              <a:prstGeom prst="rect">
                <a:avLst/>
              </a:prstGeom>
              <a:solidFill>
                <a:srgbClr val="152F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87" name="总结"/>
              <p:cNvSpPr txBox="1"/>
              <p:nvPr/>
            </p:nvSpPr>
            <p:spPr>
              <a:xfrm>
                <a:off x="45719" y="208672"/>
                <a:ext cx="1600245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总结</a:t>
                </a:r>
              </a:p>
            </p:txBody>
          </p:sp>
        </p:grpSp>
        <p:sp>
          <p:nvSpPr>
            <p:cNvPr id="89" name="等腰三角形 11"/>
            <p:cNvSpPr/>
            <p:nvPr/>
          </p:nvSpPr>
          <p:spPr>
            <a:xfrm rot="16200000">
              <a:off x="1547666" y="322086"/>
              <a:ext cx="144019" cy="144018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91" name="直角三角形 13"/>
          <p:cNvSpPr/>
          <p:nvPr/>
        </p:nvSpPr>
        <p:spPr>
          <a:xfrm flipH="1">
            <a:off x="11277600" y="6019801"/>
            <a:ext cx="950295" cy="85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52F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 flipH="1">
            <a:off x="11696263" y="6423080"/>
            <a:ext cx="358412" cy="396239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6"/>
          <p:cNvSpPr/>
          <p:nvPr/>
        </p:nvSpPr>
        <p:spPr>
          <a:xfrm>
            <a:off x="-2" y="0"/>
            <a:ext cx="1691684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aphicFrame>
        <p:nvGraphicFramePr>
          <p:cNvPr id="100" name="表格 7"/>
          <p:cNvGraphicFramePr/>
          <p:nvPr/>
        </p:nvGraphicFramePr>
        <p:xfrm>
          <a:off x="0" y="1268758"/>
          <a:ext cx="1691682" cy="4752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绪论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研究方法与思路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关键技术与难点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研究成果与应用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相关建议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论文总结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直接连接符 12"/>
          <p:cNvSpPr/>
          <p:nvPr/>
        </p:nvSpPr>
        <p:spPr>
          <a:xfrm>
            <a:off x="2788984" y="1268759"/>
            <a:ext cx="831206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6" name="组合 13"/>
          <p:cNvGrpSpPr/>
          <p:nvPr/>
        </p:nvGrpSpPr>
        <p:grpSpPr>
          <a:xfrm>
            <a:off x="-2" y="4439980"/>
            <a:ext cx="1691685" cy="788190"/>
            <a:chOff x="0" y="0"/>
            <a:chExt cx="1691683" cy="788189"/>
          </a:xfrm>
        </p:grpSpPr>
        <p:grpSp>
          <p:nvGrpSpPr>
            <p:cNvPr id="104" name="矩形 14"/>
            <p:cNvGrpSpPr/>
            <p:nvPr/>
          </p:nvGrpSpPr>
          <p:grpSpPr>
            <a:xfrm>
              <a:off x="0" y="0"/>
              <a:ext cx="1691684" cy="788190"/>
              <a:chOff x="0" y="0"/>
              <a:chExt cx="1691683" cy="788189"/>
            </a:xfrm>
          </p:grpSpPr>
          <p:sp>
            <p:nvSpPr>
              <p:cNvPr id="102" name="Rectangle"/>
              <p:cNvSpPr/>
              <p:nvPr/>
            </p:nvSpPr>
            <p:spPr>
              <a:xfrm>
                <a:off x="-1" y="0"/>
                <a:ext cx="1691685" cy="788190"/>
              </a:xfrm>
              <a:prstGeom prst="rect">
                <a:avLst/>
              </a:prstGeom>
              <a:solidFill>
                <a:srgbClr val="152F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03" name="相关建议"/>
              <p:cNvSpPr txBox="1"/>
              <p:nvPr/>
            </p:nvSpPr>
            <p:spPr>
              <a:xfrm>
                <a:off x="45719" y="208672"/>
                <a:ext cx="1600245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相关建议</a:t>
                </a:r>
              </a:p>
            </p:txBody>
          </p:sp>
        </p:grpSp>
        <p:sp>
          <p:nvSpPr>
            <p:cNvPr id="105" name="等腰三角形 16"/>
            <p:cNvSpPr/>
            <p:nvPr/>
          </p:nvSpPr>
          <p:spPr>
            <a:xfrm rot="16200000">
              <a:off x="1547666" y="322086"/>
              <a:ext cx="144019" cy="144018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107" name="直角三角形 9"/>
          <p:cNvSpPr/>
          <p:nvPr/>
        </p:nvSpPr>
        <p:spPr>
          <a:xfrm flipH="1">
            <a:off x="11277600" y="6019801"/>
            <a:ext cx="950295" cy="85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52F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 flipH="1">
            <a:off x="11696263" y="6423080"/>
            <a:ext cx="358412" cy="396239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6"/>
          <p:cNvSpPr/>
          <p:nvPr/>
        </p:nvSpPr>
        <p:spPr>
          <a:xfrm>
            <a:off x="-2" y="0"/>
            <a:ext cx="1691684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aphicFrame>
        <p:nvGraphicFramePr>
          <p:cNvPr id="116" name="表格 7"/>
          <p:cNvGraphicFramePr/>
          <p:nvPr/>
        </p:nvGraphicFramePr>
        <p:xfrm>
          <a:off x="0" y="1268758"/>
          <a:ext cx="1691682" cy="4752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绪论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研究方法与思路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关键技术与难点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研究成果与应用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相关建议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论文总结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7" name="直接连接符 12"/>
          <p:cNvSpPr/>
          <p:nvPr/>
        </p:nvSpPr>
        <p:spPr>
          <a:xfrm>
            <a:off x="2788984" y="1268759"/>
            <a:ext cx="831206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2" name="组合 13"/>
          <p:cNvGrpSpPr/>
          <p:nvPr/>
        </p:nvGrpSpPr>
        <p:grpSpPr>
          <a:xfrm>
            <a:off x="-2" y="5231615"/>
            <a:ext cx="1691685" cy="788190"/>
            <a:chOff x="0" y="0"/>
            <a:chExt cx="1691683" cy="788189"/>
          </a:xfrm>
        </p:grpSpPr>
        <p:grpSp>
          <p:nvGrpSpPr>
            <p:cNvPr id="120" name="矩形 14"/>
            <p:cNvGrpSpPr/>
            <p:nvPr/>
          </p:nvGrpSpPr>
          <p:grpSpPr>
            <a:xfrm>
              <a:off x="0" y="0"/>
              <a:ext cx="1691684" cy="788190"/>
              <a:chOff x="0" y="0"/>
              <a:chExt cx="1691683" cy="788189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1" y="0"/>
                <a:ext cx="1691685" cy="788190"/>
              </a:xfrm>
              <a:prstGeom prst="rect">
                <a:avLst/>
              </a:prstGeom>
              <a:solidFill>
                <a:srgbClr val="152F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19" name="论文总结"/>
              <p:cNvSpPr txBox="1"/>
              <p:nvPr/>
            </p:nvSpPr>
            <p:spPr>
              <a:xfrm>
                <a:off x="45719" y="208672"/>
                <a:ext cx="1600245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论文总结</a:t>
                </a:r>
              </a:p>
            </p:txBody>
          </p:sp>
        </p:grpSp>
        <p:sp>
          <p:nvSpPr>
            <p:cNvPr id="121" name="等腰三角形 16"/>
            <p:cNvSpPr/>
            <p:nvPr/>
          </p:nvSpPr>
          <p:spPr>
            <a:xfrm rot="16200000">
              <a:off x="1547666" y="322086"/>
              <a:ext cx="144019" cy="144018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123" name="直角三角形 9"/>
          <p:cNvSpPr/>
          <p:nvPr/>
        </p:nvSpPr>
        <p:spPr>
          <a:xfrm flipH="1">
            <a:off x="11277600" y="6019801"/>
            <a:ext cx="950295" cy="85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52F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 flipH="1">
            <a:off x="11696263" y="6423080"/>
            <a:ext cx="358412" cy="396239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78978" y="6232198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ev.mysql.com/downloads/connector/net/" TargetMode="External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visualstudio.microsoft.com/zh-hans/vs/older-downloads/" TargetMode="External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hyperlink" Target="https://www.microsoft.com/zh-CN/download/details.aspx?id=49982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3" Type="http://schemas.openxmlformats.org/officeDocument/2006/relationships/hyperlink" Target="https://dev.mysql.com/downloads/windows/visualstudio/" TargetMode="External"/><Relationship Id="rId4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0" name="矩形 6"/>
          <p:cNvSpPr/>
          <p:nvPr/>
        </p:nvSpPr>
        <p:spPr>
          <a:xfrm>
            <a:off x="1834624" y="1461560"/>
            <a:ext cx="8643120" cy="3733630"/>
          </a:xfrm>
          <a:prstGeom prst="rect">
            <a:avLst/>
          </a:prstGeom>
          <a:solidFill>
            <a:srgbClr val="8CC9F7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51" name="文本框 1"/>
          <p:cNvSpPr txBox="1"/>
          <p:nvPr/>
        </p:nvSpPr>
        <p:spPr>
          <a:xfrm>
            <a:off x="3094320" y="1933636"/>
            <a:ext cx="6253940" cy="205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如何用</a:t>
            </a:r>
            <a:r>
              <a:t>visual studio 2017</a:t>
            </a:r>
            <a:endParaRPr sz="5400"/>
          </a:p>
          <a:p>
            <a:pPr algn="ctr">
              <a:lnSpc>
                <a:spcPct val="150000"/>
              </a:lnSpc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连接</a:t>
            </a:r>
            <a:r>
              <a:t>MySQL(C#)</a:t>
            </a:r>
          </a:p>
        </p:txBody>
      </p:sp>
      <p:grpSp>
        <p:nvGrpSpPr>
          <p:cNvPr id="154" name="组合 10"/>
          <p:cNvGrpSpPr/>
          <p:nvPr/>
        </p:nvGrpSpPr>
        <p:grpSpPr>
          <a:xfrm>
            <a:off x="5140519" y="1460498"/>
            <a:ext cx="2184080" cy="472078"/>
            <a:chOff x="0" y="0"/>
            <a:chExt cx="2184078" cy="472076"/>
          </a:xfrm>
        </p:grpSpPr>
        <p:sp>
          <p:nvSpPr>
            <p:cNvPr id="152" name="矩形 7"/>
            <p:cNvSpPr/>
            <p:nvPr/>
          </p:nvSpPr>
          <p:spPr>
            <a:xfrm>
              <a:off x="0" y="-1"/>
              <a:ext cx="2184079" cy="472078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3" name="矩形 8"/>
            <p:cNvSpPr/>
            <p:nvPr/>
          </p:nvSpPr>
          <p:spPr>
            <a:xfrm>
              <a:off x="171836" y="-1"/>
              <a:ext cx="1849743" cy="325361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155" name="文本框 9"/>
          <p:cNvSpPr txBox="1"/>
          <p:nvPr/>
        </p:nvSpPr>
        <p:spPr>
          <a:xfrm>
            <a:off x="5186238" y="4502199"/>
            <a:ext cx="1932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数据库原理与应用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1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Visual Studio 2017 </a:t>
            </a:r>
            <a:r>
              <a:t>使用</a:t>
            </a:r>
            <a:r>
              <a:t> </a:t>
            </a:r>
          </a:p>
        </p:txBody>
      </p:sp>
      <p:sp>
        <p:nvSpPr>
          <p:cNvPr id="202" name="文本框 6"/>
          <p:cNvSpPr txBox="1"/>
          <p:nvPr/>
        </p:nvSpPr>
        <p:spPr>
          <a:xfrm>
            <a:off x="1179609" y="1236192"/>
            <a:ext cx="3304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然后会让你选择一些常用的设置</a:t>
            </a:r>
          </a:p>
        </p:txBody>
      </p:sp>
      <p:pic>
        <p:nvPicPr>
          <p:cNvPr id="2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8450" y="1858561"/>
            <a:ext cx="3821891" cy="469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6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Visual Studio 2017 </a:t>
            </a:r>
            <a:r>
              <a:t>使用</a:t>
            </a:r>
            <a:r>
              <a:t> </a:t>
            </a:r>
          </a:p>
        </p:txBody>
      </p:sp>
      <p:sp>
        <p:nvSpPr>
          <p:cNvPr id="207" name="文本框 6"/>
          <p:cNvSpPr txBox="1"/>
          <p:nvPr/>
        </p:nvSpPr>
        <p:spPr>
          <a:xfrm>
            <a:off x="1130512" y="1289362"/>
            <a:ext cx="510264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正式启动</a:t>
            </a:r>
            <a:r>
              <a:t>vs2017</a:t>
            </a:r>
            <a:r>
              <a:t>之后，你就会看到这样的一个界面</a:t>
            </a:r>
          </a:p>
        </p:txBody>
      </p:sp>
      <p:pic>
        <p:nvPicPr>
          <p:cNvPr id="2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885" y="1879152"/>
            <a:ext cx="8396862" cy="4543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1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Visual Studio 2017 </a:t>
            </a:r>
            <a:r>
              <a:t>使用</a:t>
            </a:r>
            <a:r>
              <a:t> </a:t>
            </a:r>
          </a:p>
        </p:txBody>
      </p:sp>
      <p:sp>
        <p:nvSpPr>
          <p:cNvPr id="212" name="文本框 6"/>
          <p:cNvSpPr txBox="1"/>
          <p:nvPr/>
        </p:nvSpPr>
        <p:spPr>
          <a:xfrm>
            <a:off x="1130512" y="1121653"/>
            <a:ext cx="788368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创建一个</a:t>
            </a:r>
            <a:r>
              <a:t>C#</a:t>
            </a:r>
            <a:r>
              <a:t>项目，我们可以通过左上角的文件，新建，项目来创建一个项目。</a:t>
            </a:r>
          </a:p>
        </p:txBody>
      </p:sp>
      <p:pic>
        <p:nvPicPr>
          <p:cNvPr id="21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210" y="1923640"/>
            <a:ext cx="7948649" cy="4609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6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Visual Studio 2017 </a:t>
            </a:r>
            <a:r>
              <a:t>使用</a:t>
            </a:r>
            <a:r>
              <a:t> </a:t>
            </a:r>
          </a:p>
        </p:txBody>
      </p:sp>
      <p:sp>
        <p:nvSpPr>
          <p:cNvPr id="217" name="文本框 6"/>
          <p:cNvSpPr txBox="1"/>
          <p:nvPr/>
        </p:nvSpPr>
        <p:spPr>
          <a:xfrm>
            <a:off x="1130512" y="1121653"/>
            <a:ext cx="5133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点击确定之后，就创建完了项目，进入了这个界面</a:t>
            </a:r>
          </a:p>
        </p:txBody>
      </p:sp>
      <p:pic>
        <p:nvPicPr>
          <p:cNvPr id="21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8031" y="1706428"/>
            <a:ext cx="8015938" cy="4658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文本框 6"/>
          <p:cNvSpPr txBox="1"/>
          <p:nvPr/>
        </p:nvSpPr>
        <p:spPr>
          <a:xfrm>
            <a:off x="1130512" y="1289362"/>
            <a:ext cx="10154726" cy="146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我们已经装完了</a:t>
            </a:r>
            <a:r>
              <a:t>VS2017</a:t>
            </a:r>
            <a:r>
              <a:t>，但是现在只能将创建</a:t>
            </a:r>
            <a:r>
              <a:t>C#</a:t>
            </a:r>
            <a:r>
              <a:t>程序，并不能将你的程序与</a:t>
            </a:r>
            <a:r>
              <a:t>MySQL</a:t>
            </a:r>
            <a:r>
              <a:t>结合起来。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https://dev.mysql.com/downloads/connector/net/</a:t>
            </a:r>
            <a:r>
              <a:t>  </a:t>
            </a:r>
            <a:r>
              <a:t>在这个网站下载</a:t>
            </a:r>
            <a:r>
              <a:t>Connector/Net</a:t>
            </a:r>
            <a:r>
              <a:t>，版本要与你的</a:t>
            </a:r>
            <a:r>
              <a:t>MySQL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服务端版本一致</a:t>
            </a:r>
          </a:p>
        </p:txBody>
      </p:sp>
      <p:pic>
        <p:nvPicPr>
          <p:cNvPr id="222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064" y="2516945"/>
            <a:ext cx="5359025" cy="3906134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</a:t>
            </a:r>
            <a:r>
              <a:t>连接</a:t>
            </a:r>
            <a:r>
              <a:t>MySql-</a:t>
            </a:r>
            <a:r>
              <a:t>方法</a:t>
            </a: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6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</a:t>
            </a:r>
            <a:r>
              <a:t>连接</a:t>
            </a:r>
            <a:r>
              <a:t>MySql-</a:t>
            </a:r>
            <a:r>
              <a:t>方法</a:t>
            </a:r>
            <a:r>
              <a:t>1</a:t>
            </a:r>
          </a:p>
        </p:txBody>
      </p:sp>
      <p:sp>
        <p:nvSpPr>
          <p:cNvPr id="227" name="文本框 6"/>
          <p:cNvSpPr txBox="1"/>
          <p:nvPr/>
        </p:nvSpPr>
        <p:spPr>
          <a:xfrm>
            <a:off x="1130513" y="1289362"/>
            <a:ext cx="8767833" cy="935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打开下载的程序，会出现下面左边这个界面，然后点击</a:t>
            </a:r>
            <a:r>
              <a:t>Next</a:t>
            </a:r>
            <a:r>
              <a:t>，就出现下面右边的界面。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在这里，我们选择第一项，</a:t>
            </a:r>
            <a:r>
              <a:t>Typical</a:t>
            </a:r>
            <a:r>
              <a:t>即可。</a:t>
            </a:r>
          </a:p>
        </p:txBody>
      </p:sp>
      <p:pic>
        <p:nvPicPr>
          <p:cNvPr id="22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512" y="2602052"/>
            <a:ext cx="4380698" cy="3372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590" y="2654594"/>
            <a:ext cx="4436815" cy="3433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文本框 6"/>
          <p:cNvSpPr txBox="1"/>
          <p:nvPr/>
        </p:nvSpPr>
        <p:spPr>
          <a:xfrm>
            <a:off x="1155060" y="1209923"/>
            <a:ext cx="9455085" cy="93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在我们刚刚创建的项目里，右键屏幕右侧的引用</a:t>
            </a:r>
            <a:r>
              <a:t>—</a:t>
            </a:r>
            <a:r>
              <a:t>添加引用，然后在弹出的窗口中选择扩展，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再找到</a:t>
            </a:r>
            <a:r>
              <a:t>MySql.Datab</a:t>
            </a:r>
            <a:r>
              <a:t>并勾选，点击确定就</a:t>
            </a:r>
            <a:r>
              <a:t>ok</a:t>
            </a:r>
            <a:r>
              <a:t>了</a:t>
            </a:r>
          </a:p>
        </p:txBody>
      </p:sp>
      <p:pic>
        <p:nvPicPr>
          <p:cNvPr id="23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394058"/>
            <a:ext cx="5410711" cy="38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500" y="2301175"/>
            <a:ext cx="4546132" cy="376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</a:t>
            </a:r>
            <a:r>
              <a:t>连接</a:t>
            </a:r>
            <a:r>
              <a:t>MySql-</a:t>
            </a:r>
            <a:r>
              <a:t>方法</a:t>
            </a: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Rectangle 8"/>
          <p:cNvSpPr txBox="1"/>
          <p:nvPr/>
        </p:nvSpPr>
        <p:spPr>
          <a:xfrm>
            <a:off x="1406434" y="1859339"/>
            <a:ext cx="9379131" cy="3532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准备工作：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　　1.安装MySQL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　　2.找到MySql.Data的动态链接库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　　　　默认地址：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　　　　 C:\Program Files (x86)\MySQL\MySQL Installer for Windows\MySql.Data.dll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　　　　更改安装地址的情况，要记住MySQL的安装位置，按照上面的目录查找即可。</a:t>
            </a:r>
          </a:p>
        </p:txBody>
      </p:sp>
      <p:sp>
        <p:nvSpPr>
          <p:cNvPr id="239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</a:t>
            </a:r>
            <a:r>
              <a:t>连接</a:t>
            </a:r>
            <a:r>
              <a:t>MySql-</a:t>
            </a:r>
            <a:r>
              <a:t>方法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43" name="矩形 1"/>
          <p:cNvSpPr txBox="1"/>
          <p:nvPr/>
        </p:nvSpPr>
        <p:spPr>
          <a:xfrm>
            <a:off x="1280371" y="1366067"/>
            <a:ext cx="5817275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在项目中引入命名空间</a:t>
            </a:r>
          </a:p>
          <a:p>
            <a:pPr>
              <a:defRPr>
                <a:solidFill>
                  <a:srgbClr val="0000FF"/>
                </a:solidFill>
                <a:latin typeface="新宋体"/>
                <a:ea typeface="新宋体"/>
                <a:cs typeface="新宋体"/>
                <a:sym typeface="新宋体"/>
              </a:defRPr>
            </a:pPr>
            <a:r>
              <a:t>using</a:t>
            </a:r>
            <a:r>
              <a:rPr>
                <a:solidFill>
                  <a:srgbClr val="000000"/>
                </a:solidFill>
              </a:rPr>
              <a:t> MySql.Data.MySqlClient; </a:t>
            </a:r>
          </a:p>
        </p:txBody>
      </p:sp>
      <p:sp>
        <p:nvSpPr>
          <p:cNvPr id="244" name="文本框 2"/>
          <p:cNvSpPr txBox="1"/>
          <p:nvPr/>
        </p:nvSpPr>
        <p:spPr>
          <a:xfrm>
            <a:off x="1234651" y="2312883"/>
            <a:ext cx="9604269" cy="441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连接到</a:t>
            </a:r>
            <a:r>
              <a:t>MySql</a:t>
            </a:r>
            <a:r>
              <a:t>数据库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#</a:t>
            </a:r>
            <a:r>
              <a:t>使用</a:t>
            </a:r>
            <a:r>
              <a:t>string</a:t>
            </a:r>
            <a:r>
              <a:t>定义连接数据库要用到的参数</a:t>
            </a:r>
          </a:p>
          <a:p>
            <a:pPr>
              <a:lnSpc>
                <a:spcPct val="150000"/>
              </a:lnSpc>
              <a:defRPr>
                <a:solidFill>
                  <a:srgbClr val="0000FF"/>
                </a:solidFill>
                <a:latin typeface="新宋体"/>
                <a:ea typeface="新宋体"/>
                <a:cs typeface="新宋体"/>
                <a:sym typeface="新宋体"/>
              </a:defRPr>
            </a:pPr>
            <a:r>
              <a:t>string</a:t>
            </a:r>
            <a:r>
              <a:rPr>
                <a:solidFill>
                  <a:srgbClr val="000000"/>
                </a:solidFill>
              </a:rPr>
              <a:t> connString = </a:t>
            </a:r>
            <a:r>
              <a:rPr>
                <a:solidFill>
                  <a:srgbClr val="A31515"/>
                </a:solidFill>
              </a:rPr>
              <a:t>"server=localhost;database=class_1;uid=root;pwd=12345678"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#</a:t>
            </a:r>
            <a:r>
              <a:t>新建一个</a:t>
            </a:r>
            <a:r>
              <a:t>MySqlConnection</a:t>
            </a:r>
            <a:r>
              <a:t>的对象，用来连接数据库，但是还没有连接数据库</a:t>
            </a:r>
          </a:p>
          <a:p>
            <a:pPr>
              <a:lnSpc>
                <a:spcPct val="150000"/>
              </a:lnSpc>
              <a:defRPr>
                <a:latin typeface="新宋体"/>
                <a:ea typeface="新宋体"/>
                <a:cs typeface="新宋体"/>
                <a:sym typeface="新宋体"/>
              </a:defRPr>
            </a:pPr>
            <a:r>
              <a:t>MySqlConnection conn =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MySqlConnection(connString);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#</a:t>
            </a:r>
            <a:r>
              <a:t>调用</a:t>
            </a:r>
            <a:r>
              <a:t>open()</a:t>
            </a:r>
            <a:r>
              <a:t>方法，打开数据库，如果密码出错，则打开失败</a:t>
            </a:r>
          </a:p>
          <a:p>
            <a:pPr>
              <a:lnSpc>
                <a:spcPct val="150000"/>
              </a:lnSpc>
              <a:defRPr>
                <a:latin typeface="新宋体"/>
                <a:ea typeface="新宋体"/>
                <a:cs typeface="新宋体"/>
                <a:sym typeface="新宋体"/>
              </a:defRPr>
            </a:pPr>
            <a:r>
              <a:t>conn.Open();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#</a:t>
            </a:r>
            <a:r>
              <a:t>关闭数据库</a:t>
            </a:r>
          </a:p>
          <a:p>
            <a:pPr>
              <a:lnSpc>
                <a:spcPct val="150000"/>
              </a:lnSpc>
              <a:defRPr>
                <a:latin typeface="新宋体"/>
                <a:ea typeface="新宋体"/>
                <a:cs typeface="新宋体"/>
                <a:sym typeface="新宋体"/>
              </a:defRPr>
            </a:pPr>
            <a:r>
              <a:t>conn.Close();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48" name="矩形 4"/>
          <p:cNvSpPr txBox="1"/>
          <p:nvPr/>
        </p:nvSpPr>
        <p:spPr>
          <a:xfrm>
            <a:off x="776360" y="2192544"/>
            <a:ext cx="7465147" cy="39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try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</a:t>
            </a:r>
            <a:r>
              <a:t>{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conn.Open();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MessageBox.Show("</a:t>
            </a:r>
            <a:r>
              <a:t>连接成功！</a:t>
            </a:r>
            <a:r>
              <a:t>", "</a:t>
            </a:r>
            <a:r>
              <a:t>测试结果</a:t>
            </a:r>
            <a:r>
              <a:t>");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</a:t>
            </a:r>
            <a:r>
              <a:t>}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catch (MySqlException ex)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</a:t>
            </a:r>
            <a:r>
              <a:t>{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MessageBox.Show(ex.Message);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</a:t>
            </a:r>
            <a:r>
              <a:t>}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finally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</a:t>
            </a:r>
            <a:r>
              <a:t>{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conn.Close();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</a:t>
            </a:r>
            <a:r>
              <a:t>}</a:t>
            </a:r>
          </a:p>
        </p:txBody>
      </p:sp>
      <p:sp>
        <p:nvSpPr>
          <p:cNvPr id="249" name="文本框 5"/>
          <p:cNvSpPr txBox="1"/>
          <p:nvPr/>
        </p:nvSpPr>
        <p:spPr>
          <a:xfrm>
            <a:off x="1245794" y="1231351"/>
            <a:ext cx="4676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我们可以用这段代码来测试一下连接是否成功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</a:t>
            </a:r>
            <a:r>
              <a:t>Visual Studio 2017 </a:t>
            </a:r>
            <a:r>
              <a:t>安装</a:t>
            </a:r>
            <a:r>
              <a:t> </a:t>
            </a:r>
          </a:p>
        </p:txBody>
      </p:sp>
      <p:sp>
        <p:nvSpPr>
          <p:cNvPr id="159" name="矩形 1"/>
          <p:cNvSpPr txBox="1"/>
          <p:nvPr/>
        </p:nvSpPr>
        <p:spPr>
          <a:xfrm>
            <a:off x="1266117" y="5700683"/>
            <a:ext cx="9203686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https://download.visualstudio.microsoft.com/download/pr/ac05c4f5-0da1-429f-8701-ce509ac69926/cc9556137c66a373670376d6db2fc5c5c937b2b0bf7b3d3cac11c69e33615511/vs_Community.exe</a:t>
            </a:r>
          </a:p>
        </p:txBody>
      </p:sp>
      <p:sp>
        <p:nvSpPr>
          <p:cNvPr id="160" name="矩形 2"/>
          <p:cNvSpPr txBox="1"/>
          <p:nvPr/>
        </p:nvSpPr>
        <p:spPr>
          <a:xfrm>
            <a:off x="1860200" y="1214622"/>
            <a:ext cx="780881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Calibri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https://visualstudio.microsoft.com/zh-hans/vs/older-downloads/</a:t>
            </a:r>
          </a:p>
        </p:txBody>
      </p:sp>
      <p:pic>
        <p:nvPicPr>
          <p:cNvPr id="161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4479" y="1712766"/>
            <a:ext cx="7022675" cy="339373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文本框 6"/>
          <p:cNvSpPr txBox="1"/>
          <p:nvPr/>
        </p:nvSpPr>
        <p:spPr>
          <a:xfrm>
            <a:off x="1355499" y="5328539"/>
            <a:ext cx="7876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需要登录微软账号才能下载安装包，不方便的同学可以直接复制以下链接下载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53" name="文本框 5"/>
          <p:cNvSpPr txBox="1"/>
          <p:nvPr/>
        </p:nvSpPr>
        <p:spPr>
          <a:xfrm>
            <a:off x="6133419" y="663878"/>
            <a:ext cx="1932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查询数据：方法一</a:t>
            </a:r>
          </a:p>
        </p:txBody>
      </p:sp>
      <p:sp>
        <p:nvSpPr>
          <p:cNvPr id="254" name="Rectangle 1"/>
          <p:cNvSpPr txBox="1"/>
          <p:nvPr/>
        </p:nvSpPr>
        <p:spPr>
          <a:xfrm>
            <a:off x="462213" y="1089415"/>
            <a:ext cx="11267574" cy="57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string connString = “server=localhost;database=test_db;uid=root;pwd=123456";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using (MySqlConnection conn = new MySqlConnection(connString))//using</a:t>
            </a:r>
            <a:r>
              <a:t>的作用是在内部的代码执行完成后，会自动销毁括号内的对象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</a:t>
            </a:r>
            <a:r>
              <a:t>{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conn.Open();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using (MySqlCommand cmd = new MySqlCommand("select * from student", conn))//</a:t>
            </a:r>
            <a:r>
              <a:t>创建查询命令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</a:t>
            </a:r>
            <a:r>
              <a:t>{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MySqlDataReader reader = cmd.ExecuteReader();//</a:t>
            </a:r>
            <a:r>
              <a:t>创建一个执行读命令的对象</a:t>
            </a:r>
            <a:r>
              <a:t>,</a:t>
            </a:r>
            <a:r>
              <a:t>但是还没有执行命令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while(reader.Read())//</a:t>
            </a:r>
            <a:r>
              <a:t>按行执行查询，每次循环查询一行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</a:t>
            </a:r>
            <a:r>
              <a:t>{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    </a:t>
            </a:r>
            <a:r>
              <a:t>//</a:t>
            </a:r>
            <a:r>
              <a:t>此时</a:t>
            </a:r>
            <a:r>
              <a:t>reader</a:t>
            </a:r>
            <a:r>
              <a:t>会获取一行的内容，返回一个类似字典的结构，</a:t>
            </a:r>
            <a:r>
              <a:t>key</a:t>
            </a:r>
            <a:r>
              <a:t>为列名，</a:t>
            </a:r>
            <a:r>
              <a:t>value</a:t>
            </a:r>
            <a:r>
              <a:t>为值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    </a:t>
            </a:r>
            <a:r>
              <a:t>//</a:t>
            </a:r>
            <a:r>
              <a:t>对于不同的数据库字段类型，我们需要用不同的方法获取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    int id = reader.GetInt32("id");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    string name = reader.GetString("name");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    string class_name = reader.GetString("class");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    MessageBox.Show(id.ToString()+name+class_name);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 </a:t>
            </a:r>
            <a:r>
              <a:t>}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</a:t>
            </a:r>
            <a:r>
              <a:t>}</a:t>
            </a:r>
            <a:r>
              <a:t>         </a:t>
            </a: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7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58" name="文本框 5"/>
          <p:cNvSpPr txBox="1"/>
          <p:nvPr/>
        </p:nvSpPr>
        <p:spPr>
          <a:xfrm>
            <a:off x="1116919" y="1000686"/>
            <a:ext cx="1932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查询数据：方法二</a:t>
            </a:r>
          </a:p>
        </p:txBody>
      </p:sp>
      <p:grpSp>
        <p:nvGrpSpPr>
          <p:cNvPr id="261" name="Shape 249"/>
          <p:cNvGrpSpPr/>
          <p:nvPr/>
        </p:nvGrpSpPr>
        <p:grpSpPr>
          <a:xfrm>
            <a:off x="602850" y="1445760"/>
            <a:ext cx="11207288" cy="5477362"/>
            <a:chOff x="0" y="0"/>
            <a:chExt cx="11207286" cy="5477361"/>
          </a:xfrm>
        </p:grpSpPr>
        <p:sp>
          <p:nvSpPr>
            <p:cNvPr id="259" name="Rectangle"/>
            <p:cNvSpPr/>
            <p:nvPr/>
          </p:nvSpPr>
          <p:spPr>
            <a:xfrm>
              <a:off x="0" y="0"/>
              <a:ext cx="11207287" cy="4913530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0" name="using (MySqlCommand cmd = new MySqlCommand())//创建查询命令…"/>
            <p:cNvSpPr txBox="1"/>
            <p:nvPr/>
          </p:nvSpPr>
          <p:spPr>
            <a:xfrm>
              <a:off x="0" y="0"/>
              <a:ext cx="11207287" cy="5477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using (MySqlCommand cmd = new MySqlCommand())//</a:t>
              </a:r>
              <a:r>
                <a:t>创建查询命令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{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string sql = "select * from student";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cmd.Connection = conn;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cmd.CommandText = sql;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MySqlDataReader reader = cmd.ExecuteReader();//</a:t>
              </a:r>
              <a:r>
                <a:t>创建一个执行命令的对象</a:t>
              </a:r>
              <a:r>
                <a:t>,</a:t>
              </a:r>
              <a:r>
                <a:t>但是还没有执行命令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while(reader.Read())//</a:t>
              </a:r>
              <a:r>
                <a:t>按行执行查询，每次循环查询一行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</a:t>
              </a:r>
              <a:r>
                <a:t>{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</a:t>
              </a:r>
              <a:r>
                <a:t>//</a:t>
              </a:r>
              <a:r>
                <a:t>此时</a:t>
              </a:r>
              <a:r>
                <a:t>reader</a:t>
              </a:r>
              <a:r>
                <a:t>会获取一行的内容，返回一个类似字典的结构，</a:t>
              </a:r>
              <a:r>
                <a:t>key</a:t>
              </a:r>
              <a:r>
                <a:t>为列名，</a:t>
              </a:r>
              <a:r>
                <a:t>value</a:t>
              </a:r>
              <a:r>
                <a:t>为值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</a:t>
              </a:r>
              <a:r>
                <a:t>//</a:t>
              </a:r>
              <a:r>
                <a:t>对于不同的数据库字段类型，我们需要用不同的方法获取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int id = reader.GetInt32(0);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string name = reader.GetString(1);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string class_name = reader.GetString(2);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MessageBox.Show(id.ToString()+name+class_name);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</a:t>
              </a:r>
              <a:r>
                <a:t>}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}</a:t>
              </a:r>
              <a:r>
                <a:t>       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65" name="文本框 5"/>
          <p:cNvSpPr txBox="1"/>
          <p:nvPr/>
        </p:nvSpPr>
        <p:spPr>
          <a:xfrm>
            <a:off x="1116919" y="1000686"/>
            <a:ext cx="1932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查询数据：方法三</a:t>
            </a:r>
          </a:p>
        </p:txBody>
      </p:sp>
      <p:grpSp>
        <p:nvGrpSpPr>
          <p:cNvPr id="268" name="Shape 249"/>
          <p:cNvGrpSpPr/>
          <p:nvPr/>
        </p:nvGrpSpPr>
        <p:grpSpPr>
          <a:xfrm>
            <a:off x="615550" y="1508515"/>
            <a:ext cx="11207288" cy="5196573"/>
            <a:chOff x="0" y="0"/>
            <a:chExt cx="11207286" cy="5196571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11207287" cy="4913530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7" name="using System.Data;…"/>
            <p:cNvSpPr txBox="1"/>
            <p:nvPr/>
          </p:nvSpPr>
          <p:spPr>
            <a:xfrm>
              <a:off x="0" y="0"/>
              <a:ext cx="11207287" cy="51965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using System.Data;   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using (MySqlCommand cmd = new MySqlCommand())//</a:t>
              </a:r>
              <a:r>
                <a:t>创建查询命令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{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string sql = "select * from student";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cmd.Connection = conn;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cmd.CommandText = sql;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MySqlDataAdapter reader = new MySqlDataAdapter(cmd);//</a:t>
              </a:r>
              <a:r>
                <a:t>创建一个执行命令的适配器对象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DataSet ds = new DataSet();//</a:t>
              </a:r>
              <a:r>
                <a:t>相当于建立一个基于前台的虚拟数据库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DataTable dtable;//</a:t>
              </a:r>
              <a:r>
                <a:t>相当于数据库中的一张数据表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DataRowCollection coldrow;//</a:t>
              </a:r>
              <a:r>
                <a:t>相当于表中行的集合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DataRow drow;//</a:t>
              </a:r>
              <a:r>
                <a:t>相当于一行中列的数据集合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reader.Fill(ds, "student");//</a:t>
              </a:r>
              <a:r>
                <a:t>将查询的结果存储到虚拟数据库</a:t>
              </a:r>
              <a:r>
                <a:t>ds</a:t>
              </a:r>
              <a:r>
                <a:t>的虚拟表</a:t>
              </a:r>
              <a:r>
                <a:t>student</a:t>
              </a:r>
              <a:r>
                <a:t>中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dtable = ds.Tables["student"];//</a:t>
              </a:r>
              <a:r>
                <a:t>将数据表</a:t>
              </a:r>
              <a:r>
                <a:t>student</a:t>
              </a:r>
              <a:r>
                <a:t>的数据复制到</a:t>
              </a:r>
              <a:r>
                <a:t>DataTable</a:t>
              </a:r>
              <a:r>
                <a:t>对象（取库中的一张数据表）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coldrow = dtable.Rows;//</a:t>
              </a:r>
              <a:r>
                <a:t>获取数据表中的所有行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1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72" name="文本框 5"/>
          <p:cNvSpPr txBox="1"/>
          <p:nvPr/>
        </p:nvSpPr>
        <p:spPr>
          <a:xfrm>
            <a:off x="1116919" y="1000686"/>
            <a:ext cx="1932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查询数据：方法三</a:t>
            </a:r>
          </a:p>
        </p:txBody>
      </p:sp>
      <p:grpSp>
        <p:nvGrpSpPr>
          <p:cNvPr id="275" name="Shape 249"/>
          <p:cNvGrpSpPr/>
          <p:nvPr/>
        </p:nvGrpSpPr>
        <p:grpSpPr>
          <a:xfrm>
            <a:off x="2800018" y="2208124"/>
            <a:ext cx="5938673" cy="3280957"/>
            <a:chOff x="0" y="0"/>
            <a:chExt cx="5938672" cy="3280955"/>
          </a:xfrm>
        </p:grpSpPr>
        <p:sp>
          <p:nvSpPr>
            <p:cNvPr id="273" name="Rectangle"/>
            <p:cNvSpPr/>
            <p:nvPr/>
          </p:nvSpPr>
          <p:spPr>
            <a:xfrm>
              <a:off x="0" y="0"/>
              <a:ext cx="5938673" cy="3198497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4" name="for (int inti = 0; inti &lt; coldrow.Count; inti++)…"/>
            <p:cNvSpPr txBox="1"/>
            <p:nvPr/>
          </p:nvSpPr>
          <p:spPr>
            <a:xfrm>
              <a:off x="0" y="0"/>
              <a:ext cx="5938673" cy="3280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for (int inti = 0; inti &lt; coldrow.Count; inti++)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</a:t>
              </a:r>
              <a:r>
                <a:t>{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drow = coldrow[inti];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string result = "";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result += "Id</a:t>
              </a:r>
              <a:r>
                <a:t>：</a:t>
              </a:r>
              <a:r>
                <a:t>" + drow[0]+" 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result += " name</a:t>
              </a:r>
              <a:r>
                <a:t>：</a:t>
              </a:r>
              <a:r>
                <a:t>" + drow[1]+" 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result += " class</a:t>
              </a:r>
              <a:r>
                <a:t>：</a:t>
              </a:r>
              <a:r>
                <a:t>" + drow[2] + " 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    MessageBox.Show(result);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</a:t>
              </a:r>
              <a:r>
                <a:t>}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}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8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79" name="文本框 5"/>
          <p:cNvSpPr txBox="1"/>
          <p:nvPr/>
        </p:nvSpPr>
        <p:spPr>
          <a:xfrm>
            <a:off x="1110782" y="1335798"/>
            <a:ext cx="1247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增删改之增</a:t>
            </a:r>
          </a:p>
        </p:txBody>
      </p:sp>
      <p:grpSp>
        <p:nvGrpSpPr>
          <p:cNvPr id="282" name="Shape 249"/>
          <p:cNvGrpSpPr/>
          <p:nvPr/>
        </p:nvGrpSpPr>
        <p:grpSpPr>
          <a:xfrm>
            <a:off x="1597181" y="2840226"/>
            <a:ext cx="9308112" cy="2328804"/>
            <a:chOff x="0" y="0"/>
            <a:chExt cx="9308110" cy="2328802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9308111" cy="2155220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1" name="using (MySqlCommand cmd = new MySqlCommand())//创建查询命令…"/>
            <p:cNvSpPr txBox="1"/>
            <p:nvPr/>
          </p:nvSpPr>
          <p:spPr>
            <a:xfrm>
              <a:off x="0" y="0"/>
              <a:ext cx="9308111" cy="2328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using (MySqlCommand cmd = new MySqlCommand())//</a:t>
              </a:r>
              <a:r>
                <a:t>创建查询命令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{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string sql = "Insert into student values(3,'wang','class_2')";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cmd.Connection = conn;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cmd.CommandText = sql;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cmd.ExecuteNonQuery();//</a:t>
              </a:r>
              <a:r>
                <a:t>用来执行</a:t>
              </a:r>
              <a:r>
                <a:t>sql</a:t>
              </a:r>
              <a:r>
                <a:t>语句，可用于增删改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5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86" name="文本框 5"/>
          <p:cNvSpPr txBox="1"/>
          <p:nvPr/>
        </p:nvSpPr>
        <p:spPr>
          <a:xfrm>
            <a:off x="1110782" y="1335798"/>
            <a:ext cx="1247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增删改之删</a:t>
            </a:r>
          </a:p>
        </p:txBody>
      </p:sp>
      <p:grpSp>
        <p:nvGrpSpPr>
          <p:cNvPr id="289" name="Shape 249"/>
          <p:cNvGrpSpPr/>
          <p:nvPr/>
        </p:nvGrpSpPr>
        <p:grpSpPr>
          <a:xfrm>
            <a:off x="1597181" y="2840226"/>
            <a:ext cx="9308112" cy="2328804"/>
            <a:chOff x="0" y="0"/>
            <a:chExt cx="9308110" cy="2328802"/>
          </a:xfrm>
        </p:grpSpPr>
        <p:sp>
          <p:nvSpPr>
            <p:cNvPr id="287" name="Rectangle"/>
            <p:cNvSpPr/>
            <p:nvPr/>
          </p:nvSpPr>
          <p:spPr>
            <a:xfrm>
              <a:off x="0" y="0"/>
              <a:ext cx="9308111" cy="2155220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8" name="using (MySqlCommand cmd = new MySqlCommand())//创建查询命令…"/>
            <p:cNvSpPr txBox="1"/>
            <p:nvPr/>
          </p:nvSpPr>
          <p:spPr>
            <a:xfrm>
              <a:off x="0" y="0"/>
              <a:ext cx="9308111" cy="2328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using (MySqlCommand cmd = new MySqlCommand())//</a:t>
              </a:r>
              <a:r>
                <a:t>创建查询命令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{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string sql = "Delete from student where name='wang'";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cmd.Connection = conn;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cmd.CommandText = sql;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cmd.ExecuteNonQuery();//</a:t>
              </a:r>
              <a:r>
                <a:t>用来执行</a:t>
              </a:r>
              <a:r>
                <a:t>sql</a:t>
              </a:r>
              <a:r>
                <a:t>语句，可用于增删改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2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293" name="文本框 5"/>
          <p:cNvSpPr txBox="1"/>
          <p:nvPr/>
        </p:nvSpPr>
        <p:spPr>
          <a:xfrm>
            <a:off x="1110782" y="1335798"/>
            <a:ext cx="1247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增删改之改</a:t>
            </a:r>
          </a:p>
        </p:txBody>
      </p:sp>
      <p:grpSp>
        <p:nvGrpSpPr>
          <p:cNvPr id="296" name="Shape 249"/>
          <p:cNvGrpSpPr/>
          <p:nvPr/>
        </p:nvGrpSpPr>
        <p:grpSpPr>
          <a:xfrm>
            <a:off x="1597181" y="2840226"/>
            <a:ext cx="9308112" cy="2328804"/>
            <a:chOff x="0" y="0"/>
            <a:chExt cx="9308110" cy="2328802"/>
          </a:xfrm>
        </p:grpSpPr>
        <p:sp>
          <p:nvSpPr>
            <p:cNvPr id="294" name="Rectangle"/>
            <p:cNvSpPr/>
            <p:nvPr/>
          </p:nvSpPr>
          <p:spPr>
            <a:xfrm>
              <a:off x="0" y="0"/>
              <a:ext cx="9308111" cy="2155220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95" name="using (MySqlCommand cmd = new MySqlCommand())//创建查询命令…"/>
            <p:cNvSpPr txBox="1"/>
            <p:nvPr/>
          </p:nvSpPr>
          <p:spPr>
            <a:xfrm>
              <a:off x="0" y="0"/>
              <a:ext cx="9308111" cy="2328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using (MySqlCommand cmd = new MySqlCommand())//</a:t>
              </a:r>
              <a:r>
                <a:t>创建查询命令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{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string sql = "Update student set class='class_2' where id=2";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cmd.Connection = conn;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cmd.CommandText = sql;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cmd.ExecuteNonQuery();//</a:t>
              </a:r>
              <a:r>
                <a:t>用来执行</a:t>
              </a:r>
              <a:r>
                <a:t>sql</a:t>
              </a:r>
              <a:r>
                <a:t>语句，可用于增删改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</a:t>
              </a: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300" name="文本框 5"/>
          <p:cNvSpPr txBox="1"/>
          <p:nvPr/>
        </p:nvSpPr>
        <p:spPr>
          <a:xfrm>
            <a:off x="1110782" y="1335798"/>
            <a:ext cx="251649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生成</a:t>
            </a:r>
            <a:r>
              <a:t>SQL</a:t>
            </a:r>
            <a:r>
              <a:t>语句的两种方法</a:t>
            </a:r>
          </a:p>
        </p:txBody>
      </p:sp>
      <p:grpSp>
        <p:nvGrpSpPr>
          <p:cNvPr id="303" name="Shape 270"/>
          <p:cNvGrpSpPr/>
          <p:nvPr/>
        </p:nvGrpSpPr>
        <p:grpSpPr>
          <a:xfrm>
            <a:off x="732651" y="2421169"/>
            <a:ext cx="11205826" cy="1008698"/>
            <a:chOff x="0" y="0"/>
            <a:chExt cx="11205824" cy="1008697"/>
          </a:xfrm>
        </p:grpSpPr>
        <p:sp>
          <p:nvSpPr>
            <p:cNvPr id="301" name="Rectangle"/>
            <p:cNvSpPr/>
            <p:nvPr/>
          </p:nvSpPr>
          <p:spPr>
            <a:xfrm>
              <a:off x="0" y="0"/>
              <a:ext cx="11205825" cy="955959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2" name="string class_name = &quot;class_1&quot;;…"/>
            <p:cNvSpPr txBox="1"/>
            <p:nvPr/>
          </p:nvSpPr>
          <p:spPr>
            <a:xfrm>
              <a:off x="0" y="0"/>
              <a:ext cx="11205825" cy="1008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string class_name = "class_1";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int id = 2;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string sql = "Update student set class='"+class_name+"' where id="+id;</a:t>
              </a:r>
            </a:p>
          </p:txBody>
        </p:sp>
      </p:grpSp>
      <p:sp>
        <p:nvSpPr>
          <p:cNvPr id="304" name="文本框 1"/>
          <p:cNvSpPr txBox="1"/>
          <p:nvPr/>
        </p:nvSpPr>
        <p:spPr>
          <a:xfrm>
            <a:off x="730640" y="1864591"/>
            <a:ext cx="2847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第一种是字符串拼接的方法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308" name="文本框 5"/>
          <p:cNvSpPr txBox="1"/>
          <p:nvPr/>
        </p:nvSpPr>
        <p:spPr>
          <a:xfrm>
            <a:off x="1110782" y="1263581"/>
            <a:ext cx="251649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生成</a:t>
            </a:r>
            <a:r>
              <a:t>SQL</a:t>
            </a:r>
            <a:r>
              <a:t>语句的两种方法</a:t>
            </a:r>
          </a:p>
        </p:txBody>
      </p:sp>
      <p:grpSp>
        <p:nvGrpSpPr>
          <p:cNvPr id="311" name="Shape 270"/>
          <p:cNvGrpSpPr/>
          <p:nvPr/>
        </p:nvGrpSpPr>
        <p:grpSpPr>
          <a:xfrm>
            <a:off x="732651" y="2421169"/>
            <a:ext cx="11205826" cy="1008698"/>
            <a:chOff x="0" y="0"/>
            <a:chExt cx="11205824" cy="1008697"/>
          </a:xfrm>
        </p:grpSpPr>
        <p:sp>
          <p:nvSpPr>
            <p:cNvPr id="309" name="Rectangle"/>
            <p:cNvSpPr/>
            <p:nvPr/>
          </p:nvSpPr>
          <p:spPr>
            <a:xfrm>
              <a:off x="0" y="0"/>
              <a:ext cx="11205825" cy="955959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0" name="string class_name = &quot;class_1&quot;;…"/>
            <p:cNvSpPr txBox="1"/>
            <p:nvPr/>
          </p:nvSpPr>
          <p:spPr>
            <a:xfrm>
              <a:off x="0" y="0"/>
              <a:ext cx="11205825" cy="1008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string class_name = "class_1";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int id = 2;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	string sql = "Update student set class='"+class_name+"' where id="+id;</a:t>
              </a:r>
            </a:p>
          </p:txBody>
        </p:sp>
      </p:grpSp>
      <p:sp>
        <p:nvSpPr>
          <p:cNvPr id="312" name="文本框 1"/>
          <p:cNvSpPr txBox="1"/>
          <p:nvPr/>
        </p:nvSpPr>
        <p:spPr>
          <a:xfrm>
            <a:off x="730640" y="1864591"/>
            <a:ext cx="2847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第一种是字符串拼接的方法</a:t>
            </a:r>
          </a:p>
        </p:txBody>
      </p:sp>
      <p:sp>
        <p:nvSpPr>
          <p:cNvPr id="313" name="文本框 2"/>
          <p:cNvSpPr txBox="1"/>
          <p:nvPr/>
        </p:nvSpPr>
        <p:spPr>
          <a:xfrm>
            <a:off x="730641" y="3390934"/>
            <a:ext cx="2390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第二种是参数化的方法</a:t>
            </a:r>
          </a:p>
        </p:txBody>
      </p:sp>
      <p:grpSp>
        <p:nvGrpSpPr>
          <p:cNvPr id="316" name="Shape 270"/>
          <p:cNvGrpSpPr/>
          <p:nvPr/>
        </p:nvGrpSpPr>
        <p:grpSpPr>
          <a:xfrm>
            <a:off x="780723" y="3961319"/>
            <a:ext cx="11205826" cy="2545051"/>
            <a:chOff x="0" y="0"/>
            <a:chExt cx="11205824" cy="2545050"/>
          </a:xfrm>
        </p:grpSpPr>
        <p:sp>
          <p:nvSpPr>
            <p:cNvPr id="314" name="Rectangle"/>
            <p:cNvSpPr/>
            <p:nvPr/>
          </p:nvSpPr>
          <p:spPr>
            <a:xfrm>
              <a:off x="0" y="0"/>
              <a:ext cx="11205825" cy="2461760"/>
            </a:xfrm>
            <a:prstGeom prst="rect">
              <a:avLst/>
            </a:prstGeom>
            <a:noFill/>
            <a:ln w="28575" cap="flat">
              <a:solidFill>
                <a:srgbClr val="9900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5" name="string class_name = &quot;class_2&quot;;…"/>
            <p:cNvSpPr txBox="1"/>
            <p:nvPr/>
          </p:nvSpPr>
          <p:spPr>
            <a:xfrm>
              <a:off x="0" y="0"/>
              <a:ext cx="11205825" cy="2545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	  string class_name = "class_2";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int id = 2;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string sql = "Update student set class=@class_name where id=@id";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cmd.Connection = conn;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cmd.CommandText = sql;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cmd.Parameters.Add(new MySqlParameter("@class_name", class_name));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cmd.Parameters.Add(new MySqlParameter("@id", id));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               cmd.ExecuteNonQuery();//</a:t>
              </a:r>
              <a:r>
                <a:t>用来执行</a:t>
              </a:r>
              <a:r>
                <a:t>sql</a:t>
              </a:r>
              <a:r>
                <a:t>语句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270"/>
          <p:cNvSpPr/>
          <p:nvPr/>
        </p:nvSpPr>
        <p:spPr>
          <a:xfrm>
            <a:off x="732651" y="3277111"/>
            <a:ext cx="11205826" cy="3338481"/>
          </a:xfrm>
          <a:prstGeom prst="rect">
            <a:avLst/>
          </a:prstGeom>
          <a:ln w="28575">
            <a:solidFill>
              <a:srgbClr val="9900FF"/>
            </a:solidFill>
            <a:prstDash val="dash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9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0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</a:t>
            </a:r>
            <a:r>
              <a:t>使用</a:t>
            </a:r>
            <a:r>
              <a:t>C#</a:t>
            </a:r>
            <a:r>
              <a:t>查询数据库的数据</a:t>
            </a:r>
          </a:p>
        </p:txBody>
      </p:sp>
      <p:sp>
        <p:nvSpPr>
          <p:cNvPr id="321" name="文本框 5"/>
          <p:cNvSpPr txBox="1"/>
          <p:nvPr/>
        </p:nvSpPr>
        <p:spPr>
          <a:xfrm>
            <a:off x="1110782" y="1263581"/>
            <a:ext cx="1932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参数化方法的好处</a:t>
            </a:r>
          </a:p>
        </p:txBody>
      </p:sp>
      <p:sp>
        <p:nvSpPr>
          <p:cNvPr id="322" name="文本框 1"/>
          <p:cNvSpPr txBox="1"/>
          <p:nvPr/>
        </p:nvSpPr>
        <p:spPr>
          <a:xfrm>
            <a:off x="730641" y="1864591"/>
            <a:ext cx="617409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第一个是可以</a:t>
            </a:r>
            <a:r>
              <a:t>SQL</a:t>
            </a:r>
            <a:r>
              <a:t>语句更简洁，操作复杂表的时候不容易出错</a:t>
            </a:r>
          </a:p>
        </p:txBody>
      </p:sp>
      <p:sp>
        <p:nvSpPr>
          <p:cNvPr id="323" name="文本框 2"/>
          <p:cNvSpPr txBox="1"/>
          <p:nvPr/>
        </p:nvSpPr>
        <p:spPr>
          <a:xfrm>
            <a:off x="730640" y="2514348"/>
            <a:ext cx="274509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第二个是可以防止</a:t>
            </a:r>
            <a:r>
              <a:t>SQL</a:t>
            </a:r>
            <a:r>
              <a:t>注入</a:t>
            </a:r>
          </a:p>
        </p:txBody>
      </p:sp>
      <p:sp>
        <p:nvSpPr>
          <p:cNvPr id="324" name="文本框 3"/>
          <p:cNvSpPr txBox="1"/>
          <p:nvPr/>
        </p:nvSpPr>
        <p:spPr>
          <a:xfrm>
            <a:off x="1110782" y="3381438"/>
            <a:ext cx="11258964" cy="3741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比如我们有一个用户表，里面有</a:t>
            </a:r>
            <a:r>
              <a:t>username</a:t>
            </a:r>
            <a:r>
              <a:t>和</a:t>
            </a:r>
            <a:r>
              <a:t>password</a:t>
            </a:r>
            <a:r>
              <a:t>两项。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当一个用户登录我们的系统时，输入用户名和密码</a:t>
            </a:r>
            <a:r>
              <a:t>,</a:t>
            </a:r>
            <a:r>
              <a:t>假设为</a:t>
            </a:r>
            <a:r>
              <a:t>root</a:t>
            </a:r>
            <a:r>
              <a:t>和</a:t>
            </a:r>
            <a:r>
              <a:t>1234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第一种方法  </a:t>
            </a:r>
            <a:r>
              <a:t>"select * from user_list where username='"+username"'and password='"+password“’”;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        select * from user_list where username=‘root’ and password=‘1234’;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但是，当用户名为</a:t>
            </a:r>
            <a:r>
              <a:t>’ or 1=1#</a:t>
            </a:r>
            <a:r>
              <a:t>时，</a:t>
            </a:r>
            <a:r>
              <a:t>select * from user_list where username=‘’ or 1=1</a:t>
            </a:r>
            <a:r>
              <a:rPr>
                <a:solidFill>
                  <a:srgbClr val="568D11"/>
                </a:solidFill>
              </a:rPr>
              <a:t># and password=‘1234’;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第二种方法会将一个参数整体视为一个字符串，这时候就不会出现这样的情况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       </a:t>
            </a:r>
            <a:r>
              <a:t>select * from user where UserName='</a:t>
            </a:r>
            <a:r>
              <a:rPr>
                <a:solidFill>
                  <a:srgbClr val="FF0000"/>
                </a:solidFill>
              </a:rPr>
              <a:t>1' or '1'='1</a:t>
            </a:r>
            <a:r>
              <a:t>' and Password='</a:t>
            </a:r>
            <a:r>
              <a:rPr>
                <a:solidFill>
                  <a:srgbClr val="FF0000"/>
                </a:solidFill>
              </a:rPr>
              <a:t>1' or '1'='1</a:t>
            </a:r>
            <a:r>
              <a:t>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5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</a:t>
            </a:r>
            <a:r>
              <a:t>Visual Studio 2017 </a:t>
            </a:r>
            <a:r>
              <a:t>安装</a:t>
            </a:r>
            <a:r>
              <a:t> </a:t>
            </a:r>
          </a:p>
        </p:txBody>
      </p:sp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2957" y="2527579"/>
            <a:ext cx="4953001" cy="247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3"/>
          <p:cNvSpPr txBox="1"/>
          <p:nvPr/>
        </p:nvSpPr>
        <p:spPr>
          <a:xfrm>
            <a:off x="1448414" y="1386941"/>
            <a:ext cx="9219229" cy="935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打开下载好的安装文件，可能会遇到下面的提示，这是由于你的电脑的</a:t>
            </a:r>
            <a:r>
              <a:t>.NET</a:t>
            </a:r>
            <a:r>
              <a:t>版本过低所致，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可以在网站下载</a:t>
            </a:r>
            <a:r>
              <a:t>.NET 4.6</a:t>
            </a:r>
            <a:r>
              <a:t>版本安装下载即可</a:t>
            </a:r>
          </a:p>
        </p:txBody>
      </p:sp>
      <p:sp>
        <p:nvSpPr>
          <p:cNvPr id="168" name="矩形 6"/>
          <p:cNvSpPr txBox="1"/>
          <p:nvPr/>
        </p:nvSpPr>
        <p:spPr>
          <a:xfrm>
            <a:off x="2473046" y="5566736"/>
            <a:ext cx="930407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Calibri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https://www.microsoft.com/zh-CN/download/details.aspx?id=49982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7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</a:t>
            </a:r>
            <a:r>
              <a:t>使用</a:t>
            </a:r>
            <a:r>
              <a:t>VS</a:t>
            </a:r>
            <a:r>
              <a:t>可视化查询数据库的数据</a:t>
            </a:r>
          </a:p>
        </p:txBody>
      </p:sp>
      <p:sp>
        <p:nvSpPr>
          <p:cNvPr id="328" name="文本框 5"/>
          <p:cNvSpPr txBox="1"/>
          <p:nvPr/>
        </p:nvSpPr>
        <p:spPr>
          <a:xfrm>
            <a:off x="634512" y="1196248"/>
            <a:ext cx="5338722" cy="935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我们需要首先下载一个</a:t>
            </a:r>
            <a:r>
              <a:t>MySQL for Visual Studio,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安装步骤与之前安装</a:t>
            </a:r>
            <a:r>
              <a:t>Connector</a:t>
            </a:r>
            <a:r>
              <a:t>类似，选择</a:t>
            </a:r>
            <a:r>
              <a:t>typical</a:t>
            </a:r>
            <a:r>
              <a:t>即可</a:t>
            </a:r>
          </a:p>
        </p:txBody>
      </p:sp>
      <p:pic>
        <p:nvPicPr>
          <p:cNvPr id="32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547" y="2194174"/>
            <a:ext cx="4959276" cy="412694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矩形 7"/>
          <p:cNvSpPr txBox="1"/>
          <p:nvPr/>
        </p:nvSpPr>
        <p:spPr>
          <a:xfrm>
            <a:off x="6141719" y="1402077"/>
            <a:ext cx="548930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Calibri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https://dev.mysql.com/downloads/windows/visualstudio/</a:t>
            </a:r>
          </a:p>
        </p:txBody>
      </p:sp>
      <p:pic>
        <p:nvPicPr>
          <p:cNvPr id="331" name="图片 10" descr="图片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5061" y="2322794"/>
            <a:ext cx="4675269" cy="3617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4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</a:t>
            </a:r>
            <a:r>
              <a:t>使用</a:t>
            </a:r>
            <a:r>
              <a:t>VS</a:t>
            </a:r>
            <a:r>
              <a:t>可视化查询数据库的数据</a:t>
            </a:r>
          </a:p>
        </p:txBody>
      </p:sp>
      <p:sp>
        <p:nvSpPr>
          <p:cNvPr id="335" name="文本框 5"/>
          <p:cNvSpPr txBox="1"/>
          <p:nvPr/>
        </p:nvSpPr>
        <p:spPr>
          <a:xfrm>
            <a:off x="1087271" y="1055831"/>
            <a:ext cx="9705339" cy="935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安装完成之后重启</a:t>
            </a:r>
            <a:r>
              <a:t>vs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点击视图，服务器资源管理，可以看到里面有一个数据连接的选项，在上面右键，选择添加连接</a:t>
            </a:r>
          </a:p>
        </p:txBody>
      </p:sp>
      <p:pic>
        <p:nvPicPr>
          <p:cNvPr id="33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323" y="2271048"/>
            <a:ext cx="3594632" cy="432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8096" y="2436354"/>
            <a:ext cx="2347911" cy="409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0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</a:t>
            </a:r>
            <a:r>
              <a:t>使用</a:t>
            </a:r>
            <a:r>
              <a:t>VS</a:t>
            </a:r>
            <a:r>
              <a:t>可视化查询数据库的数据</a:t>
            </a:r>
          </a:p>
        </p:txBody>
      </p:sp>
      <p:sp>
        <p:nvSpPr>
          <p:cNvPr id="341" name="文本框 5"/>
          <p:cNvSpPr txBox="1"/>
          <p:nvPr/>
        </p:nvSpPr>
        <p:spPr>
          <a:xfrm>
            <a:off x="1316166" y="1188847"/>
            <a:ext cx="9469261" cy="1989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在更改数据源这里选择</a:t>
            </a:r>
            <a:r>
              <a:t>MySQL Datebase, </a:t>
            </a:r>
            <a:r>
              <a:t>点击确定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然后就是要求你输入具体的信息，</a:t>
            </a:r>
            <a:r>
              <a:t>Sever name</a:t>
            </a:r>
            <a:r>
              <a:t>可以输入</a:t>
            </a:r>
            <a:r>
              <a:t>localhost</a:t>
            </a:r>
            <a:r>
              <a:t>，就是你安装的本地</a:t>
            </a:r>
            <a:r>
              <a:t>SQL</a:t>
            </a:r>
            <a:r>
              <a:t>服务器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User name</a:t>
            </a:r>
            <a:r>
              <a:t>可以是</a:t>
            </a:r>
            <a:r>
              <a:t>root,</a:t>
            </a:r>
            <a:r>
              <a:t>也可以是你新建的用户，然后就是密码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最后一个</a:t>
            </a:r>
            <a:r>
              <a:t>Datebase name</a:t>
            </a:r>
            <a:r>
              <a:t>是让你选择要连接哪个数据库</a:t>
            </a:r>
          </a:p>
        </p:txBody>
      </p:sp>
      <p:pic>
        <p:nvPicPr>
          <p:cNvPr id="34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592" y="3067311"/>
            <a:ext cx="5198065" cy="3488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3913" y="3008831"/>
            <a:ext cx="4041669" cy="3695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6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</a:t>
            </a:r>
            <a:r>
              <a:t>使用</a:t>
            </a:r>
            <a:r>
              <a:t>VS</a:t>
            </a:r>
            <a:r>
              <a:t>可视化查询数据库的数据</a:t>
            </a:r>
          </a:p>
        </p:txBody>
      </p:sp>
      <p:sp>
        <p:nvSpPr>
          <p:cNvPr id="347" name="文本框 5"/>
          <p:cNvSpPr txBox="1"/>
          <p:nvPr/>
        </p:nvSpPr>
        <p:spPr>
          <a:xfrm>
            <a:off x="1316167" y="1188847"/>
            <a:ext cx="5361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点击确定之后，左侧就会出现这个数据库的详细信息</a:t>
            </a:r>
          </a:p>
        </p:txBody>
      </p:sp>
      <p:pic>
        <p:nvPicPr>
          <p:cNvPr id="34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562" y="1893508"/>
            <a:ext cx="1336645" cy="4688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458" y="2351376"/>
            <a:ext cx="4390162" cy="3773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2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</a:t>
            </a:r>
            <a:r>
              <a:t>使用</a:t>
            </a:r>
            <a:r>
              <a:t>VS</a:t>
            </a:r>
            <a:r>
              <a:t>可视化查询数据库的数据</a:t>
            </a:r>
          </a:p>
        </p:txBody>
      </p:sp>
      <p:sp>
        <p:nvSpPr>
          <p:cNvPr id="353" name="文本框 5"/>
          <p:cNvSpPr txBox="1"/>
          <p:nvPr/>
        </p:nvSpPr>
        <p:spPr>
          <a:xfrm>
            <a:off x="1316166" y="1188847"/>
            <a:ext cx="6962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新建查询，首先会让你选择添加表，添加多个表就可以实现多表查询</a:t>
            </a:r>
          </a:p>
        </p:txBody>
      </p:sp>
      <p:pic>
        <p:nvPicPr>
          <p:cNvPr id="35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301" y="2761609"/>
            <a:ext cx="4676836" cy="29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6703" y="2026546"/>
            <a:ext cx="6386134" cy="400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8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</a:t>
            </a:r>
            <a:r>
              <a:t>使用</a:t>
            </a:r>
            <a:r>
              <a:t>VS</a:t>
            </a:r>
            <a:r>
              <a:t>可视化查询数据库的数据</a:t>
            </a:r>
          </a:p>
        </p:txBody>
      </p:sp>
      <p:sp>
        <p:nvSpPr>
          <p:cNvPr id="359" name="文本框 5"/>
          <p:cNvSpPr txBox="1"/>
          <p:nvPr/>
        </p:nvSpPr>
        <p:spPr>
          <a:xfrm>
            <a:off x="1316167" y="1188847"/>
            <a:ext cx="4447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设计，可以简单的设置数据表的结构和属性</a:t>
            </a:r>
          </a:p>
        </p:txBody>
      </p:sp>
      <p:pic>
        <p:nvPicPr>
          <p:cNvPr id="36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884" y="1895629"/>
            <a:ext cx="7184249" cy="4527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五边形 10"/>
          <p:cNvSpPr txBox="1"/>
          <p:nvPr>
            <p:ph type="sldNum" sz="quarter" idx="4294967295"/>
          </p:nvPr>
        </p:nvSpPr>
        <p:spPr>
          <a:xfrm>
            <a:off x="11759270" y="6423080"/>
            <a:ext cx="358412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3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 </a:t>
            </a:r>
            <a:r>
              <a:t>使用</a:t>
            </a:r>
            <a:r>
              <a:t>VS</a:t>
            </a:r>
            <a:r>
              <a:t>可视化查询数据库的数据</a:t>
            </a:r>
          </a:p>
        </p:txBody>
      </p:sp>
      <p:sp>
        <p:nvSpPr>
          <p:cNvPr id="364" name="文本框 5"/>
          <p:cNvSpPr txBox="1"/>
          <p:nvPr/>
        </p:nvSpPr>
        <p:spPr>
          <a:xfrm>
            <a:off x="1316167" y="1188847"/>
            <a:ext cx="4904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检索数据，可以在界面直接对数据进行增删改查</a:t>
            </a:r>
          </a:p>
        </p:txBody>
      </p:sp>
      <p:pic>
        <p:nvPicPr>
          <p:cNvPr id="365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765" y="1763870"/>
            <a:ext cx="7047711" cy="4574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1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</a:t>
            </a:r>
            <a:r>
              <a:t>Visual Studio 2017 </a:t>
            </a:r>
            <a:r>
              <a:t>安装</a:t>
            </a:r>
            <a:r>
              <a:t> </a:t>
            </a:r>
          </a:p>
        </p:txBody>
      </p:sp>
      <p:sp>
        <p:nvSpPr>
          <p:cNvPr id="172" name="文本框 3"/>
          <p:cNvSpPr txBox="1"/>
          <p:nvPr/>
        </p:nvSpPr>
        <p:spPr>
          <a:xfrm>
            <a:off x="1448413" y="1405352"/>
            <a:ext cx="7419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在</a:t>
            </a:r>
            <a:r>
              <a:t>.NET</a:t>
            </a:r>
            <a:r>
              <a:t>版本没有问题的情况下，会出现以下的这个页面，点击继续即可</a:t>
            </a:r>
            <a:r>
              <a:t>	</a:t>
            </a:r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6464" y="2460768"/>
            <a:ext cx="4968100" cy="2484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</a:t>
            </a:r>
            <a:r>
              <a:t>Visual Studio 2017 </a:t>
            </a:r>
            <a:r>
              <a:t>安装</a:t>
            </a:r>
            <a:r>
              <a:t> </a:t>
            </a:r>
          </a:p>
        </p:txBody>
      </p:sp>
      <p:pic>
        <p:nvPicPr>
          <p:cNvPr id="177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086" y="1776085"/>
            <a:ext cx="8040380" cy="447399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文本框 6"/>
          <p:cNvSpPr txBox="1"/>
          <p:nvPr/>
        </p:nvSpPr>
        <p:spPr>
          <a:xfrm>
            <a:off x="1265526" y="1264204"/>
            <a:ext cx="722065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一直到出现这个页面，因为我们用的是</a:t>
            </a:r>
            <a:r>
              <a:t>C#</a:t>
            </a:r>
            <a:r>
              <a:t>，所以我们选择</a:t>
            </a:r>
            <a:r>
              <a:t>.NET </a:t>
            </a:r>
            <a:r>
              <a:t>桌面开发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</a:t>
            </a:r>
            <a:r>
              <a:t>Visual Studio 2017 </a:t>
            </a:r>
            <a:r>
              <a:t>安装</a:t>
            </a:r>
            <a:r>
              <a:t> </a:t>
            </a:r>
          </a:p>
        </p:txBody>
      </p:sp>
      <p:sp>
        <p:nvSpPr>
          <p:cNvPr id="182" name="文本框 6"/>
          <p:cNvSpPr txBox="1"/>
          <p:nvPr/>
        </p:nvSpPr>
        <p:spPr>
          <a:xfrm>
            <a:off x="1265526" y="1239836"/>
            <a:ext cx="9248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当你选择好组件进行安装之后，</a:t>
            </a:r>
            <a:r>
              <a:t>VS</a:t>
            </a:r>
            <a:r>
              <a:t>就会边下载边进行安装，这时候只要等待就好了</a:t>
            </a:r>
            <a:r>
              <a:t>	</a:t>
            </a:r>
          </a:p>
        </p:txBody>
      </p:sp>
      <p:pic>
        <p:nvPicPr>
          <p:cNvPr id="1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678" y="1727349"/>
            <a:ext cx="8425982" cy="4695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6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</a:t>
            </a:r>
            <a:r>
              <a:t>Visual Studio 2017 </a:t>
            </a:r>
            <a:r>
              <a:t>安装</a:t>
            </a:r>
            <a:r>
              <a:t> </a:t>
            </a:r>
          </a:p>
        </p:txBody>
      </p:sp>
      <p:sp>
        <p:nvSpPr>
          <p:cNvPr id="187" name="文本框 6"/>
          <p:cNvSpPr txBox="1"/>
          <p:nvPr/>
        </p:nvSpPr>
        <p:spPr>
          <a:xfrm>
            <a:off x="1240977" y="1182092"/>
            <a:ext cx="90195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当所有的组件都安装成功之后，可能会需要你重启你的电脑。当你重启完你的电脑之后，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VS2017</a:t>
            </a:r>
            <a:r>
              <a:t>就正式安装成功了</a:t>
            </a:r>
          </a:p>
        </p:txBody>
      </p:sp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717" y="2051261"/>
            <a:ext cx="8039356" cy="4269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</a:t>
            </a:r>
            <a:r>
              <a:t>Visual Studio 2017 </a:t>
            </a:r>
            <a:r>
              <a:t>安装</a:t>
            </a:r>
            <a:r>
              <a:t> </a:t>
            </a:r>
          </a:p>
        </p:txBody>
      </p:sp>
      <p:sp>
        <p:nvSpPr>
          <p:cNvPr id="192" name="文本框 6"/>
          <p:cNvSpPr txBox="1"/>
          <p:nvPr/>
        </p:nvSpPr>
        <p:spPr>
          <a:xfrm>
            <a:off x="1302346" y="1341652"/>
            <a:ext cx="6087476" cy="77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可以在开始菜单中找到</a:t>
            </a:r>
            <a:r>
              <a:t>visual studio 2017</a:t>
            </a:r>
            <a:r>
              <a:t>的图标，打开</a:t>
            </a:r>
            <a:r>
              <a:t>vs2017</a:t>
            </a:r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在桌面应该也有</a:t>
            </a:r>
            <a:r>
              <a:t>vs2017</a:t>
            </a:r>
            <a:r>
              <a:t>的快捷方式</a:t>
            </a:r>
          </a:p>
        </p:txBody>
      </p:sp>
      <p:pic>
        <p:nvPicPr>
          <p:cNvPr id="19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rcRect l="0" t="25951" r="76585" b="0"/>
          <a:stretch>
            <a:fillRect/>
          </a:stretch>
        </p:blipFill>
        <p:spPr>
          <a:xfrm>
            <a:off x="5065155" y="2346480"/>
            <a:ext cx="2061688" cy="4074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五边形 10"/>
          <p:cNvSpPr txBox="1"/>
          <p:nvPr>
            <p:ph type="sldNum" sz="quarter" idx="4294967295"/>
          </p:nvPr>
        </p:nvSpPr>
        <p:spPr>
          <a:xfrm>
            <a:off x="11822836" y="6423079"/>
            <a:ext cx="231276" cy="396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6" name="矩形 1"/>
          <p:cNvSpPr txBox="1"/>
          <p:nvPr/>
        </p:nvSpPr>
        <p:spPr>
          <a:xfrm>
            <a:off x="730641" y="536878"/>
            <a:ext cx="7425316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Visual Studio 2017 </a:t>
            </a:r>
            <a:r>
              <a:t>使用</a:t>
            </a:r>
            <a:r>
              <a:t> </a:t>
            </a:r>
          </a:p>
        </p:txBody>
      </p:sp>
      <p:sp>
        <p:nvSpPr>
          <p:cNvPr id="197" name="文本框 6"/>
          <p:cNvSpPr txBox="1"/>
          <p:nvPr/>
        </p:nvSpPr>
        <p:spPr>
          <a:xfrm>
            <a:off x="1217581" y="1350732"/>
            <a:ext cx="9674644" cy="859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第一次打开</a:t>
            </a:r>
            <a:r>
              <a:t>vs2017</a:t>
            </a:r>
            <a:r>
              <a:t>时，会出现一个界面让你登录，你可以选择不登录，点击以后再说就可以跳过</a:t>
            </a:r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3298" y="2188143"/>
            <a:ext cx="3109881" cy="3820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