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65" r:id="rId3"/>
    <p:sldId id="366" r:id="rId4"/>
    <p:sldId id="268" r:id="rId5"/>
    <p:sldId id="261" r:id="rId6"/>
    <p:sldId id="307" r:id="rId7"/>
    <p:sldId id="375" r:id="rId8"/>
    <p:sldId id="367" r:id="rId9"/>
    <p:sldId id="308" r:id="rId10"/>
    <p:sldId id="306" r:id="rId11"/>
    <p:sldId id="315" r:id="rId12"/>
    <p:sldId id="316" r:id="rId13"/>
    <p:sldId id="368" r:id="rId14"/>
    <p:sldId id="369" r:id="rId15"/>
    <p:sldId id="370" r:id="rId16"/>
    <p:sldId id="371" r:id="rId17"/>
    <p:sldId id="373" r:id="rId18"/>
    <p:sldId id="377" r:id="rId19"/>
    <p:sldId id="309" r:id="rId20"/>
    <p:sldId id="374" r:id="rId21"/>
    <p:sldId id="310" r:id="rId22"/>
    <p:sldId id="378" r:id="rId23"/>
    <p:sldId id="304" r:id="rId24"/>
  </p:sldIdLst>
  <p:sldSz cx="12192000" cy="6858000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5365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107315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6090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214566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682240" algn="l" defTabSz="107251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3218815" algn="l" defTabSz="107251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754755" algn="l" defTabSz="107251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4291330" algn="l" defTabSz="107251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7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58ED5"/>
    <a:srgbClr val="FFFFFF"/>
    <a:srgbClr val="79CB07"/>
    <a:srgbClr val="F2F2F2"/>
    <a:srgbClr val="EC5368"/>
    <a:srgbClr val="3D3743"/>
    <a:srgbClr val="949494"/>
    <a:srgbClr val="F0D4C2"/>
    <a:srgbClr val="FAE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16" autoAdjust="0"/>
    <p:restoredTop sz="94414" autoAdjust="0"/>
  </p:normalViewPr>
  <p:slideViewPr>
    <p:cSldViewPr>
      <p:cViewPr>
        <p:scale>
          <a:sx n="100" d="100"/>
          <a:sy n="100" d="100"/>
        </p:scale>
        <p:origin x="1008" y="152"/>
      </p:cViewPr>
      <p:guideLst>
        <p:guide orient="horz" pos="2160"/>
        <p:guide pos="38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3115" y="62"/>
      </p:cViewPr>
      <p:guideLst>
        <p:guide orient="horz" pos="2880"/>
        <p:guide pos="217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0DB73-7033-42B0-BD02-C54A0BE77918}" type="datetimeFigureOut">
              <a:rPr lang="bg-BG" smtClean="0"/>
              <a:t>7.01.18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CDE7E-8737-45F0-AB95-D9118592C7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3660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46879-6C1C-4702-A461-34B635ED35B4}" type="datetimeFigureOut">
              <a:rPr lang="bg-BG" smtClean="0"/>
              <a:t>7.01.18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1ECC2-CC4E-4F29-8066-0FD7DD3067D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7245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515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1pPr>
    <a:lvl2pPr marL="536575" algn="l" defTabSz="1072515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2pPr>
    <a:lvl3pPr marL="1073150" algn="l" defTabSz="1072515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3pPr>
    <a:lvl4pPr marL="1609090" algn="l" defTabSz="1072515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4pPr>
    <a:lvl5pPr marL="2145665" algn="l" defTabSz="1072515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5pPr>
    <a:lvl6pPr marL="2682240" algn="l" defTabSz="1072515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6pPr>
    <a:lvl7pPr marL="3218815" algn="l" defTabSz="1072515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7pPr>
    <a:lvl8pPr marL="3754755" algn="l" defTabSz="1072515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8pPr>
    <a:lvl9pPr marL="4291330" algn="l" defTabSz="1072515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smtClean="0">
                <a:solidFill>
                  <a:srgbClr val="FF0000"/>
                </a:solidFill>
              </a:rPr>
              <a:t>READ</a:t>
            </a:r>
            <a:r>
              <a:rPr lang="en-US" sz="1200" b="1" baseline="0" smtClean="0">
                <a:solidFill>
                  <a:srgbClr val="FF0000"/>
                </a:solidFill>
              </a:rPr>
              <a:t> PLEASE!</a:t>
            </a:r>
            <a:endParaRPr lang="en-US" sz="1200" b="1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smtClean="0">
                <a:solidFill>
                  <a:srgbClr val="FF0000"/>
                </a:solidFill>
              </a:rPr>
              <a:t>Before you open this template be sure that you have </a:t>
            </a:r>
            <a:r>
              <a:rPr lang="en-US" smtClean="0"/>
              <a:t>installed these fonts: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GeosansLight.ttf 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 smtClean="0"/>
              <a:t>http://www.dafont.com/geo-sans-light.font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Cicle Semi.ttf 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 smtClean="0"/>
              <a:t>http://www.dafont.com/new-cicle.font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fontawesome-webfont.ttf 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 sz="1200" u="non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http://fortawesome.github.io/Font-Awesome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All</a:t>
            </a:r>
            <a:r>
              <a:rPr lang="en-US" baseline="0" smtClean="0"/>
              <a:t> fonts are free for use in commercial projects!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aseline="0" smtClean="0"/>
              <a:t>If you have any problems with this presentation, please contact with me from this page: http://graphicriver.net/user/Bandidos 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7006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4" Type="http://schemas.openxmlformats.org/officeDocument/2006/relationships/hyperlink" Target="http://twitter.com/" TargetMode="External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facebook.com/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4" Type="http://schemas.openxmlformats.org/officeDocument/2006/relationships/hyperlink" Target="http://twitter.com/" TargetMode="External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facebook.com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4" Type="http://schemas.openxmlformats.org/officeDocument/2006/relationships/hyperlink" Target="http://twitter.com/" TargetMode="External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facebook.com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4" Type="http://schemas.openxmlformats.org/officeDocument/2006/relationships/hyperlink" Target="http://twitter.com/" TargetMode="External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faceboo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, Subtitle,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71534" y="164642"/>
            <a:ext cx="8544949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1534" y="932728"/>
            <a:ext cx="8544949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5">
                <a:solidFill>
                  <a:schemeClr val="tx1">
                    <a:tint val="75000"/>
                  </a:schemeClr>
                </a:solidFill>
              </a:defRPr>
            </a:lvl1pPr>
            <a:lvl2pPr marL="495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/>
          <p:nvPr userDrawn="1"/>
        </p:nvSpPr>
        <p:spPr>
          <a:xfrm>
            <a:off x="794207" y="1892835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4765" smtClean="0">
                <a:latin typeface="FontAwesome" pitchFamily="2" charset="0"/>
              </a:rPr>
              <a:t/>
            </a:r>
            <a:br>
              <a:rPr lang="en-US" sz="4765" smtClean="0">
                <a:latin typeface="FontAwesome" pitchFamily="2" charset="0"/>
              </a:rPr>
            </a:br>
            <a:endParaRPr lang="en-US" sz="4765">
              <a:latin typeface="FontAwesome" pitchFamily="2" charset="0"/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4172806" y="6437951"/>
            <a:ext cx="931217" cy="307777"/>
            <a:chOff x="1867445" y="3664855"/>
            <a:chExt cx="756614" cy="307777"/>
          </a:xfrm>
        </p:grpSpPr>
        <p:sp>
          <p:nvSpPr>
            <p:cNvPr id="34" name="TextBox 33"/>
            <p:cNvSpPr txBox="1"/>
            <p:nvPr userDrawn="1"/>
          </p:nvSpPr>
          <p:spPr>
            <a:xfrm>
              <a:off x="1867445" y="3664855"/>
              <a:ext cx="756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 smtClean="0">
                  <a:solidFill>
                    <a:srgbClr val="3D3743"/>
                  </a:solidFill>
                  <a:latin typeface="GeosansLight" panose="02000603020000020003" pitchFamily="2" charset="0"/>
                </a:rPr>
                <a:t>SU</a:t>
              </a:r>
              <a:r>
                <a:rPr lang="en-US" sz="1400" spc="100" baseline="0" dirty="0" smtClean="0">
                  <a:solidFill>
                    <a:srgbClr val="558ED5"/>
                  </a:solidFill>
                  <a:latin typeface="GeosansLight" panose="02000603020000020003" pitchFamily="2" charset="0"/>
                </a:rPr>
                <a:t>CC</a:t>
              </a:r>
              <a:r>
                <a:rPr lang="en-US" sz="1400" spc="100" baseline="0" dirty="0" smtClean="0">
                  <a:solidFill>
                    <a:srgbClr val="3D3743"/>
                  </a:solidFill>
                  <a:latin typeface="GeosansLight" panose="02000603020000020003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37" name="TextBox 36"/>
            <p:cNvSpPr txBox="1"/>
            <p:nvPr userDrawn="1"/>
          </p:nvSpPr>
          <p:spPr>
            <a:xfrm>
              <a:off x="2175613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  <p:sp>
          <p:nvSpPr>
            <p:cNvPr id="44" name="TextBox 43"/>
            <p:cNvSpPr txBox="1"/>
            <p:nvPr userDrawn="1"/>
          </p:nvSpPr>
          <p:spPr>
            <a:xfrm>
              <a:off x="2069589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</p:grpSp>
      <p:sp>
        <p:nvSpPr>
          <p:cNvPr id="45" name="TextBox 44"/>
          <p:cNvSpPr txBox="1"/>
          <p:nvPr userDrawn="1"/>
        </p:nvSpPr>
        <p:spPr>
          <a:xfrm>
            <a:off x="3964661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5089374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5507792" y="6453337"/>
            <a:ext cx="2544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mtClean="0">
                <a:solidFill>
                  <a:srgbClr val="949494"/>
                </a:solidFill>
                <a:latin typeface="New Cicle" pitchFamily="2" charset="0"/>
              </a:rPr>
              <a:t>This presentation was created by John Doe</a:t>
            </a:r>
            <a:endParaRPr lang="bg-BG" sz="1100">
              <a:solidFill>
                <a:srgbClr val="949494"/>
              </a:solidFill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8190575" y="647637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49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TextBox 49">
            <a:hlinkClick r:id="" action="ppaction://hlinkshowjump?jump=nextslide"/>
          </p:cNvPr>
          <p:cNvSpPr txBox="1"/>
          <p:nvPr userDrawn="1"/>
        </p:nvSpPr>
        <p:spPr>
          <a:xfrm>
            <a:off x="11714459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 smtClean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TextBox 51">
            <a:hlinkClick r:id="" action="ppaction://hlinkshowjump?jump=previousslide"/>
          </p:cNvPr>
          <p:cNvSpPr txBox="1"/>
          <p:nvPr userDrawn="1"/>
        </p:nvSpPr>
        <p:spPr>
          <a:xfrm>
            <a:off x="11427837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600" dirty="0" smtClean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217571" y="6477556"/>
            <a:ext cx="235962" cy="200055"/>
            <a:chOff x="217571" y="6481624"/>
            <a:chExt cx="235962" cy="200055"/>
          </a:xfrm>
        </p:grpSpPr>
        <p:sp>
          <p:nvSpPr>
            <p:cNvPr id="54" name="Oval 53"/>
            <p:cNvSpPr/>
            <p:nvPr userDrawn="1"/>
          </p:nvSpPr>
          <p:spPr>
            <a:xfrm>
              <a:off x="224770" y="6491641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5" name="Rectangle 54">
              <a:hlinkClick r:id="rId2"/>
            </p:cNvPr>
            <p:cNvSpPr/>
            <p:nvPr userDrawn="1"/>
          </p:nvSpPr>
          <p:spPr>
            <a:xfrm>
              <a:off x="217571" y="6481624"/>
              <a:ext cx="23596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dirty="0" smtClean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  <a:endParaRPr lang="en-US" sz="700" i="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5" name="组合 4"/>
          <p:cNvGrpSpPr/>
          <p:nvPr userDrawn="1"/>
        </p:nvGrpSpPr>
        <p:grpSpPr>
          <a:xfrm>
            <a:off x="453206" y="6477556"/>
            <a:ext cx="261610" cy="200055"/>
            <a:chOff x="449414" y="6473487"/>
            <a:chExt cx="261610" cy="200055"/>
          </a:xfrm>
        </p:grpSpPr>
        <p:sp>
          <p:nvSpPr>
            <p:cNvPr id="57" name="Oval 56"/>
            <p:cNvSpPr/>
            <p:nvPr userDrawn="1"/>
          </p:nvSpPr>
          <p:spPr>
            <a:xfrm>
              <a:off x="469437" y="6483504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8" name="Rectangle 57">
              <a:hlinkClick r:id="rId3"/>
            </p:cNvPr>
            <p:cNvSpPr/>
            <p:nvPr userDrawn="1"/>
          </p:nvSpPr>
          <p:spPr>
            <a:xfrm>
              <a:off x="449414" y="6473487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6" name="组合 5"/>
          <p:cNvGrpSpPr/>
          <p:nvPr userDrawn="1"/>
        </p:nvGrpSpPr>
        <p:grpSpPr>
          <a:xfrm>
            <a:off x="714489" y="6477556"/>
            <a:ext cx="268022" cy="200055"/>
            <a:chOff x="714489" y="6481624"/>
            <a:chExt cx="268022" cy="200055"/>
          </a:xfrm>
        </p:grpSpPr>
        <p:sp>
          <p:nvSpPr>
            <p:cNvPr id="60" name="Oval 59"/>
            <p:cNvSpPr/>
            <p:nvPr userDrawn="1"/>
          </p:nvSpPr>
          <p:spPr>
            <a:xfrm>
              <a:off x="737719" y="6491641"/>
              <a:ext cx="221563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1" name="Rectangle 60">
              <a:hlinkClick r:id="rId4"/>
            </p:cNvPr>
            <p:cNvSpPr/>
            <p:nvPr userDrawn="1"/>
          </p:nvSpPr>
          <p:spPr>
            <a:xfrm>
              <a:off x="714489" y="6481624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7489" y="164642"/>
            <a:ext cx="5838041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7487" y="932728"/>
            <a:ext cx="5838042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5">
                <a:solidFill>
                  <a:schemeClr val="tx1">
                    <a:tint val="75000"/>
                  </a:schemeClr>
                </a:solidFill>
              </a:defRPr>
            </a:lvl1pPr>
            <a:lvl2pPr marL="495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/>
          <p:nvPr userDrawn="1"/>
        </p:nvSpPr>
        <p:spPr>
          <a:xfrm>
            <a:off x="2090521" y="291065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4765" smtClean="0">
                <a:latin typeface="FontAwesome" pitchFamily="2" charset="0"/>
              </a:rPr>
              <a:t/>
            </a:r>
            <a:br>
              <a:rPr lang="en-US" sz="4765" smtClean="0">
                <a:latin typeface="FontAwesome" pitchFamily="2" charset="0"/>
              </a:rPr>
            </a:br>
            <a:endParaRPr lang="en-US" sz="4765">
              <a:latin typeface="FontAwesome" pitchFamily="2" charset="0"/>
            </a:endParaRP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" y="0"/>
            <a:ext cx="5903979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grpSp>
        <p:nvGrpSpPr>
          <p:cNvPr id="25" name="Group 25"/>
          <p:cNvGrpSpPr/>
          <p:nvPr userDrawn="1"/>
        </p:nvGrpSpPr>
        <p:grpSpPr>
          <a:xfrm>
            <a:off x="8689589" y="6437951"/>
            <a:ext cx="931217" cy="307777"/>
            <a:chOff x="1867445" y="3664855"/>
            <a:chExt cx="756614" cy="307777"/>
          </a:xfrm>
        </p:grpSpPr>
        <p:sp>
          <p:nvSpPr>
            <p:cNvPr id="26" name="TextBox 33"/>
            <p:cNvSpPr txBox="1"/>
            <p:nvPr userDrawn="1"/>
          </p:nvSpPr>
          <p:spPr>
            <a:xfrm>
              <a:off x="1867445" y="3664855"/>
              <a:ext cx="756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 smtClean="0">
                  <a:solidFill>
                    <a:srgbClr val="3D3743"/>
                  </a:solidFill>
                  <a:latin typeface="GeosansLight" panose="02000603020000020003" pitchFamily="2" charset="0"/>
                </a:rPr>
                <a:t>SU</a:t>
              </a:r>
              <a:r>
                <a:rPr lang="en-US" sz="1400" spc="100" baseline="0" dirty="0" smtClean="0">
                  <a:solidFill>
                    <a:srgbClr val="558ED5"/>
                  </a:solidFill>
                  <a:latin typeface="GeosansLight" panose="02000603020000020003" pitchFamily="2" charset="0"/>
                </a:rPr>
                <a:t>CC</a:t>
              </a:r>
              <a:r>
                <a:rPr lang="en-US" sz="1400" spc="100" baseline="0" dirty="0" smtClean="0">
                  <a:solidFill>
                    <a:srgbClr val="3D3743"/>
                  </a:solidFill>
                  <a:latin typeface="GeosansLight" panose="02000603020000020003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28" name="TextBox 36"/>
            <p:cNvSpPr txBox="1"/>
            <p:nvPr userDrawn="1"/>
          </p:nvSpPr>
          <p:spPr>
            <a:xfrm>
              <a:off x="2175613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  <p:sp>
          <p:nvSpPr>
            <p:cNvPr id="29" name="TextBox 43"/>
            <p:cNvSpPr txBox="1"/>
            <p:nvPr userDrawn="1"/>
          </p:nvSpPr>
          <p:spPr>
            <a:xfrm>
              <a:off x="2069589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</p:grpSp>
      <p:sp>
        <p:nvSpPr>
          <p:cNvPr id="30" name="TextBox 44"/>
          <p:cNvSpPr txBox="1"/>
          <p:nvPr userDrawn="1"/>
        </p:nvSpPr>
        <p:spPr>
          <a:xfrm>
            <a:off x="8481444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31" name="TextBox 45"/>
          <p:cNvSpPr txBox="1"/>
          <p:nvPr userDrawn="1"/>
        </p:nvSpPr>
        <p:spPr>
          <a:xfrm>
            <a:off x="9606157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>
            <a:off x="6093736" y="6477556"/>
            <a:ext cx="235962" cy="200055"/>
            <a:chOff x="217571" y="6481624"/>
            <a:chExt cx="235962" cy="200055"/>
          </a:xfrm>
        </p:grpSpPr>
        <p:sp>
          <p:nvSpPr>
            <p:cNvPr id="40" name="Oval 53"/>
            <p:cNvSpPr/>
            <p:nvPr userDrawn="1"/>
          </p:nvSpPr>
          <p:spPr>
            <a:xfrm>
              <a:off x="224770" y="6491641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1" name="Rectangle 54">
              <a:hlinkClick r:id="rId2"/>
            </p:cNvPr>
            <p:cNvSpPr/>
            <p:nvPr userDrawn="1"/>
          </p:nvSpPr>
          <p:spPr>
            <a:xfrm>
              <a:off x="217571" y="6481624"/>
              <a:ext cx="23596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dirty="0" smtClean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  <a:endParaRPr lang="en-US" sz="700" i="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>
            <a:off x="6329371" y="6477556"/>
            <a:ext cx="261610" cy="200055"/>
            <a:chOff x="449414" y="6473487"/>
            <a:chExt cx="261610" cy="200055"/>
          </a:xfrm>
        </p:grpSpPr>
        <p:sp>
          <p:nvSpPr>
            <p:cNvPr id="43" name="Oval 56"/>
            <p:cNvSpPr/>
            <p:nvPr userDrawn="1"/>
          </p:nvSpPr>
          <p:spPr>
            <a:xfrm>
              <a:off x="469437" y="6483504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4" name="Rectangle 57">
              <a:hlinkClick r:id="rId3"/>
            </p:cNvPr>
            <p:cNvSpPr/>
            <p:nvPr userDrawn="1"/>
          </p:nvSpPr>
          <p:spPr>
            <a:xfrm>
              <a:off x="449414" y="6473487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45" name="组合 44"/>
          <p:cNvGrpSpPr/>
          <p:nvPr userDrawn="1"/>
        </p:nvGrpSpPr>
        <p:grpSpPr>
          <a:xfrm>
            <a:off x="6590654" y="6477556"/>
            <a:ext cx="268022" cy="200055"/>
            <a:chOff x="714489" y="6481624"/>
            <a:chExt cx="268022" cy="200055"/>
          </a:xfrm>
        </p:grpSpPr>
        <p:sp>
          <p:nvSpPr>
            <p:cNvPr id="46" name="Oval 59"/>
            <p:cNvSpPr/>
            <p:nvPr userDrawn="1"/>
          </p:nvSpPr>
          <p:spPr>
            <a:xfrm>
              <a:off x="737719" y="6491641"/>
              <a:ext cx="221563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7" name="Rectangle 60">
              <a:hlinkClick r:id="rId4"/>
            </p:cNvPr>
            <p:cNvSpPr/>
            <p:nvPr userDrawn="1"/>
          </p:nvSpPr>
          <p:spPr>
            <a:xfrm>
              <a:off x="714489" y="6481624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sp>
        <p:nvSpPr>
          <p:cNvPr id="56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7" name="TextBox 49">
            <a:hlinkClick r:id="" action="ppaction://hlinkshowjump?jump=nextslide"/>
          </p:cNvPr>
          <p:cNvSpPr txBox="1"/>
          <p:nvPr userDrawn="1"/>
        </p:nvSpPr>
        <p:spPr>
          <a:xfrm>
            <a:off x="11714459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 smtClean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58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TextBox 51">
            <a:hlinkClick r:id="" action="ppaction://hlinkshowjump?jump=previousslide"/>
          </p:cNvPr>
          <p:cNvSpPr txBox="1"/>
          <p:nvPr userDrawn="1"/>
        </p:nvSpPr>
        <p:spPr>
          <a:xfrm>
            <a:off x="11427837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600" dirty="0" smtClean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27" name="Title 1"/>
          <p:cNvSpPr txBox="1"/>
          <p:nvPr userDrawn="1"/>
        </p:nvSpPr>
        <p:spPr>
          <a:xfrm>
            <a:off x="815413" y="2948950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4765" smtClean="0">
                <a:latin typeface="FontAwesome" pitchFamily="2" charset="0"/>
              </a:rPr>
              <a:t/>
            </a:r>
            <a:br>
              <a:rPr lang="en-US" sz="4765" smtClean="0">
                <a:latin typeface="FontAwesome" pitchFamily="2" charset="0"/>
              </a:rPr>
            </a:br>
            <a:endParaRPr lang="en-US" sz="4765">
              <a:latin typeface="FontAwesome" pitchFamily="2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71534" y="164642"/>
            <a:ext cx="8544949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1534" y="932728"/>
            <a:ext cx="8544949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5">
                <a:solidFill>
                  <a:schemeClr val="tx1">
                    <a:tint val="75000"/>
                  </a:schemeClr>
                </a:solidFill>
              </a:defRPr>
            </a:lvl1pPr>
            <a:lvl2pPr marL="495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/>
          <p:nvPr userDrawn="1"/>
        </p:nvSpPr>
        <p:spPr>
          <a:xfrm>
            <a:off x="914400" y="284056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4765" smtClean="0">
                <a:latin typeface="FontAwesome" pitchFamily="2" charset="0"/>
              </a:rPr>
              <a:t/>
            </a:r>
            <a:br>
              <a:rPr lang="en-US" sz="4765" smtClean="0">
                <a:latin typeface="FontAwesome" pitchFamily="2" charset="0"/>
              </a:rPr>
            </a:br>
            <a:endParaRPr lang="en-US" sz="4765">
              <a:latin typeface="FontAwesome" pitchFamily="2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691724" y="194899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ectangle 36"/>
          <p:cNvSpPr/>
          <p:nvPr userDrawn="1"/>
        </p:nvSpPr>
        <p:spPr>
          <a:xfrm>
            <a:off x="1691724" y="370550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Rectangle 43"/>
          <p:cNvSpPr/>
          <p:nvPr userDrawn="1"/>
        </p:nvSpPr>
        <p:spPr>
          <a:xfrm>
            <a:off x="4668055" y="194899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ectangle 44"/>
          <p:cNvSpPr/>
          <p:nvPr userDrawn="1"/>
        </p:nvSpPr>
        <p:spPr>
          <a:xfrm>
            <a:off x="4668055" y="370550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ectangle 45"/>
          <p:cNvSpPr/>
          <p:nvPr userDrawn="1"/>
        </p:nvSpPr>
        <p:spPr>
          <a:xfrm>
            <a:off x="7622708" y="194899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Rectangle 46"/>
          <p:cNvSpPr/>
          <p:nvPr userDrawn="1"/>
        </p:nvSpPr>
        <p:spPr>
          <a:xfrm>
            <a:off x="7622708" y="370550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7955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1787955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764285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64285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718939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718939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grpSp>
        <p:nvGrpSpPr>
          <p:cNvPr id="38" name="Group 25"/>
          <p:cNvGrpSpPr/>
          <p:nvPr userDrawn="1"/>
        </p:nvGrpSpPr>
        <p:grpSpPr>
          <a:xfrm>
            <a:off x="4172806" y="6437951"/>
            <a:ext cx="931217" cy="307777"/>
            <a:chOff x="1867445" y="3664855"/>
            <a:chExt cx="756614" cy="307777"/>
          </a:xfrm>
        </p:grpSpPr>
        <p:sp>
          <p:nvSpPr>
            <p:cNvPr id="39" name="TextBox 33"/>
            <p:cNvSpPr txBox="1"/>
            <p:nvPr userDrawn="1"/>
          </p:nvSpPr>
          <p:spPr>
            <a:xfrm>
              <a:off x="1867445" y="3664855"/>
              <a:ext cx="756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 smtClean="0">
                  <a:solidFill>
                    <a:srgbClr val="3D3743"/>
                  </a:solidFill>
                  <a:latin typeface="GeosansLight" panose="02000603020000020003" pitchFamily="2" charset="0"/>
                </a:rPr>
                <a:t>SU</a:t>
              </a:r>
              <a:r>
                <a:rPr lang="en-US" sz="1400" spc="100" baseline="0" dirty="0" smtClean="0">
                  <a:solidFill>
                    <a:srgbClr val="558ED5"/>
                  </a:solidFill>
                  <a:latin typeface="GeosansLight" panose="02000603020000020003" pitchFamily="2" charset="0"/>
                </a:rPr>
                <a:t>CC</a:t>
              </a:r>
              <a:r>
                <a:rPr lang="en-US" sz="1400" spc="100" baseline="0" dirty="0" smtClean="0">
                  <a:solidFill>
                    <a:srgbClr val="3D3743"/>
                  </a:solidFill>
                  <a:latin typeface="GeosansLight" panose="02000603020000020003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40" name="TextBox 36"/>
            <p:cNvSpPr txBox="1"/>
            <p:nvPr userDrawn="1"/>
          </p:nvSpPr>
          <p:spPr>
            <a:xfrm>
              <a:off x="2175613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  <p:sp>
          <p:nvSpPr>
            <p:cNvPr id="41" name="TextBox 43"/>
            <p:cNvSpPr txBox="1"/>
            <p:nvPr userDrawn="1"/>
          </p:nvSpPr>
          <p:spPr>
            <a:xfrm>
              <a:off x="2069589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</p:grpSp>
      <p:sp>
        <p:nvSpPr>
          <p:cNvPr id="42" name="TextBox 44"/>
          <p:cNvSpPr txBox="1"/>
          <p:nvPr userDrawn="1"/>
        </p:nvSpPr>
        <p:spPr>
          <a:xfrm>
            <a:off x="3964661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43" name="TextBox 45"/>
          <p:cNvSpPr txBox="1"/>
          <p:nvPr userDrawn="1"/>
        </p:nvSpPr>
        <p:spPr>
          <a:xfrm>
            <a:off x="5089374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66" name="TextBox 46"/>
          <p:cNvSpPr txBox="1"/>
          <p:nvPr userDrawn="1"/>
        </p:nvSpPr>
        <p:spPr>
          <a:xfrm>
            <a:off x="5507792" y="6453337"/>
            <a:ext cx="2544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mtClean="0">
                <a:solidFill>
                  <a:srgbClr val="949494"/>
                </a:solidFill>
                <a:latin typeface="New Cicle" pitchFamily="2" charset="0"/>
              </a:rPr>
              <a:t>This presentation was created by John Doe</a:t>
            </a:r>
            <a:endParaRPr lang="bg-BG" sz="1100">
              <a:solidFill>
                <a:srgbClr val="949494"/>
              </a:solidFill>
            </a:endParaRPr>
          </a:p>
        </p:txBody>
      </p:sp>
      <p:sp>
        <p:nvSpPr>
          <p:cNvPr id="67" name="TextBox 47"/>
          <p:cNvSpPr txBox="1"/>
          <p:nvPr userDrawn="1"/>
        </p:nvSpPr>
        <p:spPr>
          <a:xfrm>
            <a:off x="8190575" y="647637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217571" y="6477556"/>
            <a:ext cx="235962" cy="200055"/>
            <a:chOff x="217571" y="6481624"/>
            <a:chExt cx="235962" cy="200055"/>
          </a:xfrm>
        </p:grpSpPr>
        <p:sp>
          <p:nvSpPr>
            <p:cNvPr id="73" name="Oval 53"/>
            <p:cNvSpPr/>
            <p:nvPr userDrawn="1"/>
          </p:nvSpPr>
          <p:spPr>
            <a:xfrm>
              <a:off x="224770" y="6491641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4" name="Rectangle 54">
              <a:hlinkClick r:id="rId2"/>
            </p:cNvPr>
            <p:cNvSpPr/>
            <p:nvPr userDrawn="1"/>
          </p:nvSpPr>
          <p:spPr>
            <a:xfrm>
              <a:off x="217571" y="6481624"/>
              <a:ext cx="23596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dirty="0" smtClean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  <a:endParaRPr lang="en-US" sz="700" i="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75" name="组合 74"/>
          <p:cNvGrpSpPr/>
          <p:nvPr userDrawn="1"/>
        </p:nvGrpSpPr>
        <p:grpSpPr>
          <a:xfrm>
            <a:off x="453206" y="6477556"/>
            <a:ext cx="261610" cy="200055"/>
            <a:chOff x="449414" y="6473487"/>
            <a:chExt cx="261610" cy="200055"/>
          </a:xfrm>
        </p:grpSpPr>
        <p:sp>
          <p:nvSpPr>
            <p:cNvPr id="76" name="Oval 56"/>
            <p:cNvSpPr/>
            <p:nvPr userDrawn="1"/>
          </p:nvSpPr>
          <p:spPr>
            <a:xfrm>
              <a:off x="469437" y="6483504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7" name="Rectangle 57">
              <a:hlinkClick r:id="rId3"/>
            </p:cNvPr>
            <p:cNvSpPr/>
            <p:nvPr userDrawn="1"/>
          </p:nvSpPr>
          <p:spPr>
            <a:xfrm>
              <a:off x="449414" y="6473487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87" name="组合 86"/>
          <p:cNvGrpSpPr/>
          <p:nvPr userDrawn="1"/>
        </p:nvGrpSpPr>
        <p:grpSpPr>
          <a:xfrm>
            <a:off x="714489" y="6477556"/>
            <a:ext cx="268022" cy="200055"/>
            <a:chOff x="714489" y="6481624"/>
            <a:chExt cx="268022" cy="200055"/>
          </a:xfrm>
        </p:grpSpPr>
        <p:sp>
          <p:nvSpPr>
            <p:cNvPr id="88" name="Oval 59"/>
            <p:cNvSpPr/>
            <p:nvPr userDrawn="1"/>
          </p:nvSpPr>
          <p:spPr>
            <a:xfrm>
              <a:off x="737719" y="6491641"/>
              <a:ext cx="221563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9" name="Rectangle 60">
              <a:hlinkClick r:id="rId4"/>
            </p:cNvPr>
            <p:cNvSpPr/>
            <p:nvPr userDrawn="1"/>
          </p:nvSpPr>
          <p:spPr>
            <a:xfrm>
              <a:off x="714489" y="6481624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sp>
        <p:nvSpPr>
          <p:cNvPr id="94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5" name="TextBox 49">
            <a:hlinkClick r:id="" action="ppaction://hlinkshowjump?jump=nextslide"/>
          </p:cNvPr>
          <p:cNvSpPr txBox="1"/>
          <p:nvPr userDrawn="1"/>
        </p:nvSpPr>
        <p:spPr>
          <a:xfrm>
            <a:off x="11714459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 smtClean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96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7" name="TextBox 51">
            <a:hlinkClick r:id="" action="ppaction://hlinkshowjump?jump=previousslide"/>
          </p:cNvPr>
          <p:cNvSpPr txBox="1"/>
          <p:nvPr userDrawn="1"/>
        </p:nvSpPr>
        <p:spPr>
          <a:xfrm>
            <a:off x="11427837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600" dirty="0" smtClean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/>
          <p:nvPr userDrawn="1"/>
        </p:nvSpPr>
        <p:spPr>
          <a:xfrm>
            <a:off x="914400" y="284056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4765" smtClean="0">
                <a:latin typeface="FontAwesome" pitchFamily="2" charset="0"/>
              </a:rPr>
              <a:t/>
            </a:r>
            <a:br>
              <a:rPr lang="en-US" sz="4765" smtClean="0">
                <a:latin typeface="FontAwesome" pitchFamily="2" charset="0"/>
              </a:rPr>
            </a:br>
            <a:endParaRPr lang="en-US" sz="4765">
              <a:latin typeface="FontAwesome" pitchFamily="2" charset="0"/>
            </a:endParaRPr>
          </a:p>
        </p:txBody>
      </p:sp>
      <p:grpSp>
        <p:nvGrpSpPr>
          <p:cNvPr id="24" name="Group 25"/>
          <p:cNvGrpSpPr/>
          <p:nvPr userDrawn="1"/>
        </p:nvGrpSpPr>
        <p:grpSpPr>
          <a:xfrm>
            <a:off x="4172806" y="6437951"/>
            <a:ext cx="931217" cy="307777"/>
            <a:chOff x="1867445" y="3664855"/>
            <a:chExt cx="756614" cy="307777"/>
          </a:xfrm>
        </p:grpSpPr>
        <p:sp>
          <p:nvSpPr>
            <p:cNvPr id="25" name="TextBox 33"/>
            <p:cNvSpPr txBox="1"/>
            <p:nvPr userDrawn="1"/>
          </p:nvSpPr>
          <p:spPr>
            <a:xfrm>
              <a:off x="1867445" y="3664855"/>
              <a:ext cx="756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 smtClean="0">
                  <a:solidFill>
                    <a:srgbClr val="3D3743"/>
                  </a:solidFill>
                  <a:latin typeface="GeosansLight" panose="02000603020000020003" pitchFamily="2" charset="0"/>
                </a:rPr>
                <a:t>SU</a:t>
              </a:r>
              <a:r>
                <a:rPr lang="en-US" sz="1400" spc="100" baseline="0" dirty="0" smtClean="0">
                  <a:solidFill>
                    <a:srgbClr val="558ED5"/>
                  </a:solidFill>
                  <a:latin typeface="GeosansLight" panose="02000603020000020003" pitchFamily="2" charset="0"/>
                </a:rPr>
                <a:t>CC</a:t>
              </a:r>
              <a:r>
                <a:rPr lang="en-US" sz="1400" spc="100" baseline="0" dirty="0" smtClean="0">
                  <a:solidFill>
                    <a:srgbClr val="3D3743"/>
                  </a:solidFill>
                  <a:latin typeface="GeosansLight" panose="02000603020000020003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26" name="TextBox 36"/>
            <p:cNvSpPr txBox="1"/>
            <p:nvPr userDrawn="1"/>
          </p:nvSpPr>
          <p:spPr>
            <a:xfrm>
              <a:off x="2175613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  <p:sp>
          <p:nvSpPr>
            <p:cNvPr id="28" name="TextBox 43"/>
            <p:cNvSpPr txBox="1"/>
            <p:nvPr userDrawn="1"/>
          </p:nvSpPr>
          <p:spPr>
            <a:xfrm>
              <a:off x="2069589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</p:grpSp>
      <p:sp>
        <p:nvSpPr>
          <p:cNvPr id="29" name="TextBox 44"/>
          <p:cNvSpPr txBox="1"/>
          <p:nvPr userDrawn="1"/>
        </p:nvSpPr>
        <p:spPr>
          <a:xfrm>
            <a:off x="3964661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30" name="TextBox 45"/>
          <p:cNvSpPr txBox="1"/>
          <p:nvPr userDrawn="1"/>
        </p:nvSpPr>
        <p:spPr>
          <a:xfrm>
            <a:off x="5089374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31" name="TextBox 46"/>
          <p:cNvSpPr txBox="1"/>
          <p:nvPr userDrawn="1"/>
        </p:nvSpPr>
        <p:spPr>
          <a:xfrm>
            <a:off x="5507792" y="6453337"/>
            <a:ext cx="2544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mtClean="0">
                <a:solidFill>
                  <a:srgbClr val="949494"/>
                </a:solidFill>
                <a:latin typeface="New Cicle" pitchFamily="2" charset="0"/>
              </a:rPr>
              <a:t>This presentation was created by John Doe</a:t>
            </a:r>
            <a:endParaRPr lang="bg-BG" sz="1100">
              <a:solidFill>
                <a:srgbClr val="949494"/>
              </a:solidFill>
            </a:endParaRPr>
          </a:p>
        </p:txBody>
      </p:sp>
      <p:sp>
        <p:nvSpPr>
          <p:cNvPr id="32" name="TextBox 47"/>
          <p:cNvSpPr txBox="1"/>
          <p:nvPr userDrawn="1"/>
        </p:nvSpPr>
        <p:spPr>
          <a:xfrm>
            <a:off x="8190575" y="647637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217571" y="6477556"/>
            <a:ext cx="235962" cy="200055"/>
            <a:chOff x="217571" y="6481624"/>
            <a:chExt cx="235962" cy="200055"/>
          </a:xfrm>
        </p:grpSpPr>
        <p:sp>
          <p:nvSpPr>
            <p:cNvPr id="38" name="Oval 53"/>
            <p:cNvSpPr/>
            <p:nvPr userDrawn="1"/>
          </p:nvSpPr>
          <p:spPr>
            <a:xfrm>
              <a:off x="224770" y="6491641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9" name="Rectangle 54">
              <a:hlinkClick r:id="rId2"/>
            </p:cNvPr>
            <p:cNvSpPr/>
            <p:nvPr userDrawn="1"/>
          </p:nvSpPr>
          <p:spPr>
            <a:xfrm>
              <a:off x="217571" y="6481624"/>
              <a:ext cx="23596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dirty="0" smtClean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  <a:endParaRPr lang="en-US" sz="700" i="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40" name="组合 39"/>
          <p:cNvGrpSpPr/>
          <p:nvPr userDrawn="1"/>
        </p:nvGrpSpPr>
        <p:grpSpPr>
          <a:xfrm>
            <a:off x="453206" y="6477556"/>
            <a:ext cx="261610" cy="200055"/>
            <a:chOff x="449414" y="6473487"/>
            <a:chExt cx="261610" cy="200055"/>
          </a:xfrm>
        </p:grpSpPr>
        <p:sp>
          <p:nvSpPr>
            <p:cNvPr id="41" name="Oval 56"/>
            <p:cNvSpPr/>
            <p:nvPr userDrawn="1"/>
          </p:nvSpPr>
          <p:spPr>
            <a:xfrm>
              <a:off x="469437" y="6483504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2" name="Rectangle 57">
              <a:hlinkClick r:id="rId3"/>
            </p:cNvPr>
            <p:cNvSpPr/>
            <p:nvPr userDrawn="1"/>
          </p:nvSpPr>
          <p:spPr>
            <a:xfrm>
              <a:off x="449414" y="6473487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43" name="组合 42"/>
          <p:cNvGrpSpPr/>
          <p:nvPr userDrawn="1"/>
        </p:nvGrpSpPr>
        <p:grpSpPr>
          <a:xfrm>
            <a:off x="714489" y="6477556"/>
            <a:ext cx="268022" cy="200055"/>
            <a:chOff x="714489" y="6481624"/>
            <a:chExt cx="268022" cy="200055"/>
          </a:xfrm>
        </p:grpSpPr>
        <p:sp>
          <p:nvSpPr>
            <p:cNvPr id="44" name="Oval 59"/>
            <p:cNvSpPr/>
            <p:nvPr userDrawn="1"/>
          </p:nvSpPr>
          <p:spPr>
            <a:xfrm>
              <a:off x="737719" y="6491641"/>
              <a:ext cx="221563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5" name="Rectangle 60">
              <a:hlinkClick r:id="rId4"/>
            </p:cNvPr>
            <p:cNvSpPr/>
            <p:nvPr userDrawn="1"/>
          </p:nvSpPr>
          <p:spPr>
            <a:xfrm>
              <a:off x="714489" y="6481624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sp>
        <p:nvSpPr>
          <p:cNvPr id="47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TextBox 49">
            <a:hlinkClick r:id="" action="ppaction://hlinkshowjump?jump=nextslide"/>
          </p:cNvPr>
          <p:cNvSpPr txBox="1"/>
          <p:nvPr userDrawn="1"/>
        </p:nvSpPr>
        <p:spPr>
          <a:xfrm>
            <a:off x="11714459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 smtClean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49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TextBox 51">
            <a:hlinkClick r:id="" action="ppaction://hlinkshowjump?jump=previousslide"/>
          </p:cNvPr>
          <p:cNvSpPr txBox="1"/>
          <p:nvPr userDrawn="1"/>
        </p:nvSpPr>
        <p:spPr>
          <a:xfrm>
            <a:off x="11427837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600" dirty="0" smtClean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/>
          <p:nvPr userDrawn="1"/>
        </p:nvSpPr>
        <p:spPr>
          <a:xfrm>
            <a:off x="914400" y="284056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4765" smtClean="0">
                <a:latin typeface="FontAwesome" pitchFamily="2" charset="0"/>
              </a:rPr>
              <a:t/>
            </a:r>
            <a:br>
              <a:rPr lang="en-US" sz="4765" smtClean="0">
                <a:latin typeface="FontAwesome" pitchFamily="2" charset="0"/>
              </a:rPr>
            </a:br>
            <a:endParaRPr lang="en-US" sz="4765">
              <a:latin typeface="FontAwesome" pitchFamily="2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CC5A8D4-8E72-446C-AA1B-EBD6F1925E72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7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anose="020F0502020204030204" pitchFamily="34" charset="0"/>
        </a:defRPr>
      </a:lvl5pPr>
      <a:lvl6pPr marL="495300"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anose="020F0502020204030204" pitchFamily="34" charset="0"/>
        </a:defRPr>
      </a:lvl6pPr>
      <a:lvl7pPr marL="990600"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anose="020F0502020204030204" pitchFamily="34" charset="0"/>
        </a:defRPr>
      </a:lvl7pPr>
      <a:lvl8pPr marL="1485900"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anose="020F0502020204030204" pitchFamily="34" charset="0"/>
        </a:defRPr>
      </a:lvl8pPr>
      <a:lvl9pPr marL="1981200"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71475" indent="-37147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465" kern="1200">
          <a:solidFill>
            <a:schemeClr val="tx1"/>
          </a:solidFill>
          <a:latin typeface="+mn-lt"/>
          <a:ea typeface="+mn-ea"/>
          <a:cs typeface="+mn-cs"/>
        </a:defRPr>
      </a:lvl1pPr>
      <a:lvl2pPr marL="804545" indent="-30924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035" kern="1200">
          <a:solidFill>
            <a:schemeClr val="tx1"/>
          </a:solidFill>
          <a:latin typeface="+mn-lt"/>
          <a:ea typeface="+mn-ea"/>
          <a:cs typeface="+mn-cs"/>
        </a:defRPr>
      </a:lvl2pPr>
      <a:lvl3pPr marL="1238250" indent="-2476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550" indent="-2476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65" kern="1200">
          <a:solidFill>
            <a:schemeClr val="tx1"/>
          </a:solidFill>
          <a:latin typeface="+mn-lt"/>
          <a:ea typeface="+mn-ea"/>
          <a:cs typeface="+mn-cs"/>
        </a:defRPr>
      </a:lvl4pPr>
      <a:lvl5pPr marL="2228850" indent="-2476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65" kern="1200">
          <a:solidFill>
            <a:schemeClr val="tx1"/>
          </a:solidFill>
          <a:latin typeface="+mn-lt"/>
          <a:ea typeface="+mn-ea"/>
          <a:cs typeface="+mn-cs"/>
        </a:defRPr>
      </a:lvl5pPr>
      <a:lvl6pPr marL="2724150" indent="-247650" algn="l" defTabSz="9899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5" kern="1200">
          <a:solidFill>
            <a:schemeClr val="tx1"/>
          </a:solidFill>
          <a:latin typeface="+mn-lt"/>
          <a:ea typeface="+mn-ea"/>
          <a:cs typeface="+mn-cs"/>
        </a:defRPr>
      </a:lvl6pPr>
      <a:lvl7pPr marL="3219450" indent="-247650" algn="l" defTabSz="9899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5" kern="1200">
          <a:solidFill>
            <a:schemeClr val="tx1"/>
          </a:solidFill>
          <a:latin typeface="+mn-lt"/>
          <a:ea typeface="+mn-ea"/>
          <a:cs typeface="+mn-cs"/>
        </a:defRPr>
      </a:lvl7pPr>
      <a:lvl8pPr marL="3714750" indent="-247650" algn="l" defTabSz="9899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5" kern="1200">
          <a:solidFill>
            <a:schemeClr val="tx1"/>
          </a:solidFill>
          <a:latin typeface="+mn-lt"/>
          <a:ea typeface="+mn-ea"/>
          <a:cs typeface="+mn-cs"/>
        </a:defRPr>
      </a:lvl8pPr>
      <a:lvl9pPr marL="4210050" indent="-247650" algn="l" defTabSz="9899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8996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300" algn="l" defTabSz="98996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600" algn="l" defTabSz="98996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900" algn="l" defTabSz="98996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algn="l" defTabSz="98996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500" algn="l" defTabSz="98996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algn="l" defTabSz="98996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7100" algn="l" defTabSz="98996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400" algn="l" defTabSz="98996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2" Type="http://schemas.openxmlformats.org/officeDocument/2006/relationships/hyperlink" Target="http://journey.yanj.cn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47528" y="1646309"/>
            <a:ext cx="8856984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558ED5"/>
                </a:solidFill>
                <a:latin typeface="PingFang SC" charset="-122"/>
                <a:ea typeface="PingFang SC" charset="-122"/>
                <a:cs typeface="PingFang SC" charset="-122"/>
                <a:sym typeface="+mn-ea"/>
              </a:rPr>
              <a:t>喵喵电影</a:t>
            </a:r>
            <a:r>
              <a:rPr lang="en-US" altLang="zh-CN" sz="4800" dirty="0">
                <a:solidFill>
                  <a:srgbClr val="558ED5"/>
                </a:solidFill>
                <a:latin typeface="PingFang SC" charset="-122"/>
                <a:ea typeface="PingFang SC" charset="-122"/>
                <a:cs typeface="PingFang SC" charset="-122"/>
                <a:sym typeface="+mn-ea"/>
              </a:rPr>
              <a:t>——</a:t>
            </a:r>
          </a:p>
          <a:p>
            <a:r>
              <a:rPr lang="zh-CN" altLang="en-US" sz="4800" dirty="0">
                <a:solidFill>
                  <a:srgbClr val="000000"/>
                </a:solidFill>
                <a:latin typeface="PingFang SC" charset="-122"/>
                <a:ea typeface="PingFang SC" charset="-122"/>
                <a:cs typeface="PingFang SC" charset="-122"/>
                <a:sym typeface="+mn-ea"/>
              </a:rPr>
              <a:t>          亚马逊电影数据分析</a:t>
            </a:r>
            <a:r>
              <a:rPr lang="en-US" altLang="zh-CN" sz="4800" dirty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  <a:sym typeface="+mn-ea"/>
              </a:rPr>
              <a:t> </a:t>
            </a:r>
            <a:r>
              <a:rPr lang="zh-CN" altLang="en-US" sz="4800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endParaRPr lang="bg-BG" sz="48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72122" y="3698277"/>
            <a:ext cx="20403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ingFang SC" charset="-122"/>
                <a:ea typeface="PingFang SC" charset="-122"/>
                <a:cs typeface="PingFang SC" charset="-122"/>
              </a:rPr>
              <a:t>    </a:t>
            </a:r>
          </a:p>
          <a:p>
            <a:r>
              <a:rPr lang="en-US" dirty="0" smtClean="0">
                <a:latin typeface="PingFang SC" charset="-122"/>
                <a:ea typeface="PingFang SC" charset="-122"/>
                <a:cs typeface="PingFang SC" charset="-122"/>
              </a:rPr>
              <a:t>1552635 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胡嘉鑫</a:t>
            </a:r>
            <a:endParaRPr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1552672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 吴可菲</a:t>
            </a:r>
            <a:endParaRPr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1552673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 陈明曦</a:t>
            </a:r>
            <a:endParaRPr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1552674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 李   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源</a:t>
            </a:r>
            <a:endParaRPr lang="en-US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4" name="TextBox 9"/>
          <p:cNvSpPr txBox="1"/>
          <p:nvPr/>
        </p:nvSpPr>
        <p:spPr>
          <a:xfrm>
            <a:off x="1328733" y="3351919"/>
            <a:ext cx="885698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>
                <a:solidFill>
                  <a:srgbClr val="558ED5"/>
                </a:solidFill>
                <a:latin typeface="PingFang SC" charset="-122"/>
                <a:ea typeface="PingFang SC" charset="-122"/>
                <a:cs typeface="PingFang SC" charset="-122"/>
                <a:sym typeface="+mn-ea"/>
              </a:rPr>
              <a:t>数据仓库</a:t>
            </a:r>
            <a:r>
              <a:rPr lang="zh-CN" altLang="en-US" sz="3200" dirty="0" smtClean="0">
                <a:latin typeface="PingFang SC" charset="-122"/>
                <a:ea typeface="PingFang SC" charset="-122"/>
                <a:cs typeface="PingFang SC" charset="-122"/>
              </a:rPr>
              <a:t>项目答辩</a:t>
            </a:r>
            <a:endParaRPr lang="bg-BG" sz="3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-1179512"/>
            <a:ext cx="2540000" cy="254000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359850" y="1535985"/>
            <a:ext cx="1794199" cy="565154"/>
            <a:chOff x="1403648" y="1563637"/>
            <a:chExt cx="1656184" cy="521681"/>
          </a:xfrm>
        </p:grpSpPr>
        <p:sp>
          <p:nvSpPr>
            <p:cNvPr id="6" name="Rounded Rectangle 5"/>
            <p:cNvSpPr/>
            <p:nvPr/>
          </p:nvSpPr>
          <p:spPr>
            <a:xfrm>
              <a:off x="1403648" y="1563637"/>
              <a:ext cx="1656184" cy="5216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32318" y="1655200"/>
              <a:ext cx="1198849" cy="3316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bg-BG" sz="1735" dirty="0" smtClean="0">
                  <a:solidFill>
                    <a:srgbClr val="F2F2F2"/>
                  </a:solidFill>
                </a:rPr>
                <a:t>数据</a:t>
              </a:r>
              <a:r>
                <a:rPr lang="zh-CN" altLang="bg-BG" sz="1735" dirty="0">
                  <a:solidFill>
                    <a:srgbClr val="F2F2F2"/>
                  </a:solidFill>
                </a:rPr>
                <a:t>可视化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95020" y="3333750"/>
            <a:ext cx="1301116" cy="597889"/>
            <a:chOff x="1403649" y="1560121"/>
            <a:chExt cx="1082908" cy="644826"/>
          </a:xfrm>
        </p:grpSpPr>
        <p:sp>
          <p:nvSpPr>
            <p:cNvPr id="35" name="Rounded Rectangle 34"/>
            <p:cNvSpPr/>
            <p:nvPr/>
          </p:nvSpPr>
          <p:spPr>
            <a:xfrm>
              <a:off x="1403649" y="1560121"/>
              <a:ext cx="1082379" cy="644826"/>
            </a:xfrm>
            <a:prstGeom prst="roundRect">
              <a:avLst>
                <a:gd name="adj" fmla="val 726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403649" y="1716952"/>
              <a:ext cx="1082908" cy="3869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bg-BG" sz="1735" dirty="0">
                  <a:solidFill>
                    <a:srgbClr val="F2F2F2"/>
                  </a:solidFill>
                </a:rPr>
                <a:t>功能概要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324350" y="1412776"/>
            <a:ext cx="1794199" cy="400056"/>
            <a:chOff x="1403648" y="1594055"/>
            <a:chExt cx="1656184" cy="369281"/>
          </a:xfrm>
        </p:grpSpPr>
        <p:sp>
          <p:nvSpPr>
            <p:cNvPr id="37" name="Rounded Rectangle 36"/>
            <p:cNvSpPr/>
            <p:nvPr/>
          </p:nvSpPr>
          <p:spPr>
            <a:xfrm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535390" y="1609418"/>
              <a:ext cx="1392702" cy="3311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bg-BG" sz="1735" dirty="0">
                  <a:solidFill>
                    <a:srgbClr val="F2F2F2"/>
                  </a:solidFill>
                </a:rPr>
                <a:t>总体数目概况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318349" y="2122876"/>
            <a:ext cx="1794199" cy="400056"/>
            <a:chOff x="1403648" y="1594055"/>
            <a:chExt cx="1656184" cy="369281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2" name="Rounded Rectangle 41"/>
            <p:cNvSpPr/>
            <p:nvPr/>
          </p:nvSpPr>
          <p:spPr>
            <a:xfrm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535390" y="1609418"/>
              <a:ext cx="1392702" cy="33117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zh-CN" altLang="bg-BG" sz="1735" dirty="0">
                  <a:solidFill>
                    <a:srgbClr val="F2F2F2"/>
                  </a:solidFill>
                </a:rPr>
                <a:t>各风格电影数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318349" y="4221088"/>
            <a:ext cx="1794199" cy="400056"/>
            <a:chOff x="1403648" y="1594055"/>
            <a:chExt cx="1656184" cy="369281"/>
          </a:xfrm>
        </p:grpSpPr>
        <p:sp>
          <p:nvSpPr>
            <p:cNvPr id="45" name="Rounded Rectangle 44"/>
            <p:cNvSpPr/>
            <p:nvPr/>
          </p:nvSpPr>
          <p:spPr>
            <a:xfrm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bg-BG"/>
                <a:t>电影评分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088719" y="1609418"/>
              <a:ext cx="286043" cy="3311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bg-BG" sz="1735" dirty="0">
                <a:solidFill>
                  <a:srgbClr val="F2F2F2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24350" y="4870678"/>
            <a:ext cx="1794199" cy="400056"/>
            <a:chOff x="1337413" y="1594055"/>
            <a:chExt cx="1656184" cy="369281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8" name="Rounded Rectangle 47"/>
            <p:cNvSpPr/>
            <p:nvPr/>
          </p:nvSpPr>
          <p:spPr>
            <a:xfrm>
              <a:off x="1337413" y="1594055"/>
              <a:ext cx="1656184" cy="369281"/>
            </a:xfrm>
            <a:prstGeom prst="roundRect">
              <a:avLst>
                <a:gd name="adj" fmla="val 72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739374" y="1609418"/>
              <a:ext cx="984739" cy="33117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zh-CN" altLang="bg-BG" sz="1735" dirty="0">
                  <a:solidFill>
                    <a:srgbClr val="F2F2F2"/>
                  </a:solidFill>
                </a:rPr>
                <a:t>电影评论</a:t>
              </a:r>
            </a:p>
          </p:txBody>
        </p:sp>
      </p:grpSp>
      <p:cxnSp>
        <p:nvCxnSpPr>
          <p:cNvPr id="50" name="Elbow Connector 49"/>
          <p:cNvCxnSpPr/>
          <p:nvPr/>
        </p:nvCxnSpPr>
        <p:spPr>
          <a:xfrm rot="10800000" flipV="1">
            <a:off x="2095500" y="1818640"/>
            <a:ext cx="1264285" cy="1814195"/>
          </a:xfrm>
          <a:prstGeom prst="bentConnector3">
            <a:avLst>
              <a:gd name="adj1" fmla="val 49975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10800000" flipV="1">
            <a:off x="5154295" y="1612900"/>
            <a:ext cx="1170305" cy="205740"/>
          </a:xfrm>
          <a:prstGeom prst="bentConnector3">
            <a:avLst>
              <a:gd name="adj1" fmla="val 49973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rot="10800000">
            <a:off x="5154295" y="1818640"/>
            <a:ext cx="1163955" cy="504190"/>
          </a:xfrm>
          <a:prstGeom prst="bentConnector3">
            <a:avLst>
              <a:gd name="adj1" fmla="val 49973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0800000" flipV="1">
            <a:off x="5310505" y="4420870"/>
            <a:ext cx="1007745" cy="864235"/>
          </a:xfrm>
          <a:prstGeom prst="bentConnector3">
            <a:avLst>
              <a:gd name="adj1" fmla="val 49968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0800000" flipV="1">
            <a:off x="5310505" y="5070475"/>
            <a:ext cx="1014095" cy="214630"/>
          </a:xfrm>
          <a:prstGeom prst="bentConnector3">
            <a:avLst>
              <a:gd name="adj1" fmla="val 49969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3359595" y="4979876"/>
            <a:ext cx="1950895" cy="610123"/>
            <a:chOff x="6372200" y="1585123"/>
            <a:chExt cx="1656184" cy="521681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0" name="Rounded Rectangle 39"/>
            <p:cNvSpPr/>
            <p:nvPr/>
          </p:nvSpPr>
          <p:spPr>
            <a:xfrm>
              <a:off x="6372200" y="1585123"/>
              <a:ext cx="1656184" cy="521681"/>
            </a:xfrm>
            <a:prstGeom prst="roundRect">
              <a:avLst>
                <a:gd name="adj" fmla="val 72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747473" y="1676687"/>
              <a:ext cx="905644" cy="30676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zh-CN" altLang="bg-BG" sz="1735" dirty="0">
                  <a:solidFill>
                    <a:srgbClr val="F2F2F2"/>
                  </a:solidFill>
                </a:rPr>
                <a:t>信息查询</a:t>
              </a:r>
            </a:p>
          </p:txBody>
        </p:sp>
      </p:grpSp>
      <p:cxnSp>
        <p:nvCxnSpPr>
          <p:cNvPr id="53" name="Elbow Connector 52"/>
          <p:cNvCxnSpPr/>
          <p:nvPr/>
        </p:nvCxnSpPr>
        <p:spPr>
          <a:xfrm rot="10800000">
            <a:off x="2095500" y="3632835"/>
            <a:ext cx="1264285" cy="1652270"/>
          </a:xfrm>
          <a:prstGeom prst="bentConnector3">
            <a:avLst>
              <a:gd name="adj1" fmla="val 49975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6324600" y="2812415"/>
            <a:ext cx="1892300" cy="438150"/>
            <a:chOff x="1403648" y="1594055"/>
            <a:chExt cx="1269400" cy="369281"/>
          </a:xfrm>
        </p:grpSpPr>
        <p:sp>
          <p:nvSpPr>
            <p:cNvPr id="56" name="Rounded Rectangle 55"/>
            <p:cNvSpPr/>
            <p:nvPr/>
          </p:nvSpPr>
          <p:spPr>
            <a:xfrm>
              <a:off x="1403648" y="1594055"/>
              <a:ext cx="1269400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电影及商品信息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088721" y="1609418"/>
              <a:ext cx="286043" cy="3311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bg-BG" sz="1735" dirty="0">
                <a:solidFill>
                  <a:srgbClr val="F2F2F2"/>
                </a:solidFill>
                <a:latin typeface="New Cicle" pitchFamily="2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324350" y="3532241"/>
            <a:ext cx="1794199" cy="400056"/>
            <a:chOff x="1403648" y="1594055"/>
            <a:chExt cx="1656184" cy="369281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1" name="Rounded Rectangle 60"/>
            <p:cNvSpPr/>
            <p:nvPr/>
          </p:nvSpPr>
          <p:spPr>
            <a:xfrm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739373" y="1609418"/>
              <a:ext cx="984739" cy="33117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zh-CN" altLang="bg-BG" sz="1735" dirty="0">
                  <a:solidFill>
                    <a:srgbClr val="F2F2F2"/>
                  </a:solidFill>
                  <a:latin typeface="New Cicle" pitchFamily="2" charset="0"/>
                </a:rPr>
                <a:t>导演风格</a:t>
              </a:r>
            </a:p>
          </p:txBody>
        </p:sp>
      </p:grpSp>
      <p:cxnSp>
        <p:nvCxnSpPr>
          <p:cNvPr id="65" name="Elbow Connector 64"/>
          <p:cNvCxnSpPr/>
          <p:nvPr/>
        </p:nvCxnSpPr>
        <p:spPr>
          <a:xfrm rot="10800000" flipV="1">
            <a:off x="5310505" y="3031490"/>
            <a:ext cx="1014095" cy="2253615"/>
          </a:xfrm>
          <a:prstGeom prst="bentConnector3">
            <a:avLst>
              <a:gd name="adj1" fmla="val 49969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rot="10800000" flipV="1">
            <a:off x="5310505" y="3732530"/>
            <a:ext cx="1014095" cy="1552575"/>
          </a:xfrm>
          <a:prstGeom prst="bentConnector3">
            <a:avLst>
              <a:gd name="adj1" fmla="val 49969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itle 3"/>
          <p:cNvSpPr txBox="1"/>
          <p:nvPr/>
        </p:nvSpPr>
        <p:spPr>
          <a:xfrm>
            <a:off x="-2736981" y="164637"/>
            <a:ext cx="8544949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5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95300"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90600"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485900"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981200"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anose="02000603020000020003" pitchFamily="2" charset="0"/>
              </a:rPr>
              <a:t>功能</a:t>
            </a:r>
            <a:r>
              <a:rPr lang="zh-CN" altLang="en-US" b="1" dirty="0">
                <a:latin typeface="GeosansLight" panose="02000603020000020003" pitchFamily="2" charset="0"/>
              </a:rPr>
              <a:t>概要</a:t>
            </a:r>
            <a:endParaRPr lang="zh-CN" altLang="en-US" b="1" dirty="0" smtClean="0">
              <a:latin typeface="GeosansLight" panose="02000603020000020003" pitchFamily="2" charset="0"/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6301839" y="5567923"/>
            <a:ext cx="1794199" cy="400056"/>
            <a:chOff x="1403648" y="1594055"/>
            <a:chExt cx="1656184" cy="369281"/>
          </a:xfrm>
        </p:grpSpPr>
        <p:sp>
          <p:nvSpPr>
            <p:cNvPr id="3" name="Rounded Rectangle 44"/>
            <p:cNvSpPr/>
            <p:nvPr/>
          </p:nvSpPr>
          <p:spPr>
            <a:xfrm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bg-BG"/>
                <a:t>电影风格趋势</a:t>
              </a:r>
            </a:p>
          </p:txBody>
        </p:sp>
        <p:sp>
          <p:nvSpPr>
            <p:cNvPr id="4" name="Rectangle 45"/>
            <p:cNvSpPr/>
            <p:nvPr/>
          </p:nvSpPr>
          <p:spPr>
            <a:xfrm>
              <a:off x="2088719" y="1609418"/>
              <a:ext cx="286043" cy="3311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bg-BG" sz="1735" dirty="0">
                <a:solidFill>
                  <a:srgbClr val="F2F2F2"/>
                </a:solidFill>
              </a:endParaRPr>
            </a:p>
          </p:txBody>
        </p:sp>
      </p:grpSp>
      <p:cxnSp>
        <p:nvCxnSpPr>
          <p:cNvPr id="10" name="Elbow Connector 63"/>
          <p:cNvCxnSpPr/>
          <p:nvPr/>
        </p:nvCxnSpPr>
        <p:spPr>
          <a:xfrm rot="10800000">
            <a:off x="5309870" y="5285105"/>
            <a:ext cx="991235" cy="482600"/>
          </a:xfrm>
          <a:prstGeom prst="bentConnector3">
            <a:avLst>
              <a:gd name="adj1" fmla="val 49968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58"/>
          <p:cNvGrpSpPr/>
          <p:nvPr/>
        </p:nvGrpSpPr>
        <p:grpSpPr>
          <a:xfrm>
            <a:off x="8891270" y="1722120"/>
            <a:ext cx="1523365" cy="400050"/>
            <a:chOff x="1403648" y="1594055"/>
            <a:chExt cx="1656184" cy="369281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7" name="Rounded Rectangle 60"/>
            <p:cNvSpPr/>
            <p:nvPr/>
          </p:nvSpPr>
          <p:spPr>
            <a:xfrm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61"/>
            <p:cNvSpPr/>
            <p:nvPr/>
          </p:nvSpPr>
          <p:spPr>
            <a:xfrm>
              <a:off x="1559671" y="1609295"/>
              <a:ext cx="1421460" cy="33118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bg-BG" sz="1735" dirty="0">
                  <a:solidFill>
                    <a:srgbClr val="F2F2F2"/>
                  </a:solidFill>
                  <a:latin typeface="New Cicle" pitchFamily="2" charset="0"/>
                </a:rPr>
                <a:t>按电影名称</a:t>
              </a:r>
            </a:p>
          </p:txBody>
        </p:sp>
      </p:grpSp>
      <p:grpSp>
        <p:nvGrpSpPr>
          <p:cNvPr id="22" name="Group 43"/>
          <p:cNvGrpSpPr/>
          <p:nvPr/>
        </p:nvGrpSpPr>
        <p:grpSpPr>
          <a:xfrm>
            <a:off x="8884920" y="2410460"/>
            <a:ext cx="1528445" cy="400050"/>
            <a:chOff x="1403648" y="1594055"/>
            <a:chExt cx="1656184" cy="369281"/>
          </a:xfrm>
        </p:grpSpPr>
        <p:sp>
          <p:nvSpPr>
            <p:cNvPr id="23" name="Rounded Rectangle 44"/>
            <p:cNvSpPr/>
            <p:nvPr/>
          </p:nvSpPr>
          <p:spPr>
            <a:xfrm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bg-BG"/>
                <a:t>按导演名称</a:t>
              </a:r>
            </a:p>
          </p:txBody>
        </p:sp>
        <p:sp>
          <p:nvSpPr>
            <p:cNvPr id="24" name="Rectangle 45"/>
            <p:cNvSpPr/>
            <p:nvPr/>
          </p:nvSpPr>
          <p:spPr>
            <a:xfrm>
              <a:off x="2088719" y="1609418"/>
              <a:ext cx="286043" cy="3311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bg-BG" sz="1735" dirty="0">
                <a:solidFill>
                  <a:srgbClr val="F2F2F2"/>
                </a:solidFill>
              </a:endParaRPr>
            </a:p>
          </p:txBody>
        </p:sp>
      </p:grpSp>
      <p:grpSp>
        <p:nvGrpSpPr>
          <p:cNvPr id="28" name="Group 43"/>
          <p:cNvGrpSpPr/>
          <p:nvPr/>
        </p:nvGrpSpPr>
        <p:grpSpPr>
          <a:xfrm>
            <a:off x="8868410" y="3685540"/>
            <a:ext cx="1528445" cy="400050"/>
            <a:chOff x="1403648" y="1594055"/>
            <a:chExt cx="1656184" cy="369281"/>
          </a:xfrm>
        </p:grpSpPr>
        <p:sp>
          <p:nvSpPr>
            <p:cNvPr id="29" name="Rounded Rectangle 44"/>
            <p:cNvSpPr/>
            <p:nvPr/>
          </p:nvSpPr>
          <p:spPr>
            <a:xfrm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bg-BG"/>
                <a:t>按风格名称</a:t>
              </a:r>
            </a:p>
          </p:txBody>
        </p:sp>
        <p:sp>
          <p:nvSpPr>
            <p:cNvPr id="30" name="Rectangle 45"/>
            <p:cNvSpPr/>
            <p:nvPr/>
          </p:nvSpPr>
          <p:spPr>
            <a:xfrm>
              <a:off x="2088719" y="1609418"/>
              <a:ext cx="286043" cy="3311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bg-BG" sz="1735" dirty="0">
                <a:solidFill>
                  <a:srgbClr val="F2F2F2"/>
                </a:solidFill>
              </a:endParaRPr>
            </a:p>
          </p:txBody>
        </p:sp>
      </p:grpSp>
      <p:grpSp>
        <p:nvGrpSpPr>
          <p:cNvPr id="32" name="Group 43"/>
          <p:cNvGrpSpPr/>
          <p:nvPr/>
        </p:nvGrpSpPr>
        <p:grpSpPr>
          <a:xfrm>
            <a:off x="8851900" y="4960620"/>
            <a:ext cx="1528445" cy="400050"/>
            <a:chOff x="1403648" y="1594055"/>
            <a:chExt cx="1656184" cy="369281"/>
          </a:xfrm>
        </p:grpSpPr>
        <p:sp>
          <p:nvSpPr>
            <p:cNvPr id="68" name="Rounded Rectangle 44"/>
            <p:cNvSpPr/>
            <p:nvPr/>
          </p:nvSpPr>
          <p:spPr>
            <a:xfrm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bg-BG"/>
                <a:t>组合查询</a:t>
              </a:r>
            </a:p>
          </p:txBody>
        </p:sp>
        <p:sp>
          <p:nvSpPr>
            <p:cNvPr id="69" name="Rectangle 45"/>
            <p:cNvSpPr/>
            <p:nvPr/>
          </p:nvSpPr>
          <p:spPr>
            <a:xfrm>
              <a:off x="2088719" y="1609418"/>
              <a:ext cx="286043" cy="3311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bg-BG" sz="1735" dirty="0">
                <a:solidFill>
                  <a:srgbClr val="F2F2F2"/>
                </a:solidFill>
              </a:endParaRPr>
            </a:p>
          </p:txBody>
        </p:sp>
      </p:grpSp>
      <p:grpSp>
        <p:nvGrpSpPr>
          <p:cNvPr id="70" name="Group 58"/>
          <p:cNvGrpSpPr/>
          <p:nvPr/>
        </p:nvGrpSpPr>
        <p:grpSpPr>
          <a:xfrm>
            <a:off x="8874760" y="4288790"/>
            <a:ext cx="1523365" cy="400050"/>
            <a:chOff x="1403648" y="1594055"/>
            <a:chExt cx="1656184" cy="369281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71" name="Rounded Rectangle 60"/>
            <p:cNvSpPr/>
            <p:nvPr/>
          </p:nvSpPr>
          <p:spPr>
            <a:xfrm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2" name="Rectangle 61"/>
            <p:cNvSpPr/>
            <p:nvPr/>
          </p:nvSpPr>
          <p:spPr>
            <a:xfrm>
              <a:off x="1559671" y="1609295"/>
              <a:ext cx="1421460" cy="33118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bg-BG" sz="1735" dirty="0">
                  <a:solidFill>
                    <a:srgbClr val="F2F2F2"/>
                  </a:solidFill>
                  <a:latin typeface="New Cicle" pitchFamily="2" charset="0"/>
                  <a:sym typeface="+mn-ea"/>
                </a:rPr>
                <a:t>按上映时间</a:t>
              </a:r>
              <a:endParaRPr lang="zh-CN" altLang="bg-BG" sz="1735" dirty="0">
                <a:solidFill>
                  <a:srgbClr val="F2F2F2"/>
                </a:solidFill>
                <a:latin typeface="New Cicle" pitchFamily="2" charset="0"/>
              </a:endParaRPr>
            </a:p>
          </p:txBody>
        </p:sp>
      </p:grpSp>
      <p:grpSp>
        <p:nvGrpSpPr>
          <p:cNvPr id="74" name="Group 58"/>
          <p:cNvGrpSpPr/>
          <p:nvPr/>
        </p:nvGrpSpPr>
        <p:grpSpPr>
          <a:xfrm>
            <a:off x="8874760" y="2997200"/>
            <a:ext cx="1523365" cy="400050"/>
            <a:chOff x="1403648" y="1594055"/>
            <a:chExt cx="1656184" cy="369281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75" name="Rounded Rectangle 60"/>
            <p:cNvSpPr/>
            <p:nvPr/>
          </p:nvSpPr>
          <p:spPr>
            <a:xfrm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6" name="Rectangle 61"/>
            <p:cNvSpPr/>
            <p:nvPr/>
          </p:nvSpPr>
          <p:spPr>
            <a:xfrm>
              <a:off x="1559671" y="1609295"/>
              <a:ext cx="1421460" cy="33118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bg-BG" sz="1735" dirty="0">
                  <a:solidFill>
                    <a:srgbClr val="F2F2F2"/>
                  </a:solidFill>
                  <a:latin typeface="New Cicle" pitchFamily="2" charset="0"/>
                </a:rPr>
                <a:t>按演员名称</a:t>
              </a:r>
            </a:p>
          </p:txBody>
        </p:sp>
      </p:grpSp>
      <p:grpSp>
        <p:nvGrpSpPr>
          <p:cNvPr id="77" name="Group 43"/>
          <p:cNvGrpSpPr/>
          <p:nvPr/>
        </p:nvGrpSpPr>
        <p:grpSpPr>
          <a:xfrm>
            <a:off x="11053445" y="2609215"/>
            <a:ext cx="778510" cy="400050"/>
            <a:chOff x="1957544" y="1594055"/>
            <a:chExt cx="1102288" cy="369281"/>
          </a:xfrm>
        </p:grpSpPr>
        <p:sp>
          <p:nvSpPr>
            <p:cNvPr id="78" name="Rounded Rectangle 44"/>
            <p:cNvSpPr/>
            <p:nvPr/>
          </p:nvSpPr>
          <p:spPr>
            <a:xfrm>
              <a:off x="1957544" y="1594055"/>
              <a:ext cx="1102288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bg-BG"/>
                <a:t>主演</a:t>
              </a:r>
            </a:p>
          </p:txBody>
        </p:sp>
        <p:sp>
          <p:nvSpPr>
            <p:cNvPr id="79" name="Rectangle 45"/>
            <p:cNvSpPr/>
            <p:nvPr/>
          </p:nvSpPr>
          <p:spPr>
            <a:xfrm>
              <a:off x="2088719" y="1609418"/>
              <a:ext cx="286043" cy="3311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bg-BG" sz="1735" dirty="0">
                <a:solidFill>
                  <a:srgbClr val="F2F2F2"/>
                </a:solidFill>
              </a:endParaRPr>
            </a:p>
          </p:txBody>
        </p:sp>
      </p:grpSp>
      <p:grpSp>
        <p:nvGrpSpPr>
          <p:cNvPr id="86" name="Group 58"/>
          <p:cNvGrpSpPr/>
          <p:nvPr/>
        </p:nvGrpSpPr>
        <p:grpSpPr>
          <a:xfrm>
            <a:off x="11051540" y="3140710"/>
            <a:ext cx="781685" cy="400050"/>
            <a:chOff x="1403648" y="1594055"/>
            <a:chExt cx="1656184" cy="369281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7" name="Rounded Rectangle 60"/>
            <p:cNvSpPr/>
            <p:nvPr/>
          </p:nvSpPr>
          <p:spPr>
            <a:xfrm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Rectangle 61"/>
            <p:cNvSpPr/>
            <p:nvPr/>
          </p:nvSpPr>
          <p:spPr>
            <a:xfrm>
              <a:off x="1559671" y="1609295"/>
              <a:ext cx="1421460" cy="33118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bg-BG" sz="1735" dirty="0">
                  <a:solidFill>
                    <a:srgbClr val="F2F2F2"/>
                  </a:solidFill>
                  <a:latin typeface="New Cicle" pitchFamily="2" charset="0"/>
                </a:rPr>
                <a:t>参演</a:t>
              </a:r>
            </a:p>
          </p:txBody>
        </p:sp>
      </p:grpSp>
      <p:grpSp>
        <p:nvGrpSpPr>
          <p:cNvPr id="89" name="Group 43"/>
          <p:cNvGrpSpPr/>
          <p:nvPr/>
        </p:nvGrpSpPr>
        <p:grpSpPr>
          <a:xfrm>
            <a:off x="11108690" y="3812540"/>
            <a:ext cx="778510" cy="400050"/>
            <a:chOff x="1957544" y="1594055"/>
            <a:chExt cx="1102288" cy="369281"/>
          </a:xfrm>
        </p:grpSpPr>
        <p:sp>
          <p:nvSpPr>
            <p:cNvPr id="90" name="Rounded Rectangle 44"/>
            <p:cNvSpPr/>
            <p:nvPr/>
          </p:nvSpPr>
          <p:spPr>
            <a:xfrm>
              <a:off x="1957544" y="1594055"/>
              <a:ext cx="1102288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bg-BG"/>
                <a:t>年</a:t>
              </a:r>
            </a:p>
          </p:txBody>
        </p:sp>
        <p:sp>
          <p:nvSpPr>
            <p:cNvPr id="91" name="Rectangle 45"/>
            <p:cNvSpPr/>
            <p:nvPr/>
          </p:nvSpPr>
          <p:spPr>
            <a:xfrm>
              <a:off x="2088719" y="1609418"/>
              <a:ext cx="286043" cy="3311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bg-BG" sz="1735" dirty="0">
                <a:solidFill>
                  <a:srgbClr val="F2F2F2"/>
                </a:solidFill>
              </a:endParaRPr>
            </a:p>
          </p:txBody>
        </p:sp>
      </p:grpSp>
      <p:grpSp>
        <p:nvGrpSpPr>
          <p:cNvPr id="92" name="Group 43"/>
          <p:cNvGrpSpPr/>
          <p:nvPr/>
        </p:nvGrpSpPr>
        <p:grpSpPr>
          <a:xfrm>
            <a:off x="11108690" y="4888865"/>
            <a:ext cx="778510" cy="400050"/>
            <a:chOff x="1957544" y="1594055"/>
            <a:chExt cx="1102288" cy="369281"/>
          </a:xfrm>
        </p:grpSpPr>
        <p:sp>
          <p:nvSpPr>
            <p:cNvPr id="93" name="Rounded Rectangle 44"/>
            <p:cNvSpPr/>
            <p:nvPr/>
          </p:nvSpPr>
          <p:spPr>
            <a:xfrm>
              <a:off x="1957544" y="1594055"/>
              <a:ext cx="1102288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bg-BG"/>
                <a:t>周</a:t>
              </a:r>
            </a:p>
          </p:txBody>
        </p:sp>
        <p:sp>
          <p:nvSpPr>
            <p:cNvPr id="94" name="Rectangle 45"/>
            <p:cNvSpPr/>
            <p:nvPr/>
          </p:nvSpPr>
          <p:spPr>
            <a:xfrm>
              <a:off x="2088719" y="1609418"/>
              <a:ext cx="286043" cy="3311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bg-BG" sz="1735" dirty="0">
                <a:solidFill>
                  <a:srgbClr val="F2F2F2"/>
                </a:solidFill>
              </a:endParaRPr>
            </a:p>
          </p:txBody>
        </p:sp>
      </p:grpSp>
      <p:grpSp>
        <p:nvGrpSpPr>
          <p:cNvPr id="95" name="Group 58"/>
          <p:cNvGrpSpPr/>
          <p:nvPr/>
        </p:nvGrpSpPr>
        <p:grpSpPr>
          <a:xfrm>
            <a:off x="11106785" y="4344035"/>
            <a:ext cx="781685" cy="400050"/>
            <a:chOff x="1403648" y="1594055"/>
            <a:chExt cx="1656184" cy="369281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96" name="Rounded Rectangle 60"/>
            <p:cNvSpPr/>
            <p:nvPr/>
          </p:nvSpPr>
          <p:spPr>
            <a:xfrm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7" name="Rectangle 61"/>
            <p:cNvSpPr/>
            <p:nvPr/>
          </p:nvSpPr>
          <p:spPr>
            <a:xfrm>
              <a:off x="1559671" y="1609295"/>
              <a:ext cx="1421460" cy="33118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bg-BG" sz="1735" dirty="0">
                  <a:solidFill>
                    <a:srgbClr val="F2F2F2"/>
                  </a:solidFill>
                  <a:latin typeface="New Cicle" pitchFamily="2" charset="0"/>
                </a:rPr>
                <a:t>月</a:t>
              </a:r>
            </a:p>
          </p:txBody>
        </p:sp>
      </p:grpSp>
      <p:cxnSp>
        <p:nvCxnSpPr>
          <p:cNvPr id="98" name="Elbow Connector 56"/>
          <p:cNvCxnSpPr>
            <a:stCxn id="17" idx="1"/>
            <a:endCxn id="56" idx="3"/>
          </p:cNvCxnSpPr>
          <p:nvPr/>
        </p:nvCxnSpPr>
        <p:spPr>
          <a:xfrm rot="10800000" flipV="1">
            <a:off x="8216900" y="1921510"/>
            <a:ext cx="674370" cy="1109345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56"/>
          <p:cNvCxnSpPr>
            <a:stCxn id="23" idx="1"/>
            <a:endCxn id="56" idx="3"/>
          </p:cNvCxnSpPr>
          <p:nvPr/>
        </p:nvCxnSpPr>
        <p:spPr>
          <a:xfrm rot="10800000" flipV="1">
            <a:off x="8216900" y="2609850"/>
            <a:ext cx="668020" cy="421005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56"/>
          <p:cNvCxnSpPr>
            <a:stCxn id="75" idx="1"/>
            <a:endCxn id="56" idx="3"/>
          </p:cNvCxnSpPr>
          <p:nvPr/>
        </p:nvCxnSpPr>
        <p:spPr>
          <a:xfrm rot="10800000">
            <a:off x="8216900" y="3030855"/>
            <a:ext cx="657860" cy="165735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56"/>
          <p:cNvCxnSpPr>
            <a:stCxn id="29" idx="1"/>
            <a:endCxn id="56" idx="3"/>
          </p:cNvCxnSpPr>
          <p:nvPr/>
        </p:nvCxnSpPr>
        <p:spPr>
          <a:xfrm rot="10800000">
            <a:off x="8216900" y="3030855"/>
            <a:ext cx="651510" cy="854075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56"/>
          <p:cNvCxnSpPr>
            <a:stCxn id="71" idx="1"/>
            <a:endCxn id="56" idx="3"/>
          </p:cNvCxnSpPr>
          <p:nvPr/>
        </p:nvCxnSpPr>
        <p:spPr>
          <a:xfrm rot="10800000">
            <a:off x="8216900" y="3030855"/>
            <a:ext cx="657860" cy="1457325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56"/>
          <p:cNvCxnSpPr>
            <a:stCxn id="68" idx="1"/>
            <a:endCxn id="56" idx="3"/>
          </p:cNvCxnSpPr>
          <p:nvPr/>
        </p:nvCxnSpPr>
        <p:spPr>
          <a:xfrm rot="10800000">
            <a:off x="8216900" y="3030855"/>
            <a:ext cx="635000" cy="2129155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56"/>
          <p:cNvCxnSpPr>
            <a:stCxn id="78" idx="1"/>
            <a:endCxn id="75" idx="3"/>
          </p:cNvCxnSpPr>
          <p:nvPr/>
        </p:nvCxnSpPr>
        <p:spPr>
          <a:xfrm rot="10800000" flipV="1">
            <a:off x="10398125" y="2808605"/>
            <a:ext cx="655320" cy="387985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56"/>
          <p:cNvCxnSpPr>
            <a:stCxn id="87" idx="1"/>
          </p:cNvCxnSpPr>
          <p:nvPr/>
        </p:nvCxnSpPr>
        <p:spPr>
          <a:xfrm rot="10800000">
            <a:off x="10415270" y="3211195"/>
            <a:ext cx="636270" cy="128905"/>
          </a:xfrm>
          <a:prstGeom prst="bentConnector3">
            <a:avLst>
              <a:gd name="adj1" fmla="val 499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56"/>
          <p:cNvCxnSpPr>
            <a:stCxn id="90" idx="1"/>
            <a:endCxn id="71" idx="3"/>
          </p:cNvCxnSpPr>
          <p:nvPr/>
        </p:nvCxnSpPr>
        <p:spPr>
          <a:xfrm rot="10800000" flipV="1">
            <a:off x="10397490" y="4012565"/>
            <a:ext cx="710565" cy="476250"/>
          </a:xfrm>
          <a:prstGeom prst="bentConnector3">
            <a:avLst>
              <a:gd name="adj1" fmla="val 49955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6"/>
          <p:cNvCxnSpPr>
            <a:stCxn id="96" idx="1"/>
            <a:endCxn id="71" idx="3"/>
          </p:cNvCxnSpPr>
          <p:nvPr/>
        </p:nvCxnSpPr>
        <p:spPr>
          <a:xfrm rot="10800000">
            <a:off x="10398125" y="4488180"/>
            <a:ext cx="708660" cy="55245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56"/>
          <p:cNvCxnSpPr>
            <a:stCxn id="93" idx="1"/>
            <a:endCxn id="71" idx="3"/>
          </p:cNvCxnSpPr>
          <p:nvPr/>
        </p:nvCxnSpPr>
        <p:spPr>
          <a:xfrm rot="10800000">
            <a:off x="10397490" y="4488180"/>
            <a:ext cx="710565" cy="600075"/>
          </a:xfrm>
          <a:prstGeom prst="bentConnector3">
            <a:avLst>
              <a:gd name="adj1" fmla="val 49955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-1179512"/>
            <a:ext cx="2540000" cy="254000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731058" y="137447"/>
            <a:ext cx="8544949" cy="960107"/>
          </a:xfrm>
        </p:spPr>
        <p:txBody>
          <a:bodyPr/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数据</a:t>
            </a:r>
            <a:r>
              <a:rPr kumimoji="1"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展示</a:t>
            </a:r>
          </a:p>
        </p:txBody>
      </p:sp>
      <p:grpSp>
        <p:nvGrpSpPr>
          <p:cNvPr id="25" name="Group 8"/>
          <p:cNvGrpSpPr>
            <a:grpSpLocks noChangeAspect="1"/>
          </p:cNvGrpSpPr>
          <p:nvPr/>
        </p:nvGrpSpPr>
        <p:grpSpPr bwMode="auto">
          <a:xfrm>
            <a:off x="3898374" y="1644650"/>
            <a:ext cx="1927225" cy="2284413"/>
            <a:chOff x="2456" y="1036"/>
            <a:chExt cx="1214" cy="1439"/>
          </a:xfrm>
        </p:grpSpPr>
        <p:sp>
          <p:nvSpPr>
            <p:cNvPr id="26" name="AutoShape 7"/>
            <p:cNvSpPr>
              <a:spLocks noChangeAspect="1" noChangeArrowheads="1" noTextEdit="1"/>
            </p:cNvSpPr>
            <p:nvPr/>
          </p:nvSpPr>
          <p:spPr bwMode="auto">
            <a:xfrm>
              <a:off x="2456" y="1036"/>
              <a:ext cx="1214" cy="1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871" y="1350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+mn-ea"/>
                <a:sym typeface="+mn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23392" y="3687415"/>
            <a:ext cx="244827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dirty="0" smtClean="0"/>
              <a:t>首页展示数据概况，包括电影数、导演数、演员数，以及不同风格的电影数</a:t>
            </a:r>
            <a:endParaRPr kumimoji="1" lang="zh-CN" dirty="0"/>
          </a:p>
        </p:txBody>
      </p:sp>
      <p:pic>
        <p:nvPicPr>
          <p:cNvPr id="3" name="图片 2" descr="QQ图片201801071709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845" y="1300480"/>
            <a:ext cx="8693150" cy="50501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-1179512"/>
            <a:ext cx="2540000" cy="254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256928" y="188640"/>
            <a:ext cx="8544949" cy="960107"/>
          </a:xfrm>
        </p:spPr>
        <p:txBody>
          <a:bodyPr/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电影信息</a:t>
            </a:r>
            <a:r>
              <a:rPr kumimoji="1"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查询</a:t>
            </a:r>
          </a:p>
        </p:txBody>
      </p:sp>
      <p:grpSp>
        <p:nvGrpSpPr>
          <p:cNvPr id="25" name="Group 8"/>
          <p:cNvGrpSpPr>
            <a:grpSpLocks noChangeAspect="1"/>
          </p:cNvGrpSpPr>
          <p:nvPr/>
        </p:nvGrpSpPr>
        <p:grpSpPr bwMode="auto">
          <a:xfrm>
            <a:off x="3898374" y="1644650"/>
            <a:ext cx="1927225" cy="2284413"/>
            <a:chOff x="2456" y="1036"/>
            <a:chExt cx="1214" cy="1439"/>
          </a:xfrm>
        </p:grpSpPr>
        <p:sp>
          <p:nvSpPr>
            <p:cNvPr id="26" name="AutoShape 7"/>
            <p:cNvSpPr>
              <a:spLocks noChangeAspect="1" noChangeArrowheads="1" noTextEdit="1"/>
            </p:cNvSpPr>
            <p:nvPr/>
          </p:nvSpPr>
          <p:spPr bwMode="auto">
            <a:xfrm>
              <a:off x="2456" y="1036"/>
              <a:ext cx="1214" cy="1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871" y="1350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+mn-ea"/>
                <a:sym typeface="+mn-lt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59384" y="2908239"/>
            <a:ext cx="2448272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通过输入电影名称、导演名称、演员名称、电影风格、上映时间等查询电影信息，及该电影对应的商品信息</a:t>
            </a:r>
          </a:p>
        </p:txBody>
      </p:sp>
      <p:pic>
        <p:nvPicPr>
          <p:cNvPr id="7" name="图片 6" descr="QQ图片201801071711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675" y="1343109"/>
            <a:ext cx="8921115" cy="51822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-1179512"/>
            <a:ext cx="2540000" cy="254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256928" y="147650"/>
            <a:ext cx="8544949" cy="960107"/>
          </a:xfrm>
        </p:spPr>
        <p:txBody>
          <a:bodyPr/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电影信息</a:t>
            </a:r>
            <a:r>
              <a:rPr kumimoji="1"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查询</a:t>
            </a:r>
          </a:p>
        </p:txBody>
      </p:sp>
      <p:grpSp>
        <p:nvGrpSpPr>
          <p:cNvPr id="25" name="Group 8"/>
          <p:cNvGrpSpPr>
            <a:grpSpLocks noChangeAspect="1"/>
          </p:cNvGrpSpPr>
          <p:nvPr/>
        </p:nvGrpSpPr>
        <p:grpSpPr bwMode="auto">
          <a:xfrm>
            <a:off x="3898374" y="1644650"/>
            <a:ext cx="1927225" cy="2284413"/>
            <a:chOff x="2456" y="1036"/>
            <a:chExt cx="1214" cy="1439"/>
          </a:xfrm>
        </p:grpSpPr>
        <p:sp>
          <p:nvSpPr>
            <p:cNvPr id="26" name="AutoShape 7"/>
            <p:cNvSpPr>
              <a:spLocks noChangeAspect="1" noChangeArrowheads="1" noTextEdit="1"/>
            </p:cNvSpPr>
            <p:nvPr/>
          </p:nvSpPr>
          <p:spPr bwMode="auto">
            <a:xfrm>
              <a:off x="2456" y="1036"/>
              <a:ext cx="1214" cy="1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871" y="1350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+mn-ea"/>
                <a:sym typeface="+mn-lt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59384" y="2908239"/>
            <a:ext cx="244827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输入演员名称之后，还可以选择其是主演还是参演</a:t>
            </a:r>
          </a:p>
        </p:txBody>
      </p:sp>
      <p:pic>
        <p:nvPicPr>
          <p:cNvPr id="3" name="图片 2" descr="QQ图片201801071711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480" y="1356995"/>
            <a:ext cx="9034780" cy="49961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-1179512"/>
            <a:ext cx="2540000" cy="254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232925" y="119893"/>
            <a:ext cx="8544949" cy="960107"/>
          </a:xfrm>
        </p:spPr>
        <p:txBody>
          <a:bodyPr/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电影信息</a:t>
            </a:r>
            <a:r>
              <a:rPr kumimoji="1"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查询</a:t>
            </a:r>
          </a:p>
        </p:txBody>
      </p:sp>
      <p:grpSp>
        <p:nvGrpSpPr>
          <p:cNvPr id="25" name="Group 8"/>
          <p:cNvGrpSpPr>
            <a:grpSpLocks noChangeAspect="1"/>
          </p:cNvGrpSpPr>
          <p:nvPr/>
        </p:nvGrpSpPr>
        <p:grpSpPr bwMode="auto">
          <a:xfrm>
            <a:off x="3898374" y="1644650"/>
            <a:ext cx="1927225" cy="2284413"/>
            <a:chOff x="2456" y="1036"/>
            <a:chExt cx="1214" cy="1439"/>
          </a:xfrm>
        </p:grpSpPr>
        <p:sp>
          <p:nvSpPr>
            <p:cNvPr id="26" name="AutoShape 7"/>
            <p:cNvSpPr>
              <a:spLocks noChangeAspect="1" noChangeArrowheads="1" noTextEdit="1"/>
            </p:cNvSpPr>
            <p:nvPr/>
          </p:nvSpPr>
          <p:spPr bwMode="auto">
            <a:xfrm>
              <a:off x="2456" y="1036"/>
              <a:ext cx="1214" cy="1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871" y="1350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+mn-ea"/>
                <a:sym typeface="+mn-lt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59384" y="2908239"/>
            <a:ext cx="244827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根据输入的年份，选择月、周。</a:t>
            </a:r>
          </a:p>
        </p:txBody>
      </p:sp>
      <p:pic>
        <p:nvPicPr>
          <p:cNvPr id="10" name="图片 9" descr="QQ图片201801071820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625" y="1201420"/>
            <a:ext cx="8874125" cy="5140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-1179512"/>
            <a:ext cx="2540000" cy="254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232925" y="154946"/>
            <a:ext cx="8544949" cy="960107"/>
          </a:xfrm>
        </p:spPr>
        <p:txBody>
          <a:bodyPr/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电影信息</a:t>
            </a:r>
            <a:r>
              <a:rPr kumimoji="1"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查询</a:t>
            </a:r>
          </a:p>
        </p:txBody>
      </p:sp>
      <p:grpSp>
        <p:nvGrpSpPr>
          <p:cNvPr id="25" name="Group 8"/>
          <p:cNvGrpSpPr>
            <a:grpSpLocks noChangeAspect="1"/>
          </p:cNvGrpSpPr>
          <p:nvPr/>
        </p:nvGrpSpPr>
        <p:grpSpPr bwMode="auto">
          <a:xfrm>
            <a:off x="3898374" y="1644650"/>
            <a:ext cx="1927225" cy="2284413"/>
            <a:chOff x="2456" y="1036"/>
            <a:chExt cx="1214" cy="1439"/>
          </a:xfrm>
        </p:grpSpPr>
        <p:sp>
          <p:nvSpPr>
            <p:cNvPr id="26" name="AutoShape 7"/>
            <p:cNvSpPr>
              <a:spLocks noChangeAspect="1" noChangeArrowheads="1" noTextEdit="1"/>
            </p:cNvSpPr>
            <p:nvPr/>
          </p:nvSpPr>
          <p:spPr bwMode="auto">
            <a:xfrm>
              <a:off x="2456" y="1036"/>
              <a:ext cx="1214" cy="1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871" y="1350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+mn-ea"/>
                <a:sym typeface="+mn-lt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59384" y="2908239"/>
            <a:ext cx="244827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组合查询根据电影上映年份、演员名称、导演名称、电影风格组合查询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-1179512"/>
            <a:ext cx="2540000" cy="254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56" y="1360488"/>
            <a:ext cx="8760296" cy="4649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232925" y="188640"/>
            <a:ext cx="8544949" cy="960107"/>
          </a:xfrm>
        </p:spPr>
        <p:txBody>
          <a:bodyPr/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导演风格</a:t>
            </a:r>
            <a:r>
              <a:rPr kumimoji="1"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查询</a:t>
            </a:r>
          </a:p>
        </p:txBody>
      </p:sp>
      <p:grpSp>
        <p:nvGrpSpPr>
          <p:cNvPr id="25" name="Group 8"/>
          <p:cNvGrpSpPr>
            <a:grpSpLocks noChangeAspect="1"/>
          </p:cNvGrpSpPr>
          <p:nvPr/>
        </p:nvGrpSpPr>
        <p:grpSpPr bwMode="auto">
          <a:xfrm>
            <a:off x="3898374" y="1644650"/>
            <a:ext cx="1927225" cy="2284413"/>
            <a:chOff x="2456" y="1036"/>
            <a:chExt cx="1214" cy="1439"/>
          </a:xfrm>
        </p:grpSpPr>
        <p:sp>
          <p:nvSpPr>
            <p:cNvPr id="26" name="AutoShape 7"/>
            <p:cNvSpPr>
              <a:spLocks noChangeAspect="1" noChangeArrowheads="1" noTextEdit="1"/>
            </p:cNvSpPr>
            <p:nvPr/>
          </p:nvSpPr>
          <p:spPr bwMode="auto">
            <a:xfrm>
              <a:off x="2456" y="1036"/>
              <a:ext cx="1214" cy="1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871" y="1350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+mn-ea"/>
                <a:sym typeface="+mn-lt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59384" y="2908239"/>
            <a:ext cx="2448272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通过输入导演名称，显示该导演合作演员的次数排行，并根据导演最喜欢合作的演员判定导演的风格</a:t>
            </a:r>
          </a:p>
        </p:txBody>
      </p:sp>
      <p:pic>
        <p:nvPicPr>
          <p:cNvPr id="3" name="图片 2" descr="QQ图片201801071819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570" y="1223645"/>
            <a:ext cx="8893810" cy="51619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-1179512"/>
            <a:ext cx="2540000" cy="254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160917" y="187899"/>
            <a:ext cx="8544949" cy="960107"/>
          </a:xfrm>
        </p:spPr>
        <p:txBody>
          <a:bodyPr/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电影评分</a:t>
            </a:r>
            <a:r>
              <a:rPr kumimoji="1"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查询</a:t>
            </a:r>
          </a:p>
        </p:txBody>
      </p:sp>
      <p:grpSp>
        <p:nvGrpSpPr>
          <p:cNvPr id="25" name="Group 8"/>
          <p:cNvGrpSpPr>
            <a:grpSpLocks noChangeAspect="1"/>
          </p:cNvGrpSpPr>
          <p:nvPr/>
        </p:nvGrpSpPr>
        <p:grpSpPr bwMode="auto">
          <a:xfrm>
            <a:off x="3898374" y="1644650"/>
            <a:ext cx="1927225" cy="2284413"/>
            <a:chOff x="2456" y="1036"/>
            <a:chExt cx="1214" cy="1439"/>
          </a:xfrm>
        </p:grpSpPr>
        <p:sp>
          <p:nvSpPr>
            <p:cNvPr id="26" name="AutoShape 7"/>
            <p:cNvSpPr>
              <a:spLocks noChangeAspect="1" noChangeArrowheads="1" noTextEdit="1"/>
            </p:cNvSpPr>
            <p:nvPr/>
          </p:nvSpPr>
          <p:spPr bwMode="auto">
            <a:xfrm>
              <a:off x="2456" y="1036"/>
              <a:ext cx="1214" cy="1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871" y="1350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+mn-ea"/>
                <a:sym typeface="+mn-lt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59384" y="2908239"/>
            <a:ext cx="2448272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通过输入电影名称，显示亚马逊用户对该电影的评分，并根据评分的分布画扇形图直观显示</a:t>
            </a:r>
          </a:p>
        </p:txBody>
      </p:sp>
      <p:pic>
        <p:nvPicPr>
          <p:cNvPr id="3" name="图片 2" descr="QQ图片201801071821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365" y="1239520"/>
            <a:ext cx="8811260" cy="5100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-1179512"/>
            <a:ext cx="2540000" cy="254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184920" y="213108"/>
            <a:ext cx="8544949" cy="960107"/>
          </a:xfrm>
        </p:spPr>
        <p:txBody>
          <a:bodyPr/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48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风格</a:t>
            </a:r>
            <a:r>
              <a:rPr kumimoji="1" lang="zh-CN" alt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趋势</a:t>
            </a:r>
            <a:r>
              <a:rPr kumimoji="1"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查询</a:t>
            </a:r>
          </a:p>
        </p:txBody>
      </p:sp>
      <p:grpSp>
        <p:nvGrpSpPr>
          <p:cNvPr id="25" name="Group 8"/>
          <p:cNvGrpSpPr>
            <a:grpSpLocks noChangeAspect="1"/>
          </p:cNvGrpSpPr>
          <p:nvPr/>
        </p:nvGrpSpPr>
        <p:grpSpPr bwMode="auto">
          <a:xfrm>
            <a:off x="3898374" y="1644650"/>
            <a:ext cx="1927225" cy="2284413"/>
            <a:chOff x="2456" y="1036"/>
            <a:chExt cx="1214" cy="1439"/>
          </a:xfrm>
        </p:grpSpPr>
        <p:sp>
          <p:nvSpPr>
            <p:cNvPr id="26" name="AutoShape 7"/>
            <p:cNvSpPr>
              <a:spLocks noChangeAspect="1" noChangeArrowheads="1" noTextEdit="1"/>
            </p:cNvSpPr>
            <p:nvPr/>
          </p:nvSpPr>
          <p:spPr bwMode="auto">
            <a:xfrm>
              <a:off x="2456" y="1036"/>
              <a:ext cx="1214" cy="1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871" y="1350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+mn-ea"/>
                <a:sym typeface="+mn-lt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59384" y="2908239"/>
            <a:ext cx="2448272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通过输入电影风格，选择按年或月或日进行查询，则可以获得该类风格电影从不同时间维度统计得到的 电影数。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-1179512"/>
            <a:ext cx="2540000" cy="254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0" y="1625684"/>
            <a:ext cx="8112224" cy="43183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8"/>
          <p:cNvSpPr txBox="1"/>
          <p:nvPr/>
        </p:nvSpPr>
        <p:spPr>
          <a:xfrm>
            <a:off x="4237258" y="2874863"/>
            <a:ext cx="6839259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优化</a:t>
            </a:r>
            <a:r>
              <a:rPr kumimoji="1" lang="en-US" altLang="zh-CN" sz="440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lt"/>
              </a:rPr>
              <a:t>  </a:t>
            </a:r>
            <a:r>
              <a:rPr kumimoji="1" lang="zh-CN" altLang="en-US" sz="440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性能比较</a:t>
            </a:r>
            <a:endParaRPr kumimoji="1"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cxnSp>
        <p:nvCxnSpPr>
          <p:cNvPr id="62" name="直接连接符 3"/>
          <p:cNvCxnSpPr/>
          <p:nvPr/>
        </p:nvCxnSpPr>
        <p:spPr>
          <a:xfrm>
            <a:off x="4068367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4"/>
          <p:cNvGrpSpPr/>
          <p:nvPr/>
        </p:nvGrpSpPr>
        <p:grpSpPr>
          <a:xfrm>
            <a:off x="2351584" y="2485638"/>
            <a:ext cx="1547892" cy="1573583"/>
            <a:chOff x="2498710" y="2311467"/>
            <a:chExt cx="1748840" cy="1777866"/>
          </a:xfrm>
        </p:grpSpPr>
        <p:sp>
          <p:nvSpPr>
            <p:cNvPr id="64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8000" dirty="0"/>
                <a:t>3</a:t>
              </a:r>
              <a:endParaRPr lang="zh-CN" altLang="en-US" sz="8000" dirty="0"/>
            </a:p>
          </p:txBody>
        </p:sp>
        <p:sp>
          <p:nvSpPr>
            <p:cNvPr id="65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66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-1179512"/>
            <a:ext cx="2540000" cy="254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椭圆 25">
            <a:hlinkClick r:id="rId2"/>
          </p:cNvPr>
          <p:cNvSpPr>
            <a:spLocks noChangeAspect="1"/>
          </p:cNvSpPr>
          <p:nvPr/>
        </p:nvSpPr>
        <p:spPr>
          <a:xfrm>
            <a:off x="480291" y="3149854"/>
            <a:ext cx="1593489" cy="1593489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Lato" charset="0"/>
                <a:ea typeface="宋体" panose="02010600030101010101" pitchFamily="2" charset="-122"/>
                <a:cs typeface="Lato" charset="0"/>
              </a:rPr>
              <a:t>原始</a:t>
            </a:r>
          </a:p>
          <a:p>
            <a:pPr algn="ctr"/>
            <a:r>
              <a:rPr lang="zh-CN" altLang="en-US" b="1" dirty="0">
                <a:latin typeface="Lato" charset="0"/>
                <a:ea typeface="宋体" panose="02010600030101010101" pitchFamily="2" charset="-122"/>
                <a:cs typeface="Lato" charset="0"/>
              </a:rPr>
              <a:t>数据</a:t>
            </a:r>
          </a:p>
          <a:p>
            <a:pPr algn="ctr"/>
            <a:r>
              <a:rPr lang="zh-CN" altLang="en-US" b="1" dirty="0">
                <a:latin typeface="Lato" charset="0"/>
                <a:ea typeface="宋体" panose="02010600030101010101" pitchFamily="2" charset="-122"/>
                <a:cs typeface="Lato" charset="0"/>
              </a:rPr>
              <a:t>爬取</a:t>
            </a:r>
          </a:p>
        </p:txBody>
      </p:sp>
      <p:sp>
        <p:nvSpPr>
          <p:cNvPr id="27" name="椭圆 26">
            <a:hlinkClick r:id="rId2"/>
          </p:cNvPr>
          <p:cNvSpPr>
            <a:spLocks noChangeAspect="1"/>
          </p:cNvSpPr>
          <p:nvPr/>
        </p:nvSpPr>
        <p:spPr>
          <a:xfrm>
            <a:off x="2160195" y="1579419"/>
            <a:ext cx="1550066" cy="1550066"/>
          </a:xfrm>
          <a:prstGeom prst="ellipse">
            <a:avLst/>
          </a:prstGeom>
          <a:blipFill rotWithShape="1">
            <a:blip r:embed="rId3"/>
            <a:tile tx="0" ty="0" sx="100000" sy="100000" flip="none" algn="tl"/>
          </a:blip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Lato" charset="0"/>
                <a:ea typeface="Lato" charset="0"/>
                <a:cs typeface="Lato" charset="0"/>
              </a:rPr>
              <a:t>数据</a:t>
            </a:r>
          </a:p>
          <a:p>
            <a:pPr algn="ctr"/>
            <a:r>
              <a:rPr lang="zh-CN" altLang="en-US" b="1" dirty="0">
                <a:latin typeface="Lato" charset="0"/>
                <a:ea typeface="Lato" charset="0"/>
                <a:cs typeface="Lato" charset="0"/>
              </a:rPr>
              <a:t>清洗</a:t>
            </a:r>
          </a:p>
        </p:txBody>
      </p:sp>
      <p:sp>
        <p:nvSpPr>
          <p:cNvPr id="29" name="椭圆 28">
            <a:hlinkClick r:id="rId2"/>
          </p:cNvPr>
          <p:cNvSpPr>
            <a:spLocks noChangeAspect="1"/>
          </p:cNvSpPr>
          <p:nvPr/>
        </p:nvSpPr>
        <p:spPr>
          <a:xfrm>
            <a:off x="3905046" y="4191930"/>
            <a:ext cx="1688697" cy="1688697"/>
          </a:xfrm>
          <a:prstGeom prst="ellipse">
            <a:avLst/>
          </a:prstGeom>
          <a:blipFill rotWithShape="1">
            <a:blip r:embed="rId3"/>
            <a:tile tx="0" ty="0" sx="100000" sy="100000" flip="none" algn="tl"/>
          </a:blip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Lato" charset="0"/>
                <a:ea typeface="Lato" charset="0"/>
                <a:cs typeface="Lato" charset="0"/>
              </a:rPr>
              <a:t>建立</a:t>
            </a:r>
          </a:p>
          <a:p>
            <a:pPr algn="ctr"/>
            <a:r>
              <a:rPr lang="zh-CN" altLang="en-US" b="1" dirty="0">
                <a:latin typeface="Lato" charset="0"/>
                <a:ea typeface="Lato" charset="0"/>
                <a:cs typeface="Lato" charset="0"/>
              </a:rPr>
              <a:t>模型 </a:t>
            </a:r>
          </a:p>
        </p:txBody>
      </p:sp>
      <p:sp>
        <p:nvSpPr>
          <p:cNvPr id="31" name="椭圆 30">
            <a:hlinkClick r:id="rId2"/>
          </p:cNvPr>
          <p:cNvSpPr>
            <a:spLocks noChangeAspect="1"/>
          </p:cNvSpPr>
          <p:nvPr/>
        </p:nvSpPr>
        <p:spPr>
          <a:xfrm>
            <a:off x="5911063" y="1416510"/>
            <a:ext cx="1939846" cy="1939846"/>
          </a:xfrm>
          <a:prstGeom prst="ellipse">
            <a:avLst/>
          </a:prstGeom>
          <a:blipFill rotWithShape="1">
            <a:blip r:embed="rId3"/>
            <a:tile tx="0" ty="0" sx="100000" sy="100000" flip="none" algn="tl"/>
          </a:blip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Lato" charset="0"/>
                <a:ea typeface="宋体" panose="02010600030101010101" pitchFamily="2" charset="-122"/>
                <a:cs typeface="Lato" charset="0"/>
              </a:rPr>
              <a:t>模型</a:t>
            </a:r>
          </a:p>
          <a:p>
            <a:pPr algn="ctr"/>
            <a:r>
              <a:rPr lang="zh-CN" altLang="en-US" b="1" dirty="0">
                <a:latin typeface="Lato" charset="0"/>
                <a:ea typeface="宋体" panose="02010600030101010101" pitchFamily="2" charset="-122"/>
                <a:cs typeface="Lato" charset="0"/>
              </a:rPr>
              <a:t>优化</a:t>
            </a:r>
          </a:p>
        </p:txBody>
      </p:sp>
      <p:sp>
        <p:nvSpPr>
          <p:cNvPr id="28" name="椭圆 27">
            <a:hlinkClick r:id="rId2"/>
          </p:cNvPr>
          <p:cNvSpPr>
            <a:spLocks noChangeAspect="1"/>
          </p:cNvSpPr>
          <p:nvPr/>
        </p:nvSpPr>
        <p:spPr>
          <a:xfrm>
            <a:off x="8013395" y="4191930"/>
            <a:ext cx="1625280" cy="1625280"/>
          </a:xfrm>
          <a:prstGeom prst="ellipse">
            <a:avLst/>
          </a:prstGeom>
          <a:blipFill rotWithShape="1">
            <a:blip r:embed="rId3"/>
            <a:tile tx="0" ty="0" sx="100000" sy="100000" flip="none" algn="tl"/>
          </a:blip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Lato" charset="0"/>
                <a:ea typeface="宋体" panose="02010600030101010101" pitchFamily="2" charset="-122"/>
                <a:cs typeface="Lato" charset="0"/>
              </a:rPr>
              <a:t>数据</a:t>
            </a:r>
          </a:p>
          <a:p>
            <a:pPr algn="ctr"/>
            <a:r>
              <a:rPr lang="zh-CN" altLang="en-US" b="1" dirty="0">
                <a:latin typeface="Lato" charset="0"/>
                <a:ea typeface="宋体" panose="02010600030101010101" pitchFamily="2" charset="-122"/>
                <a:cs typeface="Lato" charset="0"/>
              </a:rPr>
              <a:t>存储</a:t>
            </a:r>
          </a:p>
        </p:txBody>
      </p:sp>
      <p:sp>
        <p:nvSpPr>
          <p:cNvPr id="32" name="椭圆 31">
            <a:hlinkClick r:id="rId2"/>
          </p:cNvPr>
          <p:cNvSpPr>
            <a:spLocks noChangeAspect="1"/>
          </p:cNvSpPr>
          <p:nvPr/>
        </p:nvSpPr>
        <p:spPr>
          <a:xfrm>
            <a:off x="10022736" y="1950130"/>
            <a:ext cx="1818281" cy="1818281"/>
          </a:xfrm>
          <a:prstGeom prst="ellipse">
            <a:avLst/>
          </a:prstGeom>
          <a:blipFill rotWithShape="1">
            <a:blip r:embed="rId3"/>
            <a:tile tx="0" ty="0" sx="100000" sy="100000" flip="none" algn="tl"/>
          </a:blip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Lato" charset="0"/>
                <a:ea typeface="Lato" charset="0"/>
                <a:cs typeface="Lato" charset="0"/>
              </a:rPr>
              <a:t>数据</a:t>
            </a:r>
          </a:p>
          <a:p>
            <a:pPr algn="ctr"/>
            <a:r>
              <a:rPr lang="zh-CN" altLang="en-US" b="1" dirty="0">
                <a:latin typeface="Lato" charset="0"/>
                <a:ea typeface="Lato" charset="0"/>
                <a:cs typeface="Lato" charset="0"/>
              </a:rPr>
              <a:t>展示</a:t>
            </a:r>
          </a:p>
        </p:txBody>
      </p:sp>
      <p:cxnSp>
        <p:nvCxnSpPr>
          <p:cNvPr id="15" name="直线箭头连接符 14"/>
          <p:cNvCxnSpPr>
            <a:stCxn id="26" idx="7"/>
            <a:endCxn id="27" idx="3"/>
          </p:cNvCxnSpPr>
          <p:nvPr/>
        </p:nvCxnSpPr>
        <p:spPr>
          <a:xfrm flipV="1">
            <a:off x="1840419" y="2902483"/>
            <a:ext cx="546778" cy="480732"/>
          </a:xfrm>
          <a:prstGeom prst="straightConnector1">
            <a:avLst/>
          </a:prstGeom>
          <a:ln cmpd="thinThick">
            <a:solidFill>
              <a:srgbClr val="000000">
                <a:alpha val="9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27" idx="5"/>
            <a:endCxn id="29" idx="1"/>
          </p:cNvCxnSpPr>
          <p:nvPr/>
        </p:nvCxnSpPr>
        <p:spPr>
          <a:xfrm>
            <a:off x="3483259" y="2902483"/>
            <a:ext cx="669091" cy="1536751"/>
          </a:xfrm>
          <a:prstGeom prst="straightConnector1">
            <a:avLst/>
          </a:prstGeom>
          <a:ln cmpd="thinThick">
            <a:solidFill>
              <a:srgbClr val="000000">
                <a:alpha val="9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29" idx="7"/>
            <a:endCxn id="31" idx="3"/>
          </p:cNvCxnSpPr>
          <p:nvPr/>
        </p:nvCxnSpPr>
        <p:spPr>
          <a:xfrm flipV="1">
            <a:off x="5346439" y="3072272"/>
            <a:ext cx="848708" cy="1366962"/>
          </a:xfrm>
          <a:prstGeom prst="straightConnector1">
            <a:avLst/>
          </a:prstGeom>
          <a:ln cmpd="thinThick">
            <a:solidFill>
              <a:srgbClr val="000000">
                <a:alpha val="9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31" idx="5"/>
            <a:endCxn id="28" idx="1"/>
          </p:cNvCxnSpPr>
          <p:nvPr/>
        </p:nvCxnSpPr>
        <p:spPr>
          <a:xfrm>
            <a:off x="7566825" y="3072272"/>
            <a:ext cx="684587" cy="1357675"/>
          </a:xfrm>
          <a:prstGeom prst="straightConnector1">
            <a:avLst/>
          </a:prstGeom>
          <a:ln cmpd="thinThick">
            <a:solidFill>
              <a:srgbClr val="000000">
                <a:alpha val="9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28" idx="7"/>
            <a:endCxn id="32" idx="3"/>
          </p:cNvCxnSpPr>
          <p:nvPr/>
        </p:nvCxnSpPr>
        <p:spPr>
          <a:xfrm flipV="1">
            <a:off x="9400658" y="3502130"/>
            <a:ext cx="888359" cy="927817"/>
          </a:xfrm>
          <a:prstGeom prst="straightConnector1">
            <a:avLst/>
          </a:prstGeom>
          <a:ln cmpd="thinThick">
            <a:solidFill>
              <a:srgbClr val="000000">
                <a:alpha val="9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/>
        </p:nvSpPr>
        <p:spPr>
          <a:xfrm>
            <a:off x="-2616968" y="275848"/>
            <a:ext cx="8544949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5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95300"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90600"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485900"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981200"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Songti SC" charset="-122"/>
                <a:ea typeface="Songti SC" charset="-122"/>
                <a:cs typeface="Songti SC" charset="-122"/>
              </a:rPr>
              <a:t>工作</a:t>
            </a:r>
            <a:r>
              <a:rPr lang="zh-CN" altLang="en-US" b="1" dirty="0">
                <a:latin typeface="Songti SC" charset="-122"/>
                <a:ea typeface="Songti SC" charset="-122"/>
                <a:cs typeface="Songti SC" charset="-122"/>
              </a:rPr>
              <a:t>步骤</a:t>
            </a:r>
            <a:endParaRPr lang="bg-BG" b="1" dirty="0">
              <a:latin typeface="Songti SC" charset="-122"/>
              <a:ea typeface="Songti SC" charset="-122"/>
              <a:cs typeface="Songti SC" charset="-122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-1179512"/>
            <a:ext cx="2540000" cy="254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/>
          </p:cNvSpPr>
          <p:nvPr/>
        </p:nvSpPr>
        <p:spPr>
          <a:xfrm>
            <a:off x="-2727079" y="188640"/>
            <a:ext cx="8544949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5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95300"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90600"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485900"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981200"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性能</a:t>
            </a:r>
            <a:r>
              <a:rPr kumimoji="1"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比较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-1179512"/>
            <a:ext cx="2540000" cy="254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2516899"/>
            <a:ext cx="2235200" cy="151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2034299"/>
            <a:ext cx="2476500" cy="2476500"/>
          </a:xfrm>
          <a:prstGeom prst="rect">
            <a:avLst/>
          </a:prstGeom>
        </p:spPr>
      </p:pic>
      <p:sp>
        <p:nvSpPr>
          <p:cNvPr id="7" name="Left-Right Arrow 6"/>
          <p:cNvSpPr/>
          <p:nvPr/>
        </p:nvSpPr>
        <p:spPr>
          <a:xfrm>
            <a:off x="5044232" y="3140968"/>
            <a:ext cx="2088232" cy="5164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17870" y="2162956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/>
              <a:t>？</a:t>
            </a:r>
            <a:endParaRPr lang="en-US" sz="5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8"/>
          <p:cNvSpPr txBox="1"/>
          <p:nvPr/>
        </p:nvSpPr>
        <p:spPr>
          <a:xfrm>
            <a:off x="4525010" y="2874645"/>
            <a:ext cx="72351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440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存储  </a:t>
            </a:r>
            <a:r>
              <a:rPr kumimoji="1" lang="en-US" altLang="zh-CN" sz="440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MySQL</a:t>
            </a:r>
            <a:r>
              <a:rPr kumimoji="1" lang="zh-CN" altLang="en-US" sz="440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引擎</a:t>
            </a:r>
            <a:endParaRPr kumimoji="1"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cxnSp>
        <p:nvCxnSpPr>
          <p:cNvPr id="62" name="直接连接符 3"/>
          <p:cNvCxnSpPr/>
          <p:nvPr/>
        </p:nvCxnSpPr>
        <p:spPr>
          <a:xfrm>
            <a:off x="4356399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4"/>
          <p:cNvGrpSpPr/>
          <p:nvPr/>
        </p:nvGrpSpPr>
        <p:grpSpPr>
          <a:xfrm>
            <a:off x="2639616" y="2485638"/>
            <a:ext cx="1547892" cy="1573583"/>
            <a:chOff x="2498710" y="2311467"/>
            <a:chExt cx="1748840" cy="1777866"/>
          </a:xfrm>
        </p:grpSpPr>
        <p:sp>
          <p:nvSpPr>
            <p:cNvPr id="64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8000" dirty="0" smtClean="0"/>
                <a:t>4</a:t>
              </a:r>
              <a:endParaRPr lang="zh-CN" altLang="en-US" sz="8000" dirty="0"/>
            </a:p>
          </p:txBody>
        </p:sp>
        <p:sp>
          <p:nvSpPr>
            <p:cNvPr id="65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66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-1179512"/>
            <a:ext cx="2540000" cy="254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8"/>
          <p:cNvSpPr txBox="1"/>
          <p:nvPr/>
        </p:nvSpPr>
        <p:spPr>
          <a:xfrm>
            <a:off x="0" y="188640"/>
            <a:ext cx="72351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440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  </a:t>
            </a:r>
            <a:r>
              <a:rPr kumimoji="1" lang="en-US" altLang="zh-CN" sz="440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MySQL</a:t>
            </a:r>
            <a:r>
              <a:rPr kumimoji="1" lang="zh-CN" altLang="en-US" sz="440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引擎</a:t>
            </a:r>
            <a:endParaRPr kumimoji="1"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-1179512"/>
            <a:ext cx="2540000" cy="254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587" y="2570942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 smtClean="0"/>
              <a:t>InnoDB</a:t>
            </a:r>
            <a:r>
              <a:rPr lang="zh-CN" altLang="en-US" sz="3200" dirty="0"/>
              <a:t> </a:t>
            </a:r>
            <a:endParaRPr lang="en-US" altLang="zh-CN" sz="3200" dirty="0" smtClean="0"/>
          </a:p>
          <a:p>
            <a:pPr algn="ctr"/>
            <a:r>
              <a:rPr lang="zh-CN" altLang="en-US" sz="3200" dirty="0" smtClean="0"/>
              <a:t>聚</a:t>
            </a:r>
            <a:r>
              <a:rPr lang="zh-CN" altLang="en-US" sz="3200" dirty="0"/>
              <a:t>簇索引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9383936" y="2570942"/>
            <a:ext cx="22365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 smtClean="0"/>
              <a:t>MyISM</a:t>
            </a:r>
            <a:r>
              <a:rPr lang="zh-CN" altLang="en-US" sz="3200" dirty="0" smtClean="0"/>
              <a:t> </a:t>
            </a:r>
            <a:endParaRPr lang="en-US" altLang="zh-CN" sz="3200" dirty="0" smtClean="0"/>
          </a:p>
          <a:p>
            <a:pPr algn="ctr"/>
            <a:r>
              <a:rPr lang="zh-TW" altLang="en-US" sz="3200" dirty="0" smtClean="0"/>
              <a:t>非</a:t>
            </a:r>
            <a:r>
              <a:rPr lang="zh-TW" altLang="en-US" sz="3200" dirty="0"/>
              <a:t>聚簇索引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762" y="1556792"/>
            <a:ext cx="6186140" cy="4505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67608" y="2348880"/>
            <a:ext cx="7059305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800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anose="02000603020000020003" pitchFamily="2" charset="0"/>
              </a:rPr>
              <a:t>Thanks</a:t>
            </a:r>
            <a:r>
              <a:rPr lang="en-US" sz="7800" dirty="0">
                <a:solidFill>
                  <a:srgbClr val="EC5368"/>
                </a:solidFill>
                <a:latin typeface="GeosansLight" panose="02000603020000020003" pitchFamily="2" charset="0"/>
              </a:rPr>
              <a:t> </a:t>
            </a:r>
            <a:r>
              <a:rPr lang="en-US" sz="3465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anose="02000603020000020003" pitchFamily="2" charset="0"/>
              </a:rPr>
              <a:t>for</a:t>
            </a:r>
            <a:r>
              <a:rPr lang="en-US" sz="7800" dirty="0">
                <a:solidFill>
                  <a:srgbClr val="EC5368"/>
                </a:solidFill>
                <a:latin typeface="GeosansLight" panose="02000603020000020003" pitchFamily="2" charset="0"/>
              </a:rPr>
              <a:t> </a:t>
            </a:r>
            <a:r>
              <a:rPr lang="en-US" sz="7800" dirty="0">
                <a:solidFill>
                  <a:srgbClr val="3D3743"/>
                </a:solidFill>
                <a:latin typeface="GeosansLight" panose="02000603020000020003" pitchFamily="2" charset="0"/>
              </a:rPr>
              <a:t>Watching</a:t>
            </a:r>
            <a:endParaRPr lang="bg-BG" sz="7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-1179512"/>
            <a:ext cx="2540000" cy="254000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-216024" y="1844824"/>
            <a:ext cx="70321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000" dirty="0">
                <a:solidFill>
                  <a:srgbClr val="558ED5"/>
                </a:solidFill>
                <a:latin typeface="+mn-ea"/>
                <a:cs typeface="Songti SC" charset="-122"/>
              </a:rPr>
              <a:t>160,986 </a:t>
            </a:r>
            <a:r>
              <a:rPr lang="zh-CN" altLang="en-US" sz="4000" dirty="0">
                <a:solidFill>
                  <a:srgbClr val="000000"/>
                </a:solidFill>
                <a:latin typeface="+mn-ea"/>
                <a:cs typeface="Songti SC" charset="-122"/>
              </a:rPr>
              <a:t>电影</a:t>
            </a:r>
          </a:p>
          <a:p>
            <a:pPr algn="ctr">
              <a:lnSpc>
                <a:spcPct val="120000"/>
              </a:lnSpc>
            </a:pPr>
            <a:r>
              <a:rPr lang="en-US" altLang="zh-CN" sz="4000" dirty="0">
                <a:solidFill>
                  <a:srgbClr val="558ED5"/>
                </a:solidFill>
                <a:latin typeface="+mn-ea"/>
                <a:cs typeface="Songti SC" charset="-122"/>
              </a:rPr>
              <a:t>38,188 </a:t>
            </a:r>
            <a:r>
              <a:rPr lang="zh-CN" altLang="en-US" sz="4000" dirty="0">
                <a:solidFill>
                  <a:srgbClr val="000000"/>
                </a:solidFill>
                <a:latin typeface="+mn-ea"/>
                <a:cs typeface="Songti SC" charset="-122"/>
              </a:rPr>
              <a:t>导演</a:t>
            </a:r>
          </a:p>
          <a:p>
            <a:pPr algn="ctr">
              <a:lnSpc>
                <a:spcPct val="120000"/>
              </a:lnSpc>
            </a:pPr>
            <a:r>
              <a:rPr lang="en-US" altLang="zh-CN" sz="4000" dirty="0">
                <a:solidFill>
                  <a:srgbClr val="558ED5"/>
                </a:solidFill>
                <a:latin typeface="+mn-ea"/>
                <a:cs typeface="Songti SC" charset="-122"/>
              </a:rPr>
              <a:t>127,908 </a:t>
            </a:r>
            <a:r>
              <a:rPr lang="zh-CN" altLang="en-US" sz="4000" dirty="0">
                <a:solidFill>
                  <a:srgbClr val="000000"/>
                </a:solidFill>
                <a:latin typeface="+mn-ea"/>
                <a:cs typeface="Songti SC" charset="-122"/>
              </a:rPr>
              <a:t>演员</a:t>
            </a:r>
          </a:p>
          <a:p>
            <a:pPr algn="ctr">
              <a:lnSpc>
                <a:spcPct val="120000"/>
              </a:lnSpc>
            </a:pPr>
            <a:r>
              <a:rPr lang="en-US" altLang="zh-CN" sz="4000" dirty="0" smtClean="0">
                <a:solidFill>
                  <a:srgbClr val="558ED5"/>
                </a:solidFill>
                <a:latin typeface="+mn-ea"/>
                <a:cs typeface="Songti SC" charset="-122"/>
              </a:rPr>
              <a:t>15,541</a:t>
            </a:r>
            <a:r>
              <a:rPr lang="zh-CN" altLang="en-US" sz="4000" dirty="0" smtClean="0">
                <a:solidFill>
                  <a:srgbClr val="558ED5"/>
                </a:solidFill>
                <a:latin typeface="+mn-ea"/>
                <a:cs typeface="Songti SC" charset="-122"/>
              </a:rPr>
              <a:t> </a:t>
            </a:r>
            <a:r>
              <a:rPr lang="zh-CN" altLang="en-US" sz="4000" dirty="0">
                <a:solidFill>
                  <a:srgbClr val="000000"/>
                </a:solidFill>
                <a:latin typeface="+mn-ea"/>
                <a:cs typeface="Songti SC" charset="-122"/>
              </a:rPr>
              <a:t>制作</a:t>
            </a:r>
            <a:r>
              <a:rPr lang="zh-CN" altLang="en-US" sz="4000" dirty="0" smtClean="0">
                <a:solidFill>
                  <a:srgbClr val="000000"/>
                </a:solidFill>
                <a:latin typeface="+mn-ea"/>
                <a:cs typeface="Songti SC" charset="-122"/>
              </a:rPr>
              <a:t>公司</a:t>
            </a:r>
            <a:endParaRPr lang="zh-CN" altLang="en-US" sz="4000" dirty="0">
              <a:solidFill>
                <a:srgbClr val="000000"/>
              </a:solidFill>
              <a:latin typeface="+mn-ea"/>
              <a:cs typeface="Songti SC" charset="-122"/>
            </a:endParaRPr>
          </a:p>
        </p:txBody>
      </p:sp>
      <p:sp>
        <p:nvSpPr>
          <p:cNvPr id="4" name="Title 3"/>
          <p:cNvSpPr>
            <a:spLocks noGrp="1"/>
          </p:cNvSpPr>
          <p:nvPr/>
        </p:nvSpPr>
        <p:spPr>
          <a:xfrm>
            <a:off x="-2616968" y="260648"/>
            <a:ext cx="8544949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5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95300"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90600"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485900"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981200"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  <a:cs typeface="Songti SC" charset="-122"/>
              </a:rPr>
              <a:t>数据</a:t>
            </a:r>
            <a:r>
              <a:rPr lang="zh-CN" altLang="en-US" b="1" dirty="0" smtClean="0">
                <a:latin typeface="+mn-ea"/>
                <a:ea typeface="+mn-ea"/>
                <a:cs typeface="Songti SC" charset="-122"/>
              </a:rPr>
              <a:t>规模</a:t>
            </a:r>
            <a:endParaRPr lang="bg-BG" b="1" dirty="0" smtClean="0">
              <a:latin typeface="+mn-ea"/>
              <a:ea typeface="+mn-ea"/>
              <a:cs typeface="Songti SC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-1179512"/>
            <a:ext cx="2540000" cy="254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271949" y="1844824"/>
            <a:ext cx="4544835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000" dirty="0">
                <a:solidFill>
                  <a:srgbClr val="558ED5"/>
                </a:solidFill>
                <a:latin typeface="+mn-ea"/>
                <a:cs typeface="Songti SC" charset="-122"/>
              </a:rPr>
              <a:t>461 </a:t>
            </a:r>
            <a:r>
              <a:rPr lang="zh-CN" altLang="en-US" sz="4000" dirty="0">
                <a:latin typeface="+mn-ea"/>
                <a:cs typeface="Songti SC" charset="-122"/>
              </a:rPr>
              <a:t>风格</a:t>
            </a:r>
          </a:p>
          <a:p>
            <a:pPr algn="ctr">
              <a:lnSpc>
                <a:spcPct val="120000"/>
              </a:lnSpc>
            </a:pPr>
            <a:r>
              <a:rPr lang="en-US" altLang="zh-CN" sz="4000" dirty="0">
                <a:solidFill>
                  <a:srgbClr val="558ED5"/>
                </a:solidFill>
                <a:latin typeface="+mn-ea"/>
                <a:cs typeface="Songti SC" charset="-122"/>
              </a:rPr>
              <a:t>38</a:t>
            </a:r>
            <a:r>
              <a:rPr lang="en-US" altLang="zh-CN" sz="4000" dirty="0">
                <a:solidFill>
                  <a:srgbClr val="000000"/>
                </a:solidFill>
                <a:latin typeface="+mn-ea"/>
                <a:cs typeface="Songti SC" charset="-122"/>
              </a:rPr>
              <a:t> </a:t>
            </a:r>
            <a:r>
              <a:rPr lang="zh-CN" altLang="en-US" sz="4000" dirty="0">
                <a:solidFill>
                  <a:srgbClr val="000000"/>
                </a:solidFill>
                <a:latin typeface="+mn-ea"/>
                <a:cs typeface="Songti SC" charset="-122"/>
              </a:rPr>
              <a:t>版本</a:t>
            </a:r>
          </a:p>
          <a:p>
            <a:pPr algn="ctr">
              <a:lnSpc>
                <a:spcPct val="120000"/>
              </a:lnSpc>
            </a:pPr>
            <a:r>
              <a:rPr lang="en-US" altLang="zh-CN" sz="4000" dirty="0">
                <a:solidFill>
                  <a:srgbClr val="558ED5"/>
                </a:solidFill>
                <a:latin typeface="+mn-ea"/>
                <a:cs typeface="Songti SC" charset="-122"/>
              </a:rPr>
              <a:t>251，978</a:t>
            </a:r>
            <a:r>
              <a:rPr lang="en-US" altLang="zh-CN" sz="4000" dirty="0">
                <a:solidFill>
                  <a:srgbClr val="000000"/>
                </a:solidFill>
                <a:latin typeface="+mn-ea"/>
                <a:cs typeface="Songti SC" charset="-122"/>
              </a:rPr>
              <a:t> </a:t>
            </a:r>
            <a:r>
              <a:rPr lang="zh-CN" altLang="en-US" sz="4000" dirty="0">
                <a:solidFill>
                  <a:srgbClr val="000000"/>
                </a:solidFill>
                <a:latin typeface="+mn-ea"/>
                <a:cs typeface="Songti SC" charset="-122"/>
              </a:rPr>
              <a:t>商品</a:t>
            </a:r>
          </a:p>
          <a:p>
            <a:pPr algn="ctr">
              <a:lnSpc>
                <a:spcPct val="120000"/>
              </a:lnSpc>
            </a:pPr>
            <a:r>
              <a:rPr lang="en-US" altLang="zh-CN" sz="4000" dirty="0">
                <a:solidFill>
                  <a:srgbClr val="558ED5"/>
                </a:solidFill>
                <a:latin typeface="+mn-ea"/>
                <a:cs typeface="Songti SC" charset="-122"/>
              </a:rPr>
              <a:t>7911,684</a:t>
            </a:r>
            <a:r>
              <a:rPr lang="en-US" altLang="zh-CN" sz="4000" dirty="0">
                <a:solidFill>
                  <a:srgbClr val="000000"/>
                </a:solidFill>
                <a:latin typeface="+mn-ea"/>
                <a:cs typeface="Songti SC" charset="-122"/>
              </a:rPr>
              <a:t> </a:t>
            </a:r>
            <a:r>
              <a:rPr lang="zh-CN" altLang="en-US" sz="4000" dirty="0">
                <a:solidFill>
                  <a:srgbClr val="000000"/>
                </a:solidFill>
                <a:latin typeface="+mn-ea"/>
                <a:cs typeface="Songti SC" charset="-122"/>
              </a:rPr>
              <a:t>电影评论</a:t>
            </a:r>
          </a:p>
          <a:p>
            <a:endParaRPr lang="en-US" sz="4000" dirty="0">
              <a:latin typeface="+mn-ea"/>
              <a:cs typeface="Songti SC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616968" y="275848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anose="02000603020000020003" pitchFamily="2" charset="0"/>
              </a:rPr>
              <a:t>内容</a:t>
            </a:r>
            <a:r>
              <a:rPr lang="zh-CN" altLang="en-US" b="1" dirty="0" smtClean="0">
                <a:latin typeface="GeosansLight" panose="02000603020000020003" pitchFamily="2" charset="0"/>
              </a:rPr>
              <a:t>概要</a:t>
            </a:r>
          </a:p>
        </p:txBody>
      </p:sp>
      <p:grpSp>
        <p:nvGrpSpPr>
          <p:cNvPr id="62" name="组合 1"/>
          <p:cNvGrpSpPr/>
          <p:nvPr/>
        </p:nvGrpSpPr>
        <p:grpSpPr>
          <a:xfrm>
            <a:off x="1919537" y="2305505"/>
            <a:ext cx="3345046" cy="751139"/>
            <a:chOff x="4123410" y="1826618"/>
            <a:chExt cx="3345046" cy="751139"/>
          </a:xfrm>
        </p:grpSpPr>
        <p:grpSp>
          <p:nvGrpSpPr>
            <p:cNvPr id="6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67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68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69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70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64" name="文本框 8"/>
            <p:cNvSpPr txBox="1"/>
            <p:nvPr/>
          </p:nvSpPr>
          <p:spPr>
            <a:xfrm>
              <a:off x="4924004" y="1981963"/>
              <a:ext cx="254445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2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模型</a:t>
              </a:r>
              <a:r>
                <a:rPr kumimoji="1" lang="en-US" altLang="zh-CN" sz="2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  <a:sym typeface="+mn-lt"/>
                </a:rPr>
                <a:t> </a:t>
              </a:r>
              <a:r>
                <a:rPr kumimoji="1"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  <a:sym typeface="+mn-lt"/>
                </a:rPr>
                <a:t> </a:t>
              </a:r>
              <a:r>
                <a:rPr kumimoji="1"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逻辑</a:t>
              </a:r>
              <a:r>
                <a:rPr kumimoji="1"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&amp;</a:t>
              </a:r>
              <a:r>
                <a:rPr kumimoji="1"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物理</a:t>
              </a:r>
              <a:endParaRPr kumimoji="1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endParaRPr>
            </a:p>
          </p:txBody>
        </p:sp>
        <p:cxnSp>
          <p:nvCxnSpPr>
            <p:cNvPr id="66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10"/>
          <p:cNvGrpSpPr/>
          <p:nvPr/>
        </p:nvGrpSpPr>
        <p:grpSpPr>
          <a:xfrm>
            <a:off x="6547906" y="2305505"/>
            <a:ext cx="4562898" cy="751139"/>
            <a:chOff x="4123410" y="1826618"/>
            <a:chExt cx="4562898" cy="751139"/>
          </a:xfrm>
        </p:grpSpPr>
        <p:grpSp>
          <p:nvGrpSpPr>
            <p:cNvPr id="72" name="组合 11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76" name="椭圆 15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77" name="椭圆 16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78" name="椭圆 17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79" name="椭圆 18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73" name="文本框 8"/>
            <p:cNvSpPr txBox="1"/>
            <p:nvPr/>
          </p:nvSpPr>
          <p:spPr>
            <a:xfrm>
              <a:off x="4927755" y="1977405"/>
              <a:ext cx="3758553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2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功能</a:t>
              </a:r>
              <a:r>
                <a:rPr kumimoji="1" lang="en-US" altLang="zh-CN" sz="2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  <a:sym typeface="+mn-lt"/>
                </a:rPr>
                <a:t>  </a:t>
              </a:r>
              <a:r>
                <a:rPr kumimoji="1" lang="zh-CN" altLang="en-US" sz="2400" dirty="0" smtClean="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查询</a:t>
              </a:r>
              <a:r>
                <a:rPr kumimoji="1" lang="en-US" altLang="zh-CN" sz="2400" dirty="0" smtClean="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&amp;</a:t>
              </a:r>
              <a:r>
                <a:rPr kumimoji="1" lang="zh-CN" altLang="en-US" sz="2400" dirty="0" smtClean="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数据展示</a:t>
              </a:r>
              <a:endParaRPr kumimoji="1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endParaRPr>
            </a:p>
          </p:txBody>
        </p:sp>
        <p:cxnSp>
          <p:nvCxnSpPr>
            <p:cNvPr id="75" name="直接连接符 14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19"/>
          <p:cNvGrpSpPr/>
          <p:nvPr/>
        </p:nvGrpSpPr>
        <p:grpSpPr>
          <a:xfrm>
            <a:off x="1919536" y="4064360"/>
            <a:ext cx="4501179" cy="751139"/>
            <a:chOff x="4123410" y="1826618"/>
            <a:chExt cx="4501179" cy="751139"/>
          </a:xfrm>
        </p:grpSpPr>
        <p:grpSp>
          <p:nvGrpSpPr>
            <p:cNvPr id="81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85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86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87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88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82" name="文本框 8"/>
            <p:cNvSpPr txBox="1"/>
            <p:nvPr/>
          </p:nvSpPr>
          <p:spPr>
            <a:xfrm>
              <a:off x="4924004" y="1981963"/>
              <a:ext cx="370058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优化</a:t>
              </a:r>
              <a:r>
                <a:rPr kumimoji="1" lang="en-US" altLang="zh-CN" sz="2400" i="0" u="none" strike="noStrike" kern="1200" cap="none" spc="0" normalizeH="0" noProof="0" dirty="0" smtClean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  <a:sym typeface="+mn-lt"/>
                </a:rPr>
                <a:t>  </a:t>
              </a:r>
              <a:r>
                <a:rPr kumimoji="1" lang="zh-CN" altLang="en-US" sz="2400" i="0" u="none" strike="noStrike" kern="1200" cap="none" spc="0" normalizeH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性能比较</a:t>
              </a:r>
              <a:endParaRPr kumimoji="1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endParaRPr>
            </a:p>
          </p:txBody>
        </p:sp>
        <p:cxnSp>
          <p:nvCxnSpPr>
            <p:cNvPr id="84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28"/>
          <p:cNvGrpSpPr/>
          <p:nvPr/>
        </p:nvGrpSpPr>
        <p:grpSpPr>
          <a:xfrm>
            <a:off x="6547905" y="4064360"/>
            <a:ext cx="4730115" cy="751139"/>
            <a:chOff x="4123410" y="1826618"/>
            <a:chExt cx="4730115" cy="751139"/>
          </a:xfrm>
        </p:grpSpPr>
        <p:grpSp>
          <p:nvGrpSpPr>
            <p:cNvPr id="90" name="组合 29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94" name="椭圆 33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95" name="椭圆 34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96" name="椭圆 35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97" name="椭圆 36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91" name="文本框 8"/>
            <p:cNvSpPr txBox="1"/>
            <p:nvPr/>
          </p:nvSpPr>
          <p:spPr>
            <a:xfrm>
              <a:off x="4924145" y="1987908"/>
              <a:ext cx="3929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lt"/>
                </a:rPr>
                <a:t>存储  </a:t>
              </a:r>
              <a:r>
                <a:rPr kumimoji="1" lang="en-US" altLang="zh-CN" sz="240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  <a:sym typeface="+mn-ea"/>
                </a:rPr>
                <a:t>MySQL</a:t>
              </a:r>
              <a:r>
                <a:rPr kumimoji="1" lang="zh-CN" altLang="en-US" sz="240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  <a:sym typeface="+mn-ea"/>
                </a:rPr>
                <a:t>引擎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lt"/>
              </a:endParaRPr>
            </a:p>
          </p:txBody>
        </p:sp>
        <p:cxnSp>
          <p:nvCxnSpPr>
            <p:cNvPr id="93" name="直接连接符 32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-1179512"/>
            <a:ext cx="2540000" cy="254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8"/>
          <p:cNvSpPr txBox="1"/>
          <p:nvPr/>
        </p:nvSpPr>
        <p:spPr>
          <a:xfrm>
            <a:off x="4585333" y="2874863"/>
            <a:ext cx="468929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模型</a:t>
            </a:r>
            <a:r>
              <a:rPr kumimoji="1" lang="en-US" altLang="zh-CN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lt"/>
              </a:rPr>
              <a:t> </a:t>
            </a:r>
            <a:r>
              <a:rPr kumimoji="1" lang="en-US" altLang="zh-CN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lt"/>
              </a:rPr>
              <a:t> </a:t>
            </a:r>
            <a:r>
              <a:rPr kumimoji="1" lang="zh-CN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逻辑</a:t>
            </a:r>
            <a:r>
              <a:rPr kumimoji="1" lang="en-US" altLang="zh-CN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&amp;</a:t>
            </a:r>
            <a:r>
              <a:rPr kumimoji="1" lang="zh-CN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物理</a:t>
            </a:r>
            <a:endParaRPr kumimoji="1"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cxnSp>
        <p:nvCxnSpPr>
          <p:cNvPr id="62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4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8000" dirty="0"/>
                <a:t>1</a:t>
              </a:r>
              <a:endParaRPr lang="zh-CN" altLang="en-US" sz="8000" dirty="0"/>
            </a:p>
          </p:txBody>
        </p:sp>
        <p:sp>
          <p:nvSpPr>
            <p:cNvPr id="65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66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-1179512"/>
            <a:ext cx="2540000" cy="254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448949" y="260648"/>
            <a:ext cx="8544949" cy="960107"/>
          </a:xfrm>
        </p:spPr>
        <p:txBody>
          <a:bodyPr/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逻辑</a:t>
            </a:r>
            <a:r>
              <a:rPr kumimoji="1"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模型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92344" y="3249581"/>
            <a:ext cx="1195070" cy="460375"/>
          </a:xfrm>
          <a:prstGeom prst="rect">
            <a:avLst/>
          </a:prstGeom>
          <a:ln>
            <a:solidFill>
              <a:srgbClr val="F2F2F2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n-lt"/>
              </a:rPr>
              <a:t>E-R </a:t>
            </a:r>
            <a:r>
              <a:rPr lang="zh-CN" altLang="en-US" sz="2400" dirty="0" smtClean="0">
                <a:latin typeface="+mn-lt"/>
              </a:rPr>
              <a:t>图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-1179512"/>
            <a:ext cx="2540000" cy="2540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56" y="764704"/>
            <a:ext cx="5889972" cy="5873489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688976" y="164637"/>
            <a:ext cx="8544949" cy="960107"/>
          </a:xfrm>
        </p:spPr>
        <p:txBody>
          <a:bodyPr/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混合</a:t>
            </a:r>
            <a:r>
              <a:rPr kumimoji="1"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模型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-1179512"/>
            <a:ext cx="2540000" cy="2540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164637"/>
            <a:ext cx="5813468" cy="63813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08368" y="3170635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星型模型</a:t>
            </a:r>
            <a:endParaRPr 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736981" y="164637"/>
            <a:ext cx="8544949" cy="960107"/>
          </a:xfrm>
        </p:spPr>
        <p:txBody>
          <a:bodyPr/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物理</a:t>
            </a:r>
            <a:r>
              <a:rPr kumimoji="1"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模型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-1179512"/>
            <a:ext cx="2540000" cy="2540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72" y="692696"/>
            <a:ext cx="6016972" cy="579635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8"/>
          <p:cNvSpPr txBox="1"/>
          <p:nvPr/>
        </p:nvSpPr>
        <p:spPr>
          <a:xfrm>
            <a:off x="4165250" y="2874863"/>
            <a:ext cx="6191187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功能</a:t>
            </a:r>
            <a:r>
              <a:rPr kumimoji="1" lang="en-US" altLang="zh-CN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lt"/>
              </a:rPr>
              <a:t>  </a:t>
            </a:r>
            <a:r>
              <a:rPr kumimoji="1" lang="zh-CN" altLang="en-US" sz="4400" dirty="0" smtClean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查询</a:t>
            </a:r>
            <a:r>
              <a:rPr kumimoji="1" lang="en-US" altLang="zh-CN" sz="4400" dirty="0" smtClean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&amp;</a:t>
            </a:r>
            <a:r>
              <a:rPr kumimoji="1" lang="zh-CN" altLang="en-US" sz="4400" dirty="0" smtClean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数据展示</a:t>
            </a:r>
            <a:endParaRPr kumimoji="1"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cxnSp>
        <p:nvCxnSpPr>
          <p:cNvPr id="62" name="直接连接符 3"/>
          <p:cNvCxnSpPr/>
          <p:nvPr/>
        </p:nvCxnSpPr>
        <p:spPr>
          <a:xfrm>
            <a:off x="3996359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4"/>
          <p:cNvGrpSpPr/>
          <p:nvPr/>
        </p:nvGrpSpPr>
        <p:grpSpPr>
          <a:xfrm>
            <a:off x="2279576" y="2485638"/>
            <a:ext cx="1547892" cy="1573583"/>
            <a:chOff x="2498710" y="2311467"/>
            <a:chExt cx="1748840" cy="1777866"/>
          </a:xfrm>
        </p:grpSpPr>
        <p:sp>
          <p:nvSpPr>
            <p:cNvPr id="64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8000" dirty="0" smtClean="0"/>
                <a:t>2</a:t>
              </a:r>
              <a:endParaRPr lang="zh-CN" altLang="en-US" sz="8000" dirty="0"/>
            </a:p>
          </p:txBody>
        </p:sp>
        <p:sp>
          <p:nvSpPr>
            <p:cNvPr id="65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66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-1179512"/>
            <a:ext cx="2540000" cy="254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445</Words>
  <Application>Microsoft Macintosh PowerPoint</Application>
  <PresentationFormat>Widescreen</PresentationFormat>
  <Paragraphs>109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Calibri</vt:lpstr>
      <vt:lpstr>FontAwesome</vt:lpstr>
      <vt:lpstr>GeosansLight</vt:lpstr>
      <vt:lpstr>Lato</vt:lpstr>
      <vt:lpstr>New Cicle</vt:lpstr>
      <vt:lpstr>PingFang SC</vt:lpstr>
      <vt:lpstr>Songti SC</vt:lpstr>
      <vt:lpstr>Times New Roman</vt:lpstr>
      <vt:lpstr>宋体</vt:lpstr>
      <vt:lpstr>新細明體</vt:lpstr>
      <vt:lpstr>Arial</vt:lpstr>
      <vt:lpstr>Office Theme</vt:lpstr>
      <vt:lpstr>PowerPoint Presentation</vt:lpstr>
      <vt:lpstr>PowerPoint Presentation</vt:lpstr>
      <vt:lpstr>PowerPoint Presentation</vt:lpstr>
      <vt:lpstr>内容概要</vt:lpstr>
      <vt:lpstr>PowerPoint Presentation</vt:lpstr>
      <vt:lpstr>逻辑模型</vt:lpstr>
      <vt:lpstr>混合模型</vt:lpstr>
      <vt:lpstr>物理模型</vt:lpstr>
      <vt:lpstr>PowerPoint Presentation</vt:lpstr>
      <vt:lpstr>PowerPoint Presentation</vt:lpstr>
      <vt:lpstr>数据展示</vt:lpstr>
      <vt:lpstr>电影信息查询</vt:lpstr>
      <vt:lpstr>电影信息查询</vt:lpstr>
      <vt:lpstr>电影信息查询</vt:lpstr>
      <vt:lpstr>电影信息查询</vt:lpstr>
      <vt:lpstr>导演风格查询</vt:lpstr>
      <vt:lpstr>电影评分查询</vt:lpstr>
      <vt:lpstr>风格趋势查询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P哥</dc:creator>
  <cp:lastModifiedBy>Microsoft Office User</cp:lastModifiedBy>
  <cp:revision>275</cp:revision>
  <dcterms:created xsi:type="dcterms:W3CDTF">2013-09-23T19:24:00Z</dcterms:created>
  <dcterms:modified xsi:type="dcterms:W3CDTF">2018-01-07T14:50:58Z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