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Amatic SC"/>
      <p:regular r:id="rId39"/>
      <p:bold r:id="rId40"/>
    </p:embeddedFont>
    <p:embeddedFont>
      <p:font typeface="Source Code Pr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maticSC-bold.fntdata"/><Relationship Id="rId20" Type="http://schemas.openxmlformats.org/officeDocument/2006/relationships/slide" Target="slides/slide15.xml"/><Relationship Id="rId42" Type="http://schemas.openxmlformats.org/officeDocument/2006/relationships/font" Target="fonts/SourceCodePro-bold.fntdata"/><Relationship Id="rId41" Type="http://schemas.openxmlformats.org/officeDocument/2006/relationships/font" Target="fonts/SourceCodePro-regular.fntdata"/><Relationship Id="rId22" Type="http://schemas.openxmlformats.org/officeDocument/2006/relationships/slide" Target="slides/slide17.xml"/><Relationship Id="rId44" Type="http://schemas.openxmlformats.org/officeDocument/2006/relationships/font" Target="fonts/SourceCodePro-boldItalic.fntdata"/><Relationship Id="rId21" Type="http://schemas.openxmlformats.org/officeDocument/2006/relationships/slide" Target="slides/slide16.xml"/><Relationship Id="rId43" Type="http://schemas.openxmlformats.org/officeDocument/2006/relationships/font" Target="fonts/SourceCodePr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AmaticSC-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53902fc6b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53902fc6b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53902fc6b7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53902fc6b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53902fc6b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53902fc6b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53902fc6b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53902fc6b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53902fc6b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53902fc6b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53902fc6b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53902fc6b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53902fc6b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53902fc6b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53902fc6b7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53902fc6b7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53880d87f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53880d87f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53880d87f2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53880d87f2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53902fc6b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53902fc6b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53880d87f2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53880d87f2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53880d87f2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53880d87f2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53880d87f2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53880d87f2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53880d87f2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53880d87f2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53880d87f2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53880d87f2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53880d87f2_3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53880d87f2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53880d87f2_3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53880d87f2_3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53880d87f2_3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53880d87f2_3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53880d87f2_3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53880d87f2_3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4ffd0c11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4ffd0c11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53902fc6b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53902fc6b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4ffd0c119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4ffd0c119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4ffd0c119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4ffd0c119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4ffd0c119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4ffd0c119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4ffd0c119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4ffd0c119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53902fc6b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53902fc6b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53902fc6b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53902fc6b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53902fc6b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53902fc6b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53902fc6b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53902fc6b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53902fc6b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53902fc6b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53902fc6b7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53902fc6b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hyperlink" Target="http://en.wikipedia.org/wiki/Bipartite_graph"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codeforces.com/group/hUywLYmr80/contest/383005/problem/A"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Graph and Trees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DFS</a:t>
            </a:r>
            <a:endParaRPr/>
          </a:p>
        </p:txBody>
      </p:sp>
      <p:sp>
        <p:nvSpPr>
          <p:cNvPr id="111" name="Google Shape;111;p2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Depth-first search (DFS) is an algorithm for traversing or searching tree or graph data structures. The algorithm starts at the root node (selecting some arbitrary node as the root node in the case of a graph) and explores as far as possible along each branch before backtracking.</a:t>
            </a:r>
            <a:endParaRPr/>
          </a:p>
          <a:p>
            <a:pPr indent="0" lvl="0" marL="0" rtl="0" algn="l">
              <a:spcBef>
                <a:spcPts val="1200"/>
              </a:spcBef>
              <a:spcAft>
                <a:spcPts val="0"/>
              </a:spcAft>
              <a:buNone/>
            </a:pPr>
            <a:r>
              <a:rPr lang="en"/>
              <a:t>Stacks are used for DFS.</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565500" y="1875450"/>
            <a:ext cx="2349300" cy="160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6700"/>
              <a:t>CODE</a:t>
            </a:r>
            <a:endParaRPr sz="6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BFS</a:t>
            </a:r>
            <a:endParaRPr/>
          </a:p>
        </p:txBody>
      </p:sp>
      <p:sp>
        <p:nvSpPr>
          <p:cNvPr id="122" name="Google Shape;122;p2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algorithm can be visualized as a fire originating from some node and spreading throughout the graph using the edges.</a:t>
            </a:r>
            <a:endParaRPr/>
          </a:p>
          <a:p>
            <a:pPr indent="0" lvl="0" marL="0" rtl="0" algn="l">
              <a:spcBef>
                <a:spcPts val="1200"/>
              </a:spcBef>
              <a:spcAft>
                <a:spcPts val="0"/>
              </a:spcAft>
              <a:buNone/>
            </a:pPr>
            <a:r>
              <a:rPr lang="en"/>
              <a:t>Queues are used for the same.</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565500" y="1875450"/>
            <a:ext cx="2349300" cy="160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6700"/>
              <a:t>CODE</a:t>
            </a:r>
            <a:endParaRPr sz="6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- 1</a:t>
            </a:r>
            <a:endParaRPr/>
          </a:p>
        </p:txBody>
      </p:sp>
      <p:sp>
        <p:nvSpPr>
          <p:cNvPr id="138" name="Google Shape;138;p2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Given a tree with N nodes each node numbered from 0 to N - 1. It is rooted at node 0. Each node has been assigned a value i.e., for node ‘x’ value is val[x]. Can you find the depth of the node with value ‘Y’?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idx="1" type="body"/>
          </p:nvPr>
        </p:nvSpPr>
        <p:spPr>
          <a:xfrm>
            <a:off x="2759900" y="1820650"/>
            <a:ext cx="4016100" cy="205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t>BFS OR DFS??</a:t>
            </a:r>
            <a:endParaRPr sz="3200"/>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ph type="title"/>
          </p:nvPr>
        </p:nvSpPr>
        <p:spPr>
          <a:xfrm>
            <a:off x="3565500" y="1875450"/>
            <a:ext cx="2349300" cy="160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6700"/>
              <a:t>CODE</a:t>
            </a:r>
            <a:endParaRPr sz="6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- 2</a:t>
            </a:r>
            <a:endParaRPr/>
          </a:p>
        </p:txBody>
      </p:sp>
      <p:sp>
        <p:nvSpPr>
          <p:cNvPr id="154" name="Google Shape;154;p3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500"/>
              <a:t>Count number of </a:t>
            </a:r>
            <a:r>
              <a:rPr lang="en" sz="2500"/>
              <a:t>subgraphs</a:t>
            </a:r>
            <a:r>
              <a:rPr lang="en" sz="2500"/>
              <a:t> in a disconnected graph?</a:t>
            </a:r>
            <a:endParaRPr sz="2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Let’s move to a bit tough question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Graphs???</a:t>
            </a:r>
            <a:endParaRPr/>
          </a:p>
        </p:txBody>
      </p:sp>
      <p:sp>
        <p:nvSpPr>
          <p:cNvPr id="62" name="Google Shape;62;p14"/>
          <p:cNvSpPr txBox="1"/>
          <p:nvPr>
            <p:ph idx="1" type="body"/>
          </p:nvPr>
        </p:nvSpPr>
        <p:spPr>
          <a:xfrm>
            <a:off x="311700" y="1389600"/>
            <a:ext cx="36351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300"/>
              <a:t>Graphs are non-linear data structures that are used to represent the relationships between various entities.</a:t>
            </a:r>
            <a:endParaRPr sz="2300"/>
          </a:p>
        </p:txBody>
      </p:sp>
      <p:pic>
        <p:nvPicPr>
          <p:cNvPr id="63" name="Google Shape;63;p14"/>
          <p:cNvPicPr preferRelativeResize="0"/>
          <p:nvPr/>
        </p:nvPicPr>
        <p:blipFill>
          <a:blip r:embed="rId3">
            <a:alphaModFix/>
          </a:blip>
          <a:stretch>
            <a:fillRect/>
          </a:stretch>
        </p:blipFill>
        <p:spPr>
          <a:xfrm>
            <a:off x="4500775" y="1389600"/>
            <a:ext cx="4342299" cy="3102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- 3</a:t>
            </a:r>
            <a:endParaRPr/>
          </a:p>
        </p:txBody>
      </p:sp>
      <p:sp>
        <p:nvSpPr>
          <p:cNvPr id="165" name="Google Shape;165;p3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600"/>
              <a:t>Detect cycle in an undirected </a:t>
            </a:r>
            <a:r>
              <a:rPr b="1" lang="en" sz="2600"/>
              <a:t>connected</a:t>
            </a:r>
            <a:r>
              <a:rPr lang="en" sz="2600"/>
              <a:t> graph?</a:t>
            </a:r>
            <a:endParaRPr sz="2600"/>
          </a:p>
          <a:p>
            <a:pPr indent="0" lvl="0" marL="0" rtl="0" algn="l">
              <a:spcBef>
                <a:spcPts val="1200"/>
              </a:spcBef>
              <a:spcAft>
                <a:spcPts val="0"/>
              </a:spcAft>
              <a:buNone/>
            </a:pPr>
            <a:r>
              <a:t/>
            </a:r>
            <a:endParaRPr sz="2600"/>
          </a:p>
          <a:p>
            <a:pPr indent="0" lvl="0" marL="0" rtl="0" algn="l">
              <a:spcBef>
                <a:spcPts val="1200"/>
              </a:spcBef>
              <a:spcAft>
                <a:spcPts val="1200"/>
              </a:spcAft>
              <a:buNone/>
            </a:pPr>
            <a:r>
              <a:rPr lang="en" sz="2600"/>
              <a:t>Here, cycle is a path from a certain node X to itself, such that the path contains </a:t>
            </a:r>
            <a:r>
              <a:rPr lang="en" sz="2600"/>
              <a:t>at least</a:t>
            </a:r>
            <a:r>
              <a:rPr lang="en" sz="2600"/>
              <a:t> 1 edge and no edge is repeated in the path.</a:t>
            </a:r>
            <a:endParaRPr sz="2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3"/>
          <p:cNvSpPr txBox="1"/>
          <p:nvPr>
            <p:ph idx="1" type="body"/>
          </p:nvPr>
        </p:nvSpPr>
        <p:spPr>
          <a:xfrm>
            <a:off x="311700" y="2077825"/>
            <a:ext cx="8520600" cy="249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900"/>
              <a:t>Do we really need an algorithm for this question?</a:t>
            </a:r>
            <a:endParaRPr sz="2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4"/>
          <p:cNvSpPr txBox="1"/>
          <p:nvPr>
            <p:ph idx="1" type="body"/>
          </p:nvPr>
        </p:nvSpPr>
        <p:spPr>
          <a:xfrm>
            <a:off x="311700" y="1781075"/>
            <a:ext cx="8520600" cy="2787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500"/>
              <a:t>Now the graph need not be connected……… Then??</a:t>
            </a:r>
            <a:endParaRPr sz="2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5"/>
          <p:cNvSpPr txBox="1"/>
          <p:nvPr>
            <p:ph idx="1" type="body"/>
          </p:nvPr>
        </p:nvSpPr>
        <p:spPr>
          <a:xfrm>
            <a:off x="311700" y="1929450"/>
            <a:ext cx="8520600" cy="2639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500"/>
              <a:t>Can we use the previous trick??</a:t>
            </a:r>
            <a:endParaRPr sz="2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6"/>
          <p:cNvSpPr txBox="1"/>
          <p:nvPr>
            <p:ph idx="1" type="body"/>
          </p:nvPr>
        </p:nvSpPr>
        <p:spPr>
          <a:xfrm>
            <a:off x="311700" y="1889900"/>
            <a:ext cx="8520600" cy="2679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500"/>
              <a:t>Now, the graph is directed and need not be connected………</a:t>
            </a:r>
            <a:endParaRPr sz="25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7"/>
          <p:cNvSpPr txBox="1"/>
          <p:nvPr>
            <p:ph idx="1" type="body"/>
          </p:nvPr>
        </p:nvSpPr>
        <p:spPr>
          <a:xfrm>
            <a:off x="311700" y="544675"/>
            <a:ext cx="8520600" cy="402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Solution: Topological sort or DFS with stack</a:t>
            </a:r>
            <a:endParaRPr sz="2500"/>
          </a:p>
          <a:p>
            <a:pPr indent="0" lvl="0" marL="0" rtl="0" algn="l">
              <a:spcBef>
                <a:spcPts val="1200"/>
              </a:spcBef>
              <a:spcAft>
                <a:spcPts val="0"/>
              </a:spcAft>
              <a:buNone/>
            </a:pPr>
            <a:r>
              <a:t/>
            </a:r>
            <a:endParaRPr sz="2500"/>
          </a:p>
          <a:p>
            <a:pPr indent="0" lvl="0" marL="0" rtl="0" algn="l">
              <a:spcBef>
                <a:spcPts val="1200"/>
              </a:spcBef>
              <a:spcAft>
                <a:spcPts val="1200"/>
              </a:spcAft>
              <a:buNone/>
            </a:pPr>
            <a:r>
              <a:rPr lang="en" sz="2500"/>
              <a:t>Baad main padhenge………</a:t>
            </a:r>
            <a:endParaRPr sz="25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8"/>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LET’S INCREASE DIFFICULTY again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- 4 (Asked in oa)</a:t>
            </a:r>
            <a:endParaRPr/>
          </a:p>
        </p:txBody>
      </p:sp>
      <p:sp>
        <p:nvSpPr>
          <p:cNvPr id="201" name="Google Shape;201;p3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There are N people numbered from 0 to N - 1. You are given given an array ‘A’ of pairs of size M. At ith second, A[i].first and A[i].second become friends.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If A and B are friends, B and C are friends, then A and C are also friends.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Determine the instant at which all the N people become friends.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0"/>
          <p:cNvSpPr txBox="1"/>
          <p:nvPr>
            <p:ph idx="1" type="body"/>
          </p:nvPr>
        </p:nvSpPr>
        <p:spPr>
          <a:xfrm>
            <a:off x="311700" y="534775"/>
            <a:ext cx="8520600" cy="403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Is your solution O(N^2)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Constraints: </a:t>
            </a:r>
            <a:endParaRPr/>
          </a:p>
          <a:p>
            <a:pPr indent="0" lvl="0" marL="0" rtl="0" algn="l">
              <a:spcBef>
                <a:spcPts val="1200"/>
              </a:spcBef>
              <a:spcAft>
                <a:spcPts val="0"/>
              </a:spcAft>
              <a:buNone/>
            </a:pPr>
            <a:r>
              <a:rPr lang="en"/>
              <a:t>1 &lt;= N &lt;= 1e5</a:t>
            </a:r>
            <a:endParaRPr/>
          </a:p>
          <a:p>
            <a:pPr indent="0" lvl="0" marL="0" rtl="0" algn="l">
              <a:spcBef>
                <a:spcPts val="1200"/>
              </a:spcBef>
              <a:spcAft>
                <a:spcPts val="0"/>
              </a:spcAft>
              <a:buNone/>
            </a:pPr>
            <a:r>
              <a:rPr lang="en"/>
              <a:t>1 &lt;= M &lt;= 1e5</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Bipartite graph</a:t>
            </a:r>
            <a:endParaRPr/>
          </a:p>
        </p:txBody>
      </p:sp>
      <p:sp>
        <p:nvSpPr>
          <p:cNvPr id="212" name="Google Shape;212;p41"/>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700">
                <a:solidFill>
                  <a:srgbClr val="273239"/>
                </a:solidFill>
                <a:highlight>
                  <a:srgbClr val="FFFFFF"/>
                </a:highlight>
              </a:rPr>
              <a:t>A </a:t>
            </a:r>
            <a:r>
              <a:rPr lang="en" sz="1700">
                <a:highlight>
                  <a:srgbClr val="FFFFFF"/>
                </a:highlight>
                <a:uFill>
                  <a:noFill/>
                </a:uFill>
                <a:hlinkClick r:id="rId3"/>
              </a:rPr>
              <a:t>Bipartite Graph</a:t>
            </a:r>
            <a:r>
              <a:rPr lang="en" sz="1700">
                <a:solidFill>
                  <a:srgbClr val="273239"/>
                </a:solidFill>
                <a:highlight>
                  <a:srgbClr val="FFFFFF"/>
                </a:highlight>
              </a:rPr>
              <a:t> is a graph whose vertices can be divided into two independent sets, U and V such that every edge (u, v) either connects a vertex from U to V or a vertex from V to U.</a:t>
            </a:r>
            <a:endParaRPr sz="1600"/>
          </a:p>
        </p:txBody>
      </p:sp>
      <p:pic>
        <p:nvPicPr>
          <p:cNvPr id="213" name="Google Shape;213;p41"/>
          <p:cNvPicPr preferRelativeResize="0"/>
          <p:nvPr/>
        </p:nvPicPr>
        <p:blipFill>
          <a:blip r:embed="rId4">
            <a:alphaModFix/>
          </a:blip>
          <a:stretch>
            <a:fillRect/>
          </a:stretch>
        </p:blipFill>
        <p:spPr>
          <a:xfrm>
            <a:off x="3625425" y="1311300"/>
            <a:ext cx="4871625" cy="3438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 life examples………</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b="1" lang="en" sz="2300"/>
              <a:t>Geography of the country</a:t>
            </a:r>
            <a:r>
              <a:rPr lang="en" sz="2300"/>
              <a:t>: A country has various cities connected by roads. This type of information can be represented by graphs.</a:t>
            </a:r>
            <a:endParaRPr sz="2300"/>
          </a:p>
          <a:p>
            <a:pPr indent="-374650" lvl="0" marL="457200" rtl="0" algn="l">
              <a:spcBef>
                <a:spcPts val="0"/>
              </a:spcBef>
              <a:spcAft>
                <a:spcPts val="0"/>
              </a:spcAft>
              <a:buSzPts val="2300"/>
              <a:buChar char="●"/>
            </a:pPr>
            <a:r>
              <a:rPr b="1" lang="en" sz="2300"/>
              <a:t>Network topology</a:t>
            </a:r>
            <a:r>
              <a:rPr lang="en" sz="2300"/>
              <a:t>: The information like how computers are connected in a network, and how should the data be transferred between two computers can be represented by graphs.</a:t>
            </a:r>
            <a:endParaRPr sz="23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check whether a graph is bipartite?</a:t>
            </a:r>
            <a:endParaRPr/>
          </a:p>
        </p:txBody>
      </p:sp>
      <p:sp>
        <p:nvSpPr>
          <p:cNvPr id="219" name="Google Shape;219;p4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DFS?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- 5</a:t>
            </a:r>
            <a:endParaRPr/>
          </a:p>
        </p:txBody>
      </p:sp>
      <p:sp>
        <p:nvSpPr>
          <p:cNvPr id="225" name="Google Shape;225;p4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https://codeforces.com/group/hUywLYmr80/contest/383005/problem/A</a:t>
            </a:r>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Cause of network issue, here’s the ss</a:t>
            </a:r>
            <a:endParaRPr/>
          </a:p>
        </p:txBody>
      </p:sp>
      <p:pic>
        <p:nvPicPr>
          <p:cNvPr id="231" name="Google Shape;231;p44"/>
          <p:cNvPicPr preferRelativeResize="0"/>
          <p:nvPr/>
        </p:nvPicPr>
        <p:blipFill>
          <a:blip r:embed="rId3">
            <a:alphaModFix/>
          </a:blip>
          <a:stretch>
            <a:fillRect/>
          </a:stretch>
        </p:blipFill>
        <p:spPr>
          <a:xfrm>
            <a:off x="152400" y="1246250"/>
            <a:ext cx="8839200" cy="317627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45"/>
          <p:cNvPicPr preferRelativeResize="0"/>
          <p:nvPr/>
        </p:nvPicPr>
        <p:blipFill>
          <a:blip r:embed="rId3">
            <a:alphaModFix/>
          </a:blip>
          <a:stretch>
            <a:fillRect/>
          </a:stretch>
        </p:blipFill>
        <p:spPr>
          <a:xfrm>
            <a:off x="1143000" y="152400"/>
            <a:ext cx="6730867" cy="4838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Formal definition</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600"/>
              <a:t>A graph G can be defined as a pair (V,E), where V is a set of vertices, and E is a set of edges between the vertices E ⊆ {(u,v) | u, v ∈ V}.</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a:t>
            </a:r>
            <a:endParaRPr/>
          </a:p>
        </p:txBody>
      </p:sp>
      <p:sp>
        <p:nvSpPr>
          <p:cNvPr id="81" name="Google Shape;81;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CONNECTED/UNCONNECTED GRAPH</a:t>
            </a:r>
            <a:endParaRPr sz="2400"/>
          </a:p>
          <a:p>
            <a:pPr indent="-381000" lvl="0" marL="457200" rtl="0" algn="l">
              <a:spcBef>
                <a:spcPts val="0"/>
              </a:spcBef>
              <a:spcAft>
                <a:spcPts val="0"/>
              </a:spcAft>
              <a:buSzPts val="2400"/>
              <a:buChar char="●"/>
            </a:pPr>
            <a:r>
              <a:rPr lang="en" sz="2400"/>
              <a:t>CYCLIC/ACYCLIC GRAPH</a:t>
            </a:r>
            <a:endParaRPr sz="2400"/>
          </a:p>
          <a:p>
            <a:pPr indent="-381000" lvl="0" marL="457200" rtl="0" algn="l">
              <a:spcBef>
                <a:spcPts val="0"/>
              </a:spcBef>
              <a:spcAft>
                <a:spcPts val="0"/>
              </a:spcAft>
              <a:buSzPts val="2400"/>
              <a:buChar char="●"/>
            </a:pPr>
            <a:r>
              <a:rPr lang="en" sz="2400"/>
              <a:t>DIRECTED/UNDIRECTED GRAPH</a:t>
            </a:r>
            <a:endParaRPr sz="2400"/>
          </a:p>
          <a:p>
            <a:pPr indent="-381000" lvl="0" marL="457200" rtl="0" algn="l">
              <a:spcBef>
                <a:spcPts val="0"/>
              </a:spcBef>
              <a:spcAft>
                <a:spcPts val="0"/>
              </a:spcAft>
              <a:buSzPts val="2400"/>
              <a:buChar char="●"/>
            </a:pPr>
            <a:r>
              <a:rPr lang="en" sz="2400"/>
              <a:t>WEIGHTED/UNWEIGHTED GRAPH</a:t>
            </a:r>
            <a:endParaRPr sz="2400"/>
          </a:p>
          <a:p>
            <a:pPr indent="-381000" lvl="0" marL="457200" rtl="0" algn="l">
              <a:spcBef>
                <a:spcPts val="0"/>
              </a:spcBef>
              <a:spcAft>
                <a:spcPts val="0"/>
              </a:spcAft>
              <a:buSzPts val="2400"/>
              <a:buChar char="●"/>
            </a:pPr>
            <a:r>
              <a:rPr lang="en" sz="2400"/>
              <a:t>BIPARTITE GRAPH</a:t>
            </a:r>
            <a:endParaRPr sz="2400"/>
          </a:p>
          <a:p>
            <a:pPr indent="-381000" lvl="0" marL="457200" rtl="0" algn="l">
              <a:spcBef>
                <a:spcPts val="0"/>
              </a:spcBef>
              <a:spcAft>
                <a:spcPts val="0"/>
              </a:spcAft>
              <a:buSzPts val="2400"/>
              <a:buChar char="●"/>
            </a:pPr>
            <a:r>
              <a:rPr lang="en" sz="2400"/>
              <a:t>SIMPLE GRAPH</a:t>
            </a:r>
            <a:endParaRPr sz="2400"/>
          </a:p>
          <a:p>
            <a:pPr indent="-381000" lvl="0" marL="457200" rtl="0" algn="l">
              <a:spcBef>
                <a:spcPts val="0"/>
              </a:spcBef>
              <a:spcAft>
                <a:spcPts val="0"/>
              </a:spcAft>
              <a:buSzPts val="2400"/>
              <a:buChar char="●"/>
            </a:pPr>
            <a:r>
              <a:rPr lang="en" sz="2400"/>
              <a:t>DENSE/SPARSE GRAPH</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Trees???</a:t>
            </a:r>
            <a:endParaRPr/>
          </a:p>
        </p:txBody>
      </p:sp>
      <p:sp>
        <p:nvSpPr>
          <p:cNvPr id="87" name="Google Shape;87;p18"/>
          <p:cNvSpPr txBox="1"/>
          <p:nvPr>
            <p:ph idx="1" type="body"/>
          </p:nvPr>
        </p:nvSpPr>
        <p:spPr>
          <a:xfrm>
            <a:off x="311700" y="1389600"/>
            <a:ext cx="49506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Trees are nothing but acyclic connected graphs. Some of the</a:t>
            </a:r>
            <a:endParaRPr sz="1800"/>
          </a:p>
          <a:p>
            <a:pPr indent="0" lvl="0" marL="0" rtl="0" algn="l">
              <a:spcBef>
                <a:spcPts val="1200"/>
              </a:spcBef>
              <a:spcAft>
                <a:spcPts val="0"/>
              </a:spcAft>
              <a:buNone/>
            </a:pPr>
            <a:r>
              <a:rPr lang="en" sz="1800"/>
              <a:t>properties of trees include:</a:t>
            </a:r>
            <a:endParaRPr sz="1800"/>
          </a:p>
          <a:p>
            <a:pPr indent="-342900" lvl="0" marL="457200" rtl="0" algn="l">
              <a:spcBef>
                <a:spcPts val="1200"/>
              </a:spcBef>
              <a:spcAft>
                <a:spcPts val="0"/>
              </a:spcAft>
              <a:buSzPts val="1800"/>
              <a:buChar char="●"/>
            </a:pPr>
            <a:r>
              <a:rPr lang="en" sz="1800"/>
              <a:t>There are N-1 edges on a tree if the number of nodes = N.</a:t>
            </a:r>
            <a:endParaRPr sz="1800"/>
          </a:p>
          <a:p>
            <a:pPr indent="-342900" lvl="0" marL="457200" rtl="0" algn="l">
              <a:spcBef>
                <a:spcPts val="0"/>
              </a:spcBef>
              <a:spcAft>
                <a:spcPts val="0"/>
              </a:spcAft>
              <a:buSzPts val="1800"/>
              <a:buChar char="●"/>
            </a:pPr>
            <a:r>
              <a:rPr lang="en" sz="1800"/>
              <a:t>A tree is acyclic</a:t>
            </a:r>
            <a:endParaRPr sz="1800"/>
          </a:p>
          <a:p>
            <a:pPr indent="-342900" lvl="0" marL="457200" rtl="0" algn="l">
              <a:spcBef>
                <a:spcPts val="0"/>
              </a:spcBef>
              <a:spcAft>
                <a:spcPts val="0"/>
              </a:spcAft>
              <a:buSzPts val="1800"/>
              <a:buChar char="●"/>
            </a:pPr>
            <a:r>
              <a:rPr lang="en" sz="1800"/>
              <a:t>It is connected.</a:t>
            </a:r>
            <a:endParaRPr sz="1800"/>
          </a:p>
          <a:p>
            <a:pPr indent="0" lvl="0" marL="0" rtl="0" algn="l">
              <a:spcBef>
                <a:spcPts val="1200"/>
              </a:spcBef>
              <a:spcAft>
                <a:spcPts val="1200"/>
              </a:spcAft>
              <a:buNone/>
            </a:pPr>
            <a:r>
              <a:t/>
            </a:r>
            <a:endParaRPr/>
          </a:p>
        </p:txBody>
      </p:sp>
      <p:pic>
        <p:nvPicPr>
          <p:cNvPr id="88" name="Google Shape;88;p18"/>
          <p:cNvPicPr preferRelativeResize="0"/>
          <p:nvPr/>
        </p:nvPicPr>
        <p:blipFill>
          <a:blip r:embed="rId3">
            <a:alphaModFix/>
          </a:blip>
          <a:stretch>
            <a:fillRect/>
          </a:stretch>
        </p:blipFill>
        <p:spPr>
          <a:xfrm>
            <a:off x="5590138" y="351200"/>
            <a:ext cx="2541776" cy="1933700"/>
          </a:xfrm>
          <a:prstGeom prst="rect">
            <a:avLst/>
          </a:prstGeom>
          <a:noFill/>
          <a:ln>
            <a:noFill/>
          </a:ln>
        </p:spPr>
      </p:pic>
      <p:pic>
        <p:nvPicPr>
          <p:cNvPr id="89" name="Google Shape;89;p18"/>
          <p:cNvPicPr preferRelativeResize="0"/>
          <p:nvPr/>
        </p:nvPicPr>
        <p:blipFill>
          <a:blip r:embed="rId4">
            <a:alphaModFix/>
          </a:blip>
          <a:stretch>
            <a:fillRect/>
          </a:stretch>
        </p:blipFill>
        <p:spPr>
          <a:xfrm>
            <a:off x="5889475" y="2674700"/>
            <a:ext cx="1943100" cy="2266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 and trees in code??</a:t>
            </a:r>
            <a:endParaRPr/>
          </a:p>
        </p:txBody>
      </p:sp>
      <p:sp>
        <p:nvSpPr>
          <p:cNvPr id="95" name="Google Shape;95;p1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600"/>
              <a:t>The most trivial way to represent graphs is using an array/vector of edges (pair of nodes which it connects). This type of representation is mostly used to give input in CP sites.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565500" y="1875450"/>
            <a:ext cx="2349300" cy="160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6700"/>
              <a:t>CODE</a:t>
            </a:r>
            <a:endParaRPr sz="6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Basic algorithms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