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85" r:id="rId19"/>
    <p:sldId id="286" r:id="rId20"/>
    <p:sldId id="287" r:id="rId21"/>
    <p:sldId id="289" r:id="rId22"/>
    <p:sldId id="290" r:id="rId23"/>
    <p:sldId id="288" r:id="rId24"/>
    <p:sldId id="291" r:id="rId25"/>
    <p:sldId id="292" r:id="rId26"/>
    <p:sldId id="293" r:id="rId27"/>
    <p:sldId id="294" r:id="rId28"/>
    <p:sldId id="295" r:id="rId29"/>
    <p:sldId id="313" r:id="rId30"/>
    <p:sldId id="316" r:id="rId31"/>
    <p:sldId id="319" r:id="rId32"/>
    <p:sldId id="322" r:id="rId34"/>
    <p:sldId id="325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49" r:id="rId46"/>
  </p:sldIdLst>
  <p:sldSz cx="12192000" cy="6858000"/>
  <p:notesSz cx="6858000" cy="9144000"/>
  <p:embeddedFontLst>
    <p:embeddedFont>
      <p:font typeface="Calibri Light" panose="020F0302020204030204"/>
      <p:regular r:id="rId50"/>
      <p:italic r:id="rId51"/>
    </p:embeddedFont>
    <p:embeddedFont>
      <p:font typeface="Calibri" panose="020F0502020204030204" pitchFamily="2" charset="0"/>
      <p:regular r:id="rId52"/>
      <p:bold r:id="rId53"/>
      <p:italic r:id="rId54"/>
      <p:boldItalic r:id="rId55"/>
    </p:embeddedFont>
    <p:embeddedFont>
      <p:font typeface="Oswald" panose="02000503000000000000"/>
      <p:regular r:id="rId56"/>
    </p:embeddedFont>
  </p:embeddedFont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rgbClr val="000000"/>
        </a:solidFill>
        <a:latin typeface="Calibri Light" panose="020F0302020204030204"/>
        <a:ea typeface="Calibri Light" panose="020F0302020204030204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/>
    <p:restoredTop sz="94660"/>
  </p:normalViewPr>
  <p:slideViewPr>
    <p:cSldViewPr showGuides="1">
      <p:cViewPr varScale="1">
        <p:scale>
          <a:sx n="53" d="100"/>
          <a:sy n="53" d="100"/>
        </p:scale>
        <p:origin x="-102" y="-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font" Target="fonts/font7.fntdata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Shape 3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9" name="Shape 4"/>
          <p:cNvSpPr txBox="1">
            <a:spLocks noGrp="1"/>
          </p:cNvSpPr>
          <p:nvPr>
            <p:ph type="body"/>
          </p:nvPr>
        </p:nvSpPr>
        <p:spPr>
          <a:xfrm>
            <a:off x="960438" y="3475038"/>
            <a:ext cx="7680325" cy="3292475"/>
          </a:xfrm>
          <a:prstGeom prst="rect">
            <a:avLst/>
          </a:prstGeom>
          <a:noFill/>
          <a:ln w="9525">
            <a:noFill/>
          </a:ln>
        </p:spPr>
        <p:txBody>
          <a:bodyPr lIns="96645" tIns="96645" rIns="96645" bIns="96645" anchor="t" anchorCtr="0"/>
          <a:p>
            <a:pPr lvl="0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Shape 160"/>
          <p:cNvSpPr>
            <a:spLocks noGrp="1" noRot="1" noChangeAspect="1"/>
          </p:cNvSpPr>
          <p:nvPr>
            <p:ph type="sldImg"/>
          </p:nvPr>
        </p:nvSpPr>
        <p:spPr>
          <a:ln>
            <a:miter lim="1000000"/>
          </a:ln>
        </p:spPr>
      </p:sp>
      <p:sp>
        <p:nvSpPr>
          <p:cNvPr id="39938" name="Shape 161"/>
          <p:cNvSpPr>
            <a:spLocks noGrp="1"/>
          </p:cNvSpPr>
          <p:nvPr>
            <p:ph type="body"/>
          </p:nvPr>
        </p:nvSpPr>
        <p:spPr>
          <a:xfrm>
            <a:off x="1279525" y="4632325"/>
            <a:ext cx="10240963" cy="4389438"/>
          </a:xfrm>
          <a:ln/>
        </p:spPr>
        <p:txBody>
          <a:bodyPr lIns="96645" tIns="96645" rIns="96645" bIns="96645" anchor="t" anchorCtr="0"/>
          <a:p>
            <a:pPr lvl="0">
              <a:spcBef>
                <a:spcPct val="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Shape 166"/>
          <p:cNvSpPr>
            <a:spLocks noGrp="1" noRot="1" noChangeAspect="1"/>
          </p:cNvSpPr>
          <p:nvPr>
            <p:ph type="sldImg"/>
          </p:nvPr>
        </p:nvSpPr>
        <p:spPr>
          <a:ln>
            <a:miter lim="1000000"/>
          </a:ln>
        </p:spPr>
      </p:sp>
      <p:sp>
        <p:nvSpPr>
          <p:cNvPr id="43010" name="Shape 167"/>
          <p:cNvSpPr>
            <a:spLocks noGrp="1"/>
          </p:cNvSpPr>
          <p:nvPr>
            <p:ph type="body"/>
          </p:nvPr>
        </p:nvSpPr>
        <p:spPr>
          <a:xfrm>
            <a:off x="1279525" y="4632325"/>
            <a:ext cx="10240963" cy="4389438"/>
          </a:xfrm>
          <a:ln/>
        </p:spPr>
        <p:txBody>
          <a:bodyPr lIns="96645" tIns="96645" rIns="96645" bIns="96645" anchor="t" anchorCtr="0"/>
          <a:p>
            <a:pPr lvl="0">
              <a:spcBef>
                <a:spcPct val="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kumimoji="0" lang="en-US" sz="60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60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kumimoji="0" lang="en-US" sz="44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kumimoji="0" lang="en-US" sz="44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10"/>
          <p:cNvSpPr/>
          <p:nvPr/>
        </p:nvSpPr>
        <p:spPr>
          <a:xfrm rot="10800000">
            <a:off x="5634038" y="3911600"/>
            <a:ext cx="922337" cy="517525"/>
          </a:xfrm>
          <a:prstGeom prst="triangle">
            <a:avLst>
              <a:gd name="adj" fmla="val 50000"/>
            </a:avLst>
          </a:prstGeom>
          <a:solidFill>
            <a:srgbClr val="E91D63"/>
          </a:solidFill>
          <a:ln w="9525">
            <a:noFill/>
          </a:ln>
        </p:spPr>
        <p:txBody>
          <a:bodyPr lIns="91425" tIns="91425" rIns="91425" bIns="91425" anchor="ctr" anchorCtr="0"/>
          <a:p>
            <a:pPr lvl="0">
              <a:spcBef>
                <a:spcPct val="0"/>
              </a:spcBef>
              <a:buNone/>
            </a:pPr>
            <a:endParaRPr lang="en-US">
              <a:latin typeface="Calibri Light" panose="020F0302020204030204"/>
            </a:endParaRPr>
          </a:p>
        </p:txBody>
      </p:sp>
      <p:sp>
        <p:nvSpPr>
          <p:cNvPr id="3075" name="Shape 11"/>
          <p:cNvSpPr/>
          <p:nvPr/>
        </p:nvSpPr>
        <p:spPr>
          <a:xfrm>
            <a:off x="0" y="0"/>
            <a:ext cx="12192000" cy="4165600"/>
          </a:xfrm>
          <a:prstGeom prst="rect">
            <a:avLst/>
          </a:prstGeom>
          <a:solidFill>
            <a:srgbClr val="E91D63"/>
          </a:solidFill>
          <a:ln w="9525">
            <a:noFill/>
          </a:ln>
        </p:spPr>
        <p:txBody>
          <a:bodyPr lIns="91425" tIns="91425" rIns="91425" bIns="91425" anchor="ctr" anchorCtr="0"/>
          <a:p>
            <a:pPr lvl="0">
              <a:spcBef>
                <a:spcPct val="0"/>
              </a:spcBef>
              <a:buNone/>
            </a:pPr>
            <a:endParaRPr lang="en-US">
              <a:latin typeface="Calibri Light" panose="020F0302020204030204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199" cy="2812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ct val="0"/>
              </a:spcBef>
              <a:buClr>
                <a:schemeClr val="lt1"/>
              </a:buClr>
              <a:buSzTx/>
              <a:defRPr sz="8000">
                <a:solidFill>
                  <a:schemeClr val="lt1"/>
                </a:solidFill>
              </a:defRPr>
            </a:lvl9pPr>
          </a:lstStyle>
          <a:p>
            <a:pPr fontAlgn="auto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199" cy="16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4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9pPr>
          </a:lstStyle>
          <a:p>
            <a:pPr fontAlgn="auto"/>
          </a:p>
        </p:txBody>
      </p:sp>
      <p:sp>
        <p:nvSpPr>
          <p:cNvPr id="3076" name="Shape 14"/>
          <p:cNvSpPr txBox="1">
            <a:spLocks noGrp="1"/>
          </p:cNvSpPr>
          <p:nvPr>
            <p:ph type="sldNum" idx="4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ctr" anchorCtr="0">
            <a:noAutofit/>
          </a:bodyPr>
          <a:p>
            <a:pPr fontAlgn="auto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</a:rPr>
            </a:fld>
            <a:endParaRPr lang="en-GB" strike="noStrike" noProof="1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8" name="Shape 20"/>
          <p:cNvCxnSpPr/>
          <p:nvPr/>
        </p:nvCxnSpPr>
        <p:spPr>
          <a:xfrm>
            <a:off x="571500" y="1700213"/>
            <a:ext cx="819150" cy="0"/>
          </a:xfrm>
          <a:prstGeom prst="straightConnector1">
            <a:avLst/>
          </a:prstGeom>
          <a:ln w="19050" cap="flat" cmpd="sng">
            <a:solidFill>
              <a:srgbClr val="42424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ct val="0"/>
              </a:spcBef>
              <a:defRPr/>
            </a:lvl1pPr>
            <a:lvl2pPr lvl="1">
              <a:spcBef>
                <a:spcPct val="0"/>
              </a:spcBef>
              <a:defRPr/>
            </a:lvl2pPr>
            <a:lvl3pPr lvl="2">
              <a:spcBef>
                <a:spcPct val="0"/>
              </a:spcBef>
              <a:defRPr/>
            </a:lvl3pPr>
            <a:lvl4pPr lvl="3">
              <a:spcBef>
                <a:spcPct val="0"/>
              </a:spcBef>
              <a:defRPr/>
            </a:lvl4pPr>
            <a:lvl5pPr lvl="4">
              <a:spcBef>
                <a:spcPct val="0"/>
              </a:spcBef>
              <a:defRPr/>
            </a:lvl5pPr>
            <a:lvl6pPr lvl="5">
              <a:spcBef>
                <a:spcPct val="0"/>
              </a:spcBef>
              <a:defRPr/>
            </a:lvl6pPr>
            <a:lvl7pPr lvl="6">
              <a:spcBef>
                <a:spcPct val="0"/>
              </a:spcBef>
              <a:defRPr/>
            </a:lvl7pPr>
            <a:lvl8pPr lvl="7">
              <a:spcBef>
                <a:spcPct val="0"/>
              </a:spcBef>
              <a:defRPr/>
            </a:lvl8pPr>
            <a:lvl9pPr lvl="8">
              <a:spcBef>
                <a:spcPct val="0"/>
              </a:spcBef>
              <a:defRPr/>
            </a:lvl9pPr>
          </a:lstStyle>
          <a:p>
            <a:pPr fontAlgn="auto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ct val="0"/>
              </a:spcBef>
              <a:defRPr/>
            </a:lvl1pPr>
            <a:lvl2pPr lvl="1">
              <a:spcBef>
                <a:spcPct val="0"/>
              </a:spcBef>
              <a:defRPr/>
            </a:lvl2pPr>
            <a:lvl3pPr lvl="2">
              <a:spcBef>
                <a:spcPct val="0"/>
              </a:spcBef>
              <a:defRPr/>
            </a:lvl3pPr>
            <a:lvl4pPr lvl="3">
              <a:spcBef>
                <a:spcPct val="0"/>
              </a:spcBef>
              <a:defRPr/>
            </a:lvl4pPr>
            <a:lvl5pPr lvl="4">
              <a:spcBef>
                <a:spcPct val="0"/>
              </a:spcBef>
              <a:defRPr/>
            </a:lvl5pPr>
            <a:lvl6pPr lvl="5">
              <a:spcBef>
                <a:spcPct val="0"/>
              </a:spcBef>
              <a:defRPr/>
            </a:lvl6pPr>
            <a:lvl7pPr lvl="6">
              <a:spcBef>
                <a:spcPct val="0"/>
              </a:spcBef>
              <a:defRPr/>
            </a:lvl7pPr>
            <a:lvl8pPr lvl="7">
              <a:spcBef>
                <a:spcPct val="0"/>
              </a:spcBef>
              <a:defRPr/>
            </a:lvl8pPr>
            <a:lvl9pPr lvl="8">
              <a:spcBef>
                <a:spcPct val="0"/>
              </a:spcBef>
              <a:defRPr/>
            </a:lvl9pPr>
          </a:lstStyle>
          <a:p>
            <a:pPr fontAlgn="auto"/>
          </a:p>
        </p:txBody>
      </p:sp>
      <p:sp>
        <p:nvSpPr>
          <p:cNvPr id="4099" name="Shape 23"/>
          <p:cNvSpPr txBox="1">
            <a:spLocks noGrp="1"/>
          </p:cNvSpPr>
          <p:nvPr>
            <p:ph type="sldNum" idx="4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ctr" anchorCtr="0">
            <a:noAutofit/>
          </a:bodyPr>
          <a:p>
            <a:pPr fontAlgn="auto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</a:rPr>
            </a:fld>
            <a:endParaRPr lang="en-GB" strike="noStrike" noProof="1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Shape 25"/>
          <p:cNvCxnSpPr/>
          <p:nvPr/>
        </p:nvCxnSpPr>
        <p:spPr>
          <a:xfrm>
            <a:off x="571500" y="1700213"/>
            <a:ext cx="819150" cy="0"/>
          </a:xfrm>
          <a:prstGeom prst="straightConnector1">
            <a:avLst/>
          </a:prstGeom>
          <a:ln w="19050" cap="flat" cmpd="sng">
            <a:solidFill>
              <a:srgbClr val="42424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ct val="0"/>
              </a:spcBef>
              <a:defRPr/>
            </a:lvl1pPr>
            <a:lvl2pPr lvl="1">
              <a:spcBef>
                <a:spcPct val="0"/>
              </a:spcBef>
              <a:defRPr/>
            </a:lvl2pPr>
            <a:lvl3pPr lvl="2">
              <a:spcBef>
                <a:spcPct val="0"/>
              </a:spcBef>
              <a:defRPr/>
            </a:lvl3pPr>
            <a:lvl4pPr lvl="3">
              <a:spcBef>
                <a:spcPct val="0"/>
              </a:spcBef>
              <a:defRPr/>
            </a:lvl4pPr>
            <a:lvl5pPr lvl="4">
              <a:spcBef>
                <a:spcPct val="0"/>
              </a:spcBef>
              <a:defRPr/>
            </a:lvl5pPr>
            <a:lvl6pPr lvl="5">
              <a:spcBef>
                <a:spcPct val="0"/>
              </a:spcBef>
              <a:defRPr/>
            </a:lvl6pPr>
            <a:lvl7pPr lvl="6">
              <a:spcBef>
                <a:spcPct val="0"/>
              </a:spcBef>
              <a:defRPr/>
            </a:lvl7pPr>
            <a:lvl8pPr lvl="7">
              <a:spcBef>
                <a:spcPct val="0"/>
              </a:spcBef>
              <a:defRPr/>
            </a:lvl8pPr>
            <a:lvl9pPr lvl="8">
              <a:spcBef>
                <a:spcPct val="0"/>
              </a:spcBef>
              <a:defRPr/>
            </a:lvl9pPr>
          </a:lstStyle>
          <a:p>
            <a:pPr fontAlgn="auto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198" cy="413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ct val="0"/>
              </a:spcBef>
              <a:buSzTx/>
              <a:defRPr sz="1865"/>
            </a:lvl1pPr>
            <a:lvl2pPr lvl="1">
              <a:spcBef>
                <a:spcPct val="0"/>
              </a:spcBef>
              <a:buSzTx/>
              <a:defRPr sz="1600"/>
            </a:lvl2pPr>
            <a:lvl3pPr lvl="2">
              <a:spcBef>
                <a:spcPct val="0"/>
              </a:spcBef>
              <a:buSzTx/>
              <a:defRPr sz="1600"/>
            </a:lvl3pPr>
            <a:lvl4pPr lvl="3">
              <a:spcBef>
                <a:spcPct val="0"/>
              </a:spcBef>
              <a:buSzTx/>
              <a:defRPr sz="1600"/>
            </a:lvl4pPr>
            <a:lvl5pPr lvl="4">
              <a:spcBef>
                <a:spcPct val="0"/>
              </a:spcBef>
              <a:buSzTx/>
              <a:defRPr sz="1600"/>
            </a:lvl5pPr>
            <a:lvl6pPr lvl="5">
              <a:spcBef>
                <a:spcPct val="0"/>
              </a:spcBef>
              <a:buSzTx/>
              <a:defRPr sz="1600"/>
            </a:lvl6pPr>
            <a:lvl7pPr lvl="6">
              <a:spcBef>
                <a:spcPct val="0"/>
              </a:spcBef>
              <a:buSzTx/>
              <a:defRPr sz="1600"/>
            </a:lvl7pPr>
            <a:lvl8pPr lvl="7">
              <a:spcBef>
                <a:spcPct val="0"/>
              </a:spcBef>
              <a:buSzTx/>
              <a:defRPr sz="1600"/>
            </a:lvl8pPr>
            <a:lvl9pPr lvl="8">
              <a:spcBef>
                <a:spcPct val="0"/>
              </a:spcBef>
              <a:buSzTx/>
              <a:defRPr sz="1600"/>
            </a:lvl9pPr>
          </a:lstStyle>
          <a:p>
            <a:pPr fontAlgn="auto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443201" y="1958433"/>
            <a:ext cx="5333198" cy="413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ct val="0"/>
              </a:spcBef>
              <a:buSzTx/>
              <a:defRPr sz="1865"/>
            </a:lvl1pPr>
            <a:lvl2pPr lvl="1">
              <a:spcBef>
                <a:spcPct val="0"/>
              </a:spcBef>
              <a:buSzTx/>
              <a:defRPr sz="1600"/>
            </a:lvl2pPr>
            <a:lvl3pPr lvl="2">
              <a:spcBef>
                <a:spcPct val="0"/>
              </a:spcBef>
              <a:buSzTx/>
              <a:defRPr sz="1600"/>
            </a:lvl3pPr>
            <a:lvl4pPr lvl="3">
              <a:spcBef>
                <a:spcPct val="0"/>
              </a:spcBef>
              <a:buSzTx/>
              <a:defRPr sz="1600"/>
            </a:lvl4pPr>
            <a:lvl5pPr lvl="4">
              <a:spcBef>
                <a:spcPct val="0"/>
              </a:spcBef>
              <a:buSzTx/>
              <a:defRPr sz="1600"/>
            </a:lvl5pPr>
            <a:lvl6pPr lvl="5">
              <a:spcBef>
                <a:spcPct val="0"/>
              </a:spcBef>
              <a:buSzTx/>
              <a:defRPr sz="1600"/>
            </a:lvl6pPr>
            <a:lvl7pPr lvl="6">
              <a:spcBef>
                <a:spcPct val="0"/>
              </a:spcBef>
              <a:buSzTx/>
              <a:defRPr sz="1600"/>
            </a:lvl7pPr>
            <a:lvl8pPr lvl="7">
              <a:spcBef>
                <a:spcPct val="0"/>
              </a:spcBef>
              <a:buSzTx/>
              <a:defRPr sz="1600"/>
            </a:lvl8pPr>
            <a:lvl9pPr lvl="8">
              <a:spcBef>
                <a:spcPct val="0"/>
              </a:spcBef>
              <a:buSzTx/>
              <a:defRPr sz="1600"/>
            </a:lvl9pPr>
          </a:lstStyle>
          <a:p>
            <a:pPr fontAlgn="auto"/>
          </a:p>
        </p:txBody>
      </p:sp>
      <p:sp>
        <p:nvSpPr>
          <p:cNvPr id="5123" name="Shape 29"/>
          <p:cNvSpPr txBox="1">
            <a:spLocks noGrp="1"/>
          </p:cNvSpPr>
          <p:nvPr>
            <p:ph type="sldNum" idx="4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ctr" anchorCtr="0">
            <a:noAutofit/>
          </a:bodyPr>
          <a:p>
            <a:pPr fontAlgn="auto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</a:rPr>
            </a:fld>
            <a:endParaRPr lang="en-GB" strike="noStrike" noProof="1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Shape 34"/>
          <p:cNvCxnSpPr/>
          <p:nvPr/>
        </p:nvCxnSpPr>
        <p:spPr>
          <a:xfrm>
            <a:off x="558800" y="1943100"/>
            <a:ext cx="819150" cy="0"/>
          </a:xfrm>
          <a:prstGeom prst="straightConnector1">
            <a:avLst/>
          </a:prstGeom>
          <a:ln w="19050" cap="flat" cmpd="sng">
            <a:solidFill>
              <a:srgbClr val="42424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3999" cy="100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ct val="0"/>
              </a:spcBef>
              <a:buSzTx/>
              <a:defRPr sz="3200"/>
            </a:lvl1pPr>
            <a:lvl2pPr lvl="1">
              <a:spcBef>
                <a:spcPct val="0"/>
              </a:spcBef>
              <a:buSzTx/>
              <a:defRPr sz="3200"/>
            </a:lvl2pPr>
            <a:lvl3pPr lvl="2">
              <a:spcBef>
                <a:spcPct val="0"/>
              </a:spcBef>
              <a:buSzTx/>
              <a:defRPr sz="3200"/>
            </a:lvl3pPr>
            <a:lvl4pPr lvl="3">
              <a:spcBef>
                <a:spcPct val="0"/>
              </a:spcBef>
              <a:buSzTx/>
              <a:defRPr sz="3200"/>
            </a:lvl4pPr>
            <a:lvl5pPr lvl="4">
              <a:spcBef>
                <a:spcPct val="0"/>
              </a:spcBef>
              <a:buSzTx/>
              <a:defRPr sz="3200"/>
            </a:lvl5pPr>
            <a:lvl6pPr lvl="5">
              <a:spcBef>
                <a:spcPct val="0"/>
              </a:spcBef>
              <a:buSzTx/>
              <a:defRPr sz="3200"/>
            </a:lvl6pPr>
            <a:lvl7pPr lvl="6">
              <a:spcBef>
                <a:spcPct val="0"/>
              </a:spcBef>
              <a:buSzTx/>
              <a:defRPr sz="3200"/>
            </a:lvl7pPr>
            <a:lvl8pPr lvl="7">
              <a:spcBef>
                <a:spcPct val="0"/>
              </a:spcBef>
              <a:buSzTx/>
              <a:defRPr sz="3200"/>
            </a:lvl8pPr>
            <a:lvl9pPr lvl="8">
              <a:spcBef>
                <a:spcPct val="0"/>
              </a:spcBef>
              <a:buSzTx/>
              <a:defRPr sz="3200"/>
            </a:lvl9pPr>
          </a:lstStyle>
          <a:p>
            <a:pPr fontAlgn="auto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5600" y="2157604"/>
            <a:ext cx="3743999" cy="39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ct val="0"/>
              </a:spcBef>
              <a:buSzTx/>
              <a:defRPr sz="1600"/>
            </a:lvl1pPr>
            <a:lvl2pPr lvl="1">
              <a:spcBef>
                <a:spcPct val="0"/>
              </a:spcBef>
              <a:buSzTx/>
              <a:defRPr sz="1600"/>
            </a:lvl2pPr>
            <a:lvl3pPr lvl="2">
              <a:spcBef>
                <a:spcPct val="0"/>
              </a:spcBef>
              <a:buSzTx/>
              <a:defRPr sz="1600"/>
            </a:lvl3pPr>
            <a:lvl4pPr lvl="3">
              <a:spcBef>
                <a:spcPct val="0"/>
              </a:spcBef>
              <a:buSzTx/>
              <a:defRPr sz="1600"/>
            </a:lvl4pPr>
            <a:lvl5pPr lvl="4">
              <a:spcBef>
                <a:spcPct val="0"/>
              </a:spcBef>
              <a:buSzTx/>
              <a:defRPr sz="1600"/>
            </a:lvl5pPr>
            <a:lvl6pPr lvl="5">
              <a:spcBef>
                <a:spcPct val="0"/>
              </a:spcBef>
              <a:buSzTx/>
              <a:defRPr sz="1600"/>
            </a:lvl6pPr>
            <a:lvl7pPr lvl="6">
              <a:spcBef>
                <a:spcPct val="0"/>
              </a:spcBef>
              <a:buSzTx/>
              <a:defRPr sz="1600"/>
            </a:lvl7pPr>
            <a:lvl8pPr lvl="7">
              <a:spcBef>
                <a:spcPct val="0"/>
              </a:spcBef>
              <a:buSzTx/>
              <a:defRPr sz="1600"/>
            </a:lvl8pPr>
            <a:lvl9pPr lvl="8">
              <a:spcBef>
                <a:spcPct val="0"/>
              </a:spcBef>
              <a:buSzTx/>
              <a:defRPr sz="1600"/>
            </a:lvl9pPr>
          </a:lstStyle>
          <a:p>
            <a:pPr fontAlgn="auto"/>
          </a:p>
        </p:txBody>
      </p:sp>
      <p:sp>
        <p:nvSpPr>
          <p:cNvPr id="6147" name="Shape 37"/>
          <p:cNvSpPr txBox="1">
            <a:spLocks noGrp="1"/>
          </p:cNvSpPr>
          <p:nvPr>
            <p:ph type="sldNum" idx="4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ctr" anchorCtr="0">
            <a:noAutofit/>
          </a:bodyPr>
          <a:p>
            <a:pPr fontAlgn="auto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</a:rPr>
            </a:fld>
            <a:endParaRPr lang="en-GB" strike="noStrike" noProof="1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999999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799" cy="5447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buClr>
                <a:schemeClr val="lt1"/>
              </a:buClr>
              <a:buSzTx/>
              <a:defRPr sz="7200">
                <a:solidFill>
                  <a:schemeClr val="lt1"/>
                </a:solidFill>
              </a:defRPr>
            </a:lvl9pPr>
          </a:lstStyle>
          <a:p>
            <a:pPr fontAlgn="auto"/>
          </a:p>
        </p:txBody>
      </p:sp>
      <p:sp>
        <p:nvSpPr>
          <p:cNvPr id="7170" name="Shape 40"/>
          <p:cNvSpPr txBox="1">
            <a:spLocks noGrp="1"/>
          </p:cNvSpPr>
          <p:nvPr>
            <p:ph type="sldNum" idx="4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ctr" anchorCtr="0">
            <a:noAutofit/>
          </a:bodyPr>
          <a:p>
            <a:pPr fontAlgn="auto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solidFill>
                  <a:srgbClr val="FFFFFF"/>
                </a:solidFill>
                <a:latin typeface="Source Code Pro"/>
                <a:ea typeface="Source Code Pro"/>
                <a:cs typeface="+mn-cs"/>
              </a:rPr>
            </a:fld>
            <a:endParaRPr lang="en-GB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Oswald" panose="02000503000000000000"/>
              <a:buNone/>
              <a:defRPr sz="28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</a:lstStyle>
          <a:p>
            <a:pPr fontAlgn="aut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fontAlgn="auto" latinLnBrk="0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  <a:sym typeface="Source Code Pro"/>
              </a:rPr>
            </a:fld>
            <a:endParaRPr lang="en-GB" strike="noStrike" noProof="1">
              <a:sym typeface="Source Code Pro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hape 52"/>
          <p:cNvCxnSpPr/>
          <p:nvPr/>
        </p:nvCxnSpPr>
        <p:spPr>
          <a:xfrm>
            <a:off x="550863" y="3984625"/>
            <a:ext cx="1214437" cy="0"/>
          </a:xfrm>
          <a:prstGeom prst="straightConnector1">
            <a:avLst/>
          </a:prstGeom>
          <a:ln w="28575" cap="flat" cmpd="sng">
            <a:solidFill>
              <a:srgbClr val="E91D63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ct val="0"/>
              </a:spcBef>
              <a:buSzTx/>
              <a:defRPr sz="16000"/>
            </a:lvl1pPr>
            <a:lvl2pPr lvl="1">
              <a:spcBef>
                <a:spcPct val="0"/>
              </a:spcBef>
              <a:buSzTx/>
              <a:defRPr sz="16000"/>
            </a:lvl2pPr>
            <a:lvl3pPr lvl="2">
              <a:spcBef>
                <a:spcPct val="0"/>
              </a:spcBef>
              <a:buSzTx/>
              <a:defRPr sz="16000"/>
            </a:lvl3pPr>
            <a:lvl4pPr lvl="3">
              <a:spcBef>
                <a:spcPct val="0"/>
              </a:spcBef>
              <a:buSzTx/>
              <a:defRPr sz="16000"/>
            </a:lvl4pPr>
            <a:lvl5pPr lvl="4">
              <a:spcBef>
                <a:spcPct val="0"/>
              </a:spcBef>
              <a:buSzTx/>
              <a:defRPr sz="16000"/>
            </a:lvl5pPr>
            <a:lvl6pPr lvl="5">
              <a:spcBef>
                <a:spcPct val="0"/>
              </a:spcBef>
              <a:buSzTx/>
              <a:defRPr sz="16000"/>
            </a:lvl6pPr>
            <a:lvl7pPr lvl="6">
              <a:spcBef>
                <a:spcPct val="0"/>
              </a:spcBef>
              <a:buSzTx/>
              <a:defRPr sz="16000"/>
            </a:lvl7pPr>
            <a:lvl8pPr lvl="7">
              <a:spcBef>
                <a:spcPct val="0"/>
              </a:spcBef>
              <a:buSzTx/>
              <a:defRPr sz="16000"/>
            </a:lvl8pPr>
            <a:lvl9pPr lvl="8">
              <a:spcBef>
                <a:spcPct val="0"/>
              </a:spcBef>
              <a:buSzTx/>
              <a:defRPr sz="16000"/>
            </a:lvl9pPr>
          </a:lstStyle>
          <a:p>
            <a:pPr fontAlgn="auto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ct val="0"/>
              </a:spcBef>
              <a:defRPr/>
            </a:lvl1pPr>
            <a:lvl2pPr lvl="1">
              <a:spcBef>
                <a:spcPct val="0"/>
              </a:spcBef>
              <a:defRPr/>
            </a:lvl2pPr>
            <a:lvl3pPr lvl="2">
              <a:spcBef>
                <a:spcPct val="0"/>
              </a:spcBef>
              <a:defRPr/>
            </a:lvl3pPr>
            <a:lvl4pPr lvl="3">
              <a:spcBef>
                <a:spcPct val="0"/>
              </a:spcBef>
              <a:defRPr/>
            </a:lvl4pPr>
            <a:lvl5pPr lvl="4">
              <a:spcBef>
                <a:spcPct val="0"/>
              </a:spcBef>
              <a:defRPr/>
            </a:lvl5pPr>
            <a:lvl6pPr lvl="5">
              <a:spcBef>
                <a:spcPct val="0"/>
              </a:spcBef>
              <a:defRPr/>
            </a:lvl6pPr>
            <a:lvl7pPr lvl="6">
              <a:spcBef>
                <a:spcPct val="0"/>
              </a:spcBef>
              <a:defRPr/>
            </a:lvl7pPr>
            <a:lvl8pPr lvl="7">
              <a:spcBef>
                <a:spcPct val="0"/>
              </a:spcBef>
              <a:defRPr/>
            </a:lvl8pPr>
            <a:lvl9pPr lvl="8">
              <a:spcBef>
                <a:spcPct val="0"/>
              </a:spcBef>
              <a:defRPr/>
            </a:lvl9pPr>
          </a:lstStyle>
          <a:p>
            <a:pPr fontAlgn="auto"/>
          </a:p>
        </p:txBody>
      </p:sp>
      <p:sp>
        <p:nvSpPr>
          <p:cNvPr id="8195" name="Shape 55"/>
          <p:cNvSpPr txBox="1">
            <a:spLocks noGrp="1"/>
          </p:cNvSpPr>
          <p:nvPr>
            <p:ph type="sldNum" idx="4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ctr" anchorCtr="0">
            <a:noAutofit/>
          </a:bodyPr>
          <a:p>
            <a:pPr fontAlgn="auto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</a:rPr>
            </a:fld>
            <a:endParaRPr lang="en-GB" strike="noStrike" noProof="1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fontAlgn="auto" latinLnBrk="0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  <a:sym typeface="Source Code Pro"/>
              </a:rPr>
            </a:fld>
            <a:endParaRPr lang="en-GB" strike="noStrike" noProof="1">
              <a:sym typeface="Source Code Pro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kumimoji="0" lang="en-US" sz="44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kumimoji="0" lang="en-US" sz="60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60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kumimoji="0" lang="en-US" sz="44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kumimoji="0" lang="en-US" sz="44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kumimoji="0" lang="en-US" sz="2400" b="1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400" b="1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kumimoji="0" lang="en-US" sz="2400" b="1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400" b="1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kumimoji="0" lang="en-US" sz="44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kumimoji="0" lang="en-US" sz="32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32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kumimoji="0" lang="en-US" sz="32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3200" b="0" i="0" u="none" strike="noStrike" kern="1200" cap="none" spc="0" normalizeH="0" baseline="0" noProof="0">
              <a:uLnTx/>
              <a:uFillTx/>
            </a:endParaRPr>
          </a:p>
          <a:p>
            <a:pPr lvl="1" fontAlgn="auto"/>
            <a:r>
              <a:rPr kumimoji="0" lang="en-US" sz="28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2800" b="0" i="0" u="none" strike="noStrike" kern="1200" cap="none" spc="0" normalizeH="0" baseline="0" noProof="0">
              <a:uLnTx/>
              <a:uFillTx/>
            </a:endParaRPr>
          </a:p>
          <a:p>
            <a:pPr lvl="2" fontAlgn="auto"/>
            <a:r>
              <a:rPr kumimoji="0" lang="en-US" sz="24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2400" b="0" i="0" u="none" strike="noStrike" kern="1200" cap="none" spc="0" normalizeH="0" baseline="0" noProof="0">
              <a:uLnTx/>
              <a:uFillTx/>
            </a:endParaRPr>
          </a:p>
          <a:p>
            <a:pPr lvl="3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  <a:p>
            <a:pPr lvl="4" fontAlgn="auto"/>
            <a:r>
              <a:rPr kumimoji="0" lang="en-US" sz="20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20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kumimoji="0" lang="en-US" sz="16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16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kumimoji="0" lang="en-US" sz="3200" b="0" i="0" u="none" strike="noStrike" kern="1200" cap="none" spc="0" normalizeH="0" baseline="0" noProof="0">
                <a:uLnTx/>
                <a:uFillTx/>
              </a:rPr>
              <a:t>Click to edit Master title style</a:t>
            </a:r>
            <a:endParaRPr kumimoji="0" lang="en-US" sz="32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kumimoji="0" lang="en-US" sz="32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kumimoji="0" lang="en-US" sz="160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  <a:endParaRPr kumimoji="0" lang="en-US" sz="16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auto" latinLnBrk="0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pPr lvl="0"/>
            <a:r>
              <a:rPr lang="en-US" altLang="en-GB"/>
              <a:t>Click to edit Master title style</a:t>
            </a:r>
            <a:endParaRPr lang="en-US" alt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en-US" altLang="en-GB"/>
              <a:t>Click to edit Master text styles</a:t>
            </a:r>
            <a:endParaRPr lang="en-US" altLang="en-GB"/>
          </a:p>
          <a:p>
            <a:pPr lvl="1"/>
            <a:r>
              <a:rPr lang="en-US" altLang="en-GB"/>
              <a:t>Second level</a:t>
            </a:r>
            <a:endParaRPr lang="en-US" altLang="en-GB"/>
          </a:p>
          <a:p>
            <a:pPr lvl="2"/>
            <a:r>
              <a:rPr lang="en-US" altLang="en-GB"/>
              <a:t>Third level</a:t>
            </a:r>
            <a:endParaRPr lang="en-US" altLang="en-GB"/>
          </a:p>
          <a:p>
            <a:pPr lvl="3"/>
            <a:r>
              <a:rPr lang="en-US" altLang="en-GB"/>
              <a:t>Fourth level</a:t>
            </a:r>
            <a:endParaRPr lang="en-US" altLang="en-GB"/>
          </a:p>
          <a:p>
            <a:pPr lvl="4"/>
            <a:r>
              <a:rPr lang="en-US" altLang="en-GB"/>
              <a:t>Fifth level</a:t>
            </a:r>
            <a:endParaRPr lang="en-US" altLang="en-GB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auto" latinLnBrk="0"/>
            <a:fld id="{BB962C8B-B14F-4D97-AF65-F5344CB8AC3E}" type="datetime1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fontAlgn="auto" latinLnBrk="0"/>
            <a:endParaRPr lang="en-US" strike="noStrike" noProof="1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auto" latinLnBrk="0"/>
            <a:fld id="{9A0DB2DC-4C9A-4742-B13C-FB6460FD3503}" type="slidenum">
              <a:rPr lang="en-US" strike="noStrike" noProof="1">
                <a:latin typeface="Calibri Light" panose="020F0302020204030204"/>
                <a:ea typeface="Calibri Light" panose="020F0302020204030204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Shape 6"/>
          <p:cNvSpPr txBox="1">
            <a:spLocks noGrp="1"/>
          </p:cNvSpPr>
          <p:nvPr>
            <p:ph type="title"/>
          </p:nvPr>
        </p:nvSpPr>
        <p:spPr>
          <a:xfrm>
            <a:off x="415925" y="496888"/>
            <a:ext cx="11360150" cy="9779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b" anchorCtr="0"/>
          <a:p>
            <a:pPr lvl="0" fontAlgn="auto"/>
          </a:p>
        </p:txBody>
      </p:sp>
      <p:sp>
        <p:nvSpPr>
          <p:cNvPr id="2051" name="Shape 7"/>
          <p:cNvSpPr txBox="1">
            <a:spLocks noGrp="1"/>
          </p:cNvSpPr>
          <p:nvPr>
            <p:ph type="body" idx="1"/>
          </p:nvPr>
        </p:nvSpPr>
        <p:spPr>
          <a:xfrm>
            <a:off x="415925" y="1958975"/>
            <a:ext cx="11360150" cy="413385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t" anchorCtr="0"/>
          <a:p>
            <a:pPr lvl="0" fontAlgn="auto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50" y="6218238"/>
            <a:ext cx="731838" cy="525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defRPr sz="1300">
                <a:solidFill>
                  <a:srgbClr val="424242"/>
                </a:solidFill>
                <a:latin typeface="Source Code Pro"/>
                <a:ea typeface="Source Code Pro"/>
              </a:defRPr>
            </a:lvl1pPr>
          </a:lstStyle>
          <a:p>
            <a:pPr lvl="0" fontAlgn="auto" latinLnBrk="0">
              <a:spcBef>
                <a:spcPct val="0"/>
              </a:spcBef>
              <a:buNone/>
            </a:pPr>
            <a:fld id="{9A0DB2DC-4C9A-4742-B13C-FB6460FD3503}" type="slidenum">
              <a:rPr lang="en-GB" strike="noStrike" noProof="1">
                <a:latin typeface="Source Code Pro"/>
                <a:ea typeface="Source Code Pro"/>
                <a:cs typeface="+mn-cs"/>
                <a:sym typeface="Source Code Pro"/>
              </a:rPr>
            </a:fld>
            <a:endParaRPr lang="en-GB" strike="noStrike" noProof="1"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ctrTitle"/>
          </p:nvPr>
        </p:nvSpPr>
        <p:spPr>
          <a:xfrm>
            <a:off x="1436688" y="433388"/>
            <a:ext cx="9144000" cy="1279525"/>
          </a:xfrm>
          <a:ln/>
        </p:spPr>
        <p:txBody>
          <a:bodyPr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en-US" altLang="en-GB" b="1" kern="1200">
                <a:latin typeface="+mj-lt"/>
                <a:ea typeface="+mj-ea"/>
                <a:cs typeface="+mj-cs"/>
              </a:rPr>
              <a:t>CHAPTER 	4</a:t>
            </a:r>
            <a:endParaRPr lang="en-US" altLang="en-GB" b="1" kern="1200">
              <a:latin typeface="+mj-lt"/>
              <a:ea typeface="+mj-ea"/>
              <a:cs typeface="+mj-cs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339850" y="1830388"/>
            <a:ext cx="9144000" cy="1144588"/>
          </a:xfrm>
        </p:spPr>
        <p:txBody>
          <a:bodyPr lIns="91440" tIns="45720" rIns="91440" bIns="45720"/>
          <a:p>
            <a:pPr marL="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5400" b="1" i="0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DISCRETE SYSTEM SIMULATION</a:t>
            </a:r>
            <a:endParaRPr kumimoji="0" lang="en-US" sz="5400" b="1" i="0" u="none" strike="noStrike" kern="1200" cap="none" spc="0" normalizeH="0" baseline="0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1495425" y="2870200"/>
            <a:ext cx="7532688" cy="3379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fontAlgn="auto"/>
            <a:r>
              <a:rPr lang="en-US" altLang="en-US" sz="2000" b="1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 Discrete System Simulation (8 hrs)</a:t>
            </a:r>
            <a:endParaRPr lang="en-US" altLang="en-US" sz="2000" b="1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fontAlgn="auto"/>
            <a:endParaRPr lang="en-US" altLang="en-US" sz="2000" b="1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4.1 Discrete system simulation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4.2 Representation of time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4.3 Generation of arrival patterns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4.4 Simulation of telephone system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4.5 Gathering statistics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4.6 Counters and summary statistics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4.7 Measuring Utilization and Occupancy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4.8 Recording distribution and transit time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  <a:p>
            <a:pPr lvl="1" fontAlgn="auto" latinLnBrk="0"/>
            <a:r>
              <a:rPr lang="en-US" altLang="en-US" sz="2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Calibri Light" panose="020F0302020204030204"/>
                <a:ea typeface="Calibri Light" panose="020F0302020204030204"/>
                <a:cs typeface="+mn-cs"/>
                <a:sym typeface="Calibri" panose="020F0502020204030204" pitchFamily="2" charset="0"/>
              </a:rPr>
              <a:t>4.9 Discrete simulation languages</a:t>
            </a:r>
            <a:endParaRPr lang="en-US" altLang="en-US" sz="2000" strike="noStrike" noProof="1">
              <a:effectLst>
                <a:outerShdw blurRad="38100" dist="38100" dir="2700000">
                  <a:srgbClr val="C0C0C0"/>
                </a:outerShdw>
              </a:effectLst>
              <a:sym typeface="Calibri" panose="020F05020202040302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Simulation Time / Time Advance Mechanism</a:t>
            </a:r>
            <a:endParaRPr lang="en-GB" altLang="en-US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With the next time advance mechanism, the simulation clock is initialized at zero initially.</a:t>
            </a:r>
            <a:endParaRPr lang="en-GB" altLang="en-US"/>
          </a:p>
          <a:p>
            <a:r>
              <a:rPr lang="en-GB" altLang="en-US"/>
              <a:t>A simulation clock is then advanced to the time of near-happening events at which point the state of the system is updated.</a:t>
            </a:r>
            <a:endParaRPr lang="en-GB" altLang="en-US"/>
          </a:p>
          <a:p>
            <a:r>
              <a:rPr lang="en-GB" altLang="en-US"/>
              <a:t>Clocks jump from one event time to the next and doesn't exist for time between successive events.</a:t>
            </a:r>
            <a:endParaRPr lang="en-GB" altLang="en-US"/>
          </a:p>
          <a:p>
            <a:r>
              <a:rPr lang="en-GB" altLang="en-US"/>
              <a:t>Discrete system simulation is usually carried out by using the event-oriented method.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Simulation Time / Time Advance Mechanism</a:t>
            </a:r>
            <a:endParaRPr lang="en-GB" altLang="en-US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pPr marL="0" indent="0">
              <a:buNone/>
            </a:pPr>
            <a:r>
              <a:rPr lang="en-US" altLang="en-GB" b="1">
                <a:sym typeface="Calibri" panose="020F0502020204030204" pitchFamily="2" charset="0"/>
              </a:rPr>
              <a:t>ii) Interval Oriented Method [Fixed Time Advance Mechanism]</a:t>
            </a:r>
            <a:endParaRPr lang="en-US" altLang="en-GB" b="1"/>
          </a:p>
          <a:p>
            <a:pPr marL="0" indent="0">
              <a:buNone/>
            </a:pPr>
            <a:r>
              <a:rPr lang="en-GB" altLang="en-US"/>
              <a:t>In this method, the clock is advanced by small uniform intervals of time and determines at each interval whether an event is due to occur at that time.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e0       e1       e2       e3       e4       e5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0 - 1 - 2 - 3 - 4 - 5 - 6 - 7 - 8 - 9 - 10 (Time)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In the above figure, we see that events e1, e2, e3, e4 occur at times 0, 2, 4, 6, 8, and 10 time units respectively.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US" altLang="en-GB" b="1">
                <a:sym typeface="Calibri" panose="020F0502020204030204" pitchFamily="2" charset="0"/>
              </a:rPr>
              <a:t>Interval Oriented Method [Fixed Time Advance Mechanism]</a:t>
            </a:r>
            <a:endParaRPr lang="en-GB" altLang="en-US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With a fixed-time interval mechanism, the simulation clock is incremented with a small interval Δt (here 2), whether the event is occurred or not, we look at events at Δt to update the state of the system.</a:t>
            </a:r>
            <a:endParaRPr lang="en-GB" altLang="en-US"/>
          </a:p>
          <a:p>
            <a:r>
              <a:rPr lang="en-GB" altLang="en-US"/>
              <a:t>It is a very simple method to implement but not an accurate realization of occurrence of events.</a:t>
            </a:r>
            <a:endParaRPr lang="en-GB" altLang="en-US"/>
          </a:p>
          <a:p>
            <a:r>
              <a:rPr lang="en-GB" altLang="en-US"/>
              <a:t>Continuous system simulation normally uses the interval-oriented method.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An event-oriented program will detect discrete changes and can therefore simulate a discrete system.</a:t>
            </a:r>
            <a:endParaRPr lang="en-GB" altLang="en-US"/>
          </a:p>
          <a:p>
            <a:r>
              <a:rPr lang="en-GB" altLang="en-US"/>
              <a:t>An interval-oriented program can follow continuous changes by artificially introducing events that occur at regular time intervals and can therefore simulate a continuous system.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8463" y="0"/>
            <a:ext cx="5502275" cy="6699250"/>
          </a:xfrm>
          <a:ln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Content Placeholder 2"/>
          <p:cNvSpPr>
            <a:spLocks noGrp="1"/>
          </p:cNvSpPr>
          <p:nvPr>
            <p:ph idx="1"/>
          </p:nvPr>
        </p:nvSpPr>
        <p:spPr>
          <a:xfrm>
            <a:off x="819150" y="587375"/>
            <a:ext cx="10534650" cy="5589588"/>
          </a:xfrm>
          <a:ln/>
        </p:spPr>
        <p:txBody>
          <a:bodyPr lIns="91440" tIns="45720" rIns="91440" bIns="45720" anchor="t" anchorCtr="0"/>
          <a:p>
            <a:r>
              <a:rPr lang="en-US" altLang="en-GB"/>
              <a:t>An event oriented program will detect discrete changes and can therefore simulate discrete system.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An interval oriented program can be made to follow continious changes by artificially introducing events that occours at regular time interval and can therefore simulate continious system.</a:t>
            </a:r>
            <a:endParaRPr lang="en-US" altLang="en-GB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/>
              <a:t>Significant Event Simulation</a:t>
            </a:r>
            <a:endParaRPr lang="en-GB" altLang="en-US" b="1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It is another method to represent the passage of time and is applicable to continuous systems in which there is a quiescent (not active) period.</a:t>
            </a:r>
            <a:endParaRPr lang="en-GB" altLang="en-US"/>
          </a:p>
          <a:p>
            <a:r>
              <a:rPr lang="en-GB" altLang="en-US"/>
              <a:t>A quiescent period is the interval between events in the event-oriented approach, but it involves the models' representation of the system activities, which create a notice of the event that terminates the interval.</a:t>
            </a:r>
            <a:endParaRPr lang="en-GB" altLang="en-US"/>
          </a:p>
          <a:p>
            <a:r>
              <a:rPr lang="en-GB" altLang="en-US"/>
              <a:t>The significant event approach assumes that a simple analytic function can be used to project the value of a quiescent period.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Significant Event Simulation</a:t>
            </a:r>
            <a:r>
              <a:rPr lang="en-US" altLang="en-GB" b="1">
                <a:sym typeface="Calibri" panose="020F0502020204030204" pitchFamily="2" charset="0"/>
              </a:rPr>
              <a:t>....cont..</a:t>
            </a:r>
            <a:endParaRPr lang="en-US" altLang="en-GB" b="1">
              <a:sym typeface="Calibri" panose="020F0502020204030204" pitchFamily="2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Example: An automobile traveling at constant acceleration might result in a significant event for several reasons:</a:t>
            </a:r>
            <a:endParaRPr lang="en-GB" altLang="en-US"/>
          </a:p>
          <a:p>
            <a:pPr lvl="1"/>
            <a:r>
              <a:rPr lang="en-GB" altLang="en-US"/>
              <a:t>It might reach the end of the road.</a:t>
            </a:r>
            <a:endParaRPr lang="en-GB" altLang="en-US"/>
          </a:p>
          <a:p>
            <a:pPr lvl="1"/>
            <a:r>
              <a:rPr lang="en-GB" altLang="en-US"/>
              <a:t>Its velocity might reach some limit.</a:t>
            </a:r>
            <a:endParaRPr lang="en-GB" altLang="en-US"/>
          </a:p>
          <a:p>
            <a:pPr lvl="1"/>
            <a:r>
              <a:rPr lang="en-GB" altLang="en-US"/>
              <a:t>It might come to rest.</a:t>
            </a:r>
            <a:endParaRPr lang="en-GB" altLang="en-US"/>
          </a:p>
          <a:p>
            <a:r>
              <a:rPr lang="en-GB" altLang="en-US"/>
              <a:t>If the initial conditions are known, the elapsed time for each of these possible events can be calculated from a simple formula.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latin typeface="Times New Roman" panose="02020603050405020304" charset="0"/>
              </a:rPr>
              <a:t>Generation of Arrival Patterns</a:t>
            </a:r>
            <a:br>
              <a:rPr lang="en-GB" altLang="en-US" b="1">
                <a:latin typeface="Times New Roman" panose="02020603050405020304" charset="0"/>
              </a:rPr>
            </a:br>
            <a:r>
              <a:rPr lang="en-GB" altLang="en-US" sz="2200" b="1">
                <a:latin typeface="Times New Roman" panose="02020603050405020304" charset="0"/>
              </a:rPr>
              <a:t>Arrival pattern for a particular system must be specified for simulation.</a:t>
            </a:r>
            <a:endParaRPr lang="en-GB" altLang="en-US" sz="2200" b="1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pPr marL="0" indent="0">
              <a:buNone/>
            </a:pPr>
            <a:r>
              <a:rPr lang="en-GB" altLang="en-US" b="1">
                <a:latin typeface="Times New Roman" panose="02020603050405020304" charset="0"/>
              </a:rPr>
              <a:t>i. Trace Driven Simulation</a:t>
            </a:r>
            <a:endParaRPr lang="en-GB" altLang="en-US" b="1">
              <a:latin typeface="Times New Roman" panose="02020603050405020304" charset="0"/>
            </a:endParaRPr>
          </a:p>
          <a:p>
            <a:pPr marL="0" indent="0"/>
            <a:r>
              <a:rPr lang="en-GB" altLang="en-US">
                <a:latin typeface="Times New Roman" panose="02020603050405020304" charset="0"/>
              </a:rPr>
              <a:t>It refers to the process of gathering a sequence of inputs based on the observation of a real system.</a:t>
            </a:r>
            <a:endParaRPr lang="en-GB" altLang="en-US">
              <a:latin typeface="Times New Roman" panose="02020603050405020304" charset="0"/>
            </a:endParaRPr>
          </a:p>
          <a:p>
            <a:pPr marL="0" indent="0"/>
            <a:r>
              <a:rPr lang="en-GB" altLang="en-US">
                <a:latin typeface="Times New Roman" panose="02020603050405020304" charset="0"/>
              </a:rPr>
              <a:t>It is an important tool in many simulation applications where the model’s inputs are derived from observations made on a real system.</a:t>
            </a:r>
            <a:endParaRPr lang="en-GB" altLang="en-US">
              <a:latin typeface="Times New Roman" panose="02020603050405020304" charset="0"/>
            </a:endParaRPr>
          </a:p>
          <a:p>
            <a:pPr marL="0" indent="0"/>
            <a:r>
              <a:rPr lang="en-GB" altLang="en-US">
                <a:latin typeface="Times New Roman" panose="02020603050405020304" charset="0"/>
              </a:rPr>
              <a:t>When there is no interaction between exogenous arrivals and endogenous events of a system, it is permissible to create a sequence of arrivals in preparation for the simulation.</a:t>
            </a:r>
            <a:endParaRPr lang="en-GB" altLang="en-US">
              <a:latin typeface="Times New Roman" panose="02020603050405020304" charset="0"/>
            </a:endParaRPr>
          </a:p>
          <a:p>
            <a:pPr marL="0" indent="0"/>
            <a:r>
              <a:rPr lang="en-GB" altLang="en-US">
                <a:latin typeface="Times New Roman" panose="02020603050405020304" charset="0"/>
              </a:rPr>
              <a:t>Usually, the simulation proceeds by creating new arrivals as they are needed.</a:t>
            </a:r>
            <a:endParaRPr lang="en-GB" altLang="en-US"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latin typeface="Times New Roman" panose="02020603050405020304" charset="0"/>
                <a:sym typeface="Calibri" panose="020F0502020204030204" pitchFamily="2" charset="0"/>
              </a:rPr>
              <a:t>Trace Driven Simulation</a:t>
            </a:r>
            <a:r>
              <a:rPr lang="en-US" altLang="en-GB" b="1">
                <a:latin typeface="Times New Roman" panose="02020603050405020304" charset="0"/>
                <a:sym typeface="Calibri" panose="020F0502020204030204" pitchFamily="2" charset="0"/>
              </a:rPr>
              <a:t>...</a:t>
            </a:r>
            <a:r>
              <a:rPr lang="en-US" altLang="en-GB"/>
              <a:t>Cont..</a:t>
            </a:r>
            <a:endParaRPr lang="en-US" altLang="en-GB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>
                <a:latin typeface="Times New Roman" panose="02020603050405020304" charset="0"/>
              </a:rPr>
              <a:t>Trace Driven Simulation involves using pre-recorded data (a "trace") from a real-world system to simulate the behavior of a system or model.</a:t>
            </a:r>
            <a:endParaRPr lang="en-GB" altLang="en-US">
              <a:latin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</a:endParaRPr>
          </a:p>
          <a:p>
            <a:r>
              <a:rPr lang="en-GB" altLang="en-US">
                <a:latin typeface="Times New Roman" panose="02020603050405020304" charset="0"/>
              </a:rPr>
              <a:t>It helps study how a system reacts to real-world inputs and provides insights without needing to test on the actual system.</a:t>
            </a:r>
            <a:endParaRPr lang="en-GB" altLang="en-US">
              <a:latin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</a:endParaRPr>
          </a:p>
          <a:p>
            <a:r>
              <a:rPr lang="en-GB" altLang="en-US">
                <a:latin typeface="Times New Roman" panose="02020603050405020304" charset="0"/>
              </a:rPr>
              <a:t>A sequence of inputs or events from a real system (trace) is fed into the simulation model. The model then behaves as though those inputs occurred in real time.</a:t>
            </a:r>
            <a:endParaRPr lang="en-GB" altLang="en-US"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538"/>
          </a:xfrm>
        </p:spPr>
        <p:txBody>
          <a:bodyPr lIns="91440" tIns="45720" rIns="91440" bIns="45720" anchor="ctr" anchorCtr="0"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4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Calibri" panose="020F0502020204030204" pitchFamily="2" charset="0"/>
              </a:rPr>
              <a:t>DISCRETE SYSTEM SIMULATION</a:t>
            </a:r>
            <a:endParaRPr kumimoji="0" lang="en-GB" altLang="en-US" sz="44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838200" y="1458913"/>
            <a:ext cx="10823575" cy="5200650"/>
          </a:xfrm>
          <a:ln/>
        </p:spPr>
        <p:txBody>
          <a:bodyPr lIns="91440" tIns="45720" rIns="91440" bIns="45720" anchor="t" anchorCtr="0"/>
          <a:p>
            <a:pPr marL="0" indent="0">
              <a:buNone/>
            </a:pPr>
            <a:r>
              <a:rPr lang="en-GB" altLang="en-US" b="1"/>
              <a:t>Discrete Events</a:t>
            </a:r>
            <a:endParaRPr lang="en-GB" altLang="en-US" b="1"/>
          </a:p>
          <a:p>
            <a:pPr marL="0" indent="0"/>
            <a:r>
              <a:rPr lang="en-GB" altLang="en-US"/>
              <a:t>A simulation process will take the system model through a series of states.</a:t>
            </a:r>
            <a:endParaRPr lang="en-GB" altLang="en-US"/>
          </a:p>
          <a:p>
            <a:pPr marL="0" indent="0"/>
            <a:r>
              <a:rPr lang="en-GB" altLang="en-US"/>
              <a:t>We can describe the state of a system at a given instant, since the model of a system has a set of numbers to represent the state of a system.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pic>
        <p:nvPicPr>
          <p:cNvPr id="11267" name="Picture 3" descr="DES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9438" y="3867150"/>
            <a:ext cx="5953125" cy="239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latin typeface="Times New Roman" panose="02020603050405020304" charset="0"/>
                <a:sym typeface="Calibri" panose="020F0502020204030204" pitchFamily="2" charset="0"/>
              </a:rPr>
              <a:t>Trace Driven Simulation</a:t>
            </a:r>
            <a:r>
              <a:rPr lang="en-US" altLang="en-GB" b="1">
                <a:latin typeface="Times New Roman" panose="02020603050405020304" charset="0"/>
                <a:sym typeface="Calibri" panose="020F0502020204030204" pitchFamily="2" charset="0"/>
              </a:rPr>
              <a:t> </a:t>
            </a:r>
            <a:r>
              <a:rPr lang="en-GB" altLang="en-US" i="1">
                <a:sym typeface="Calibri" panose="020F0502020204030204" pitchFamily="2" charset="0"/>
              </a:rPr>
              <a:t>Example:</a:t>
            </a:r>
            <a:endParaRPr lang="en-GB" altLang="en-US" i="1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Imagine a network server that handles client requests.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You first observe the server for a day and record the arrival times of requests and their sizes (this is your trace).</a:t>
            </a:r>
            <a:endParaRPr lang="en-GB" altLang="en-US"/>
          </a:p>
          <a:p>
            <a:r>
              <a:rPr lang="en-GB" altLang="en-US"/>
              <a:t>You use this trace data to simulate the server in a lab to test how it would perform under different conditions, like a faster or slower processor.</a:t>
            </a:r>
            <a:endParaRPr lang="en-GB" altLang="en-US"/>
          </a:p>
          <a:p>
            <a:r>
              <a:rPr lang="en-GB" altLang="en-US"/>
              <a:t>This avoids the need to experiment on the live server, reducing the risk of disruption.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/>
              <a:t> Bootstrapping</a:t>
            </a:r>
            <a:endParaRPr lang="en-GB" altLang="en-US" b="1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838200" y="1492250"/>
            <a:ext cx="11222038" cy="5365750"/>
          </a:xfrm>
          <a:ln/>
        </p:spPr>
        <p:txBody>
          <a:bodyPr lIns="91440" tIns="45720" rIns="91440" bIns="45720" anchor="t" anchorCtr="0"/>
          <a:p>
            <a:r>
              <a:rPr lang="en-GB" altLang="en-US" sz="3200"/>
              <a:t>Bootstrapping usually refers to a self-starting process that is supposed to proceed without external input.</a:t>
            </a:r>
            <a:endParaRPr lang="en-GB" altLang="en-US" sz="3200"/>
          </a:p>
          <a:p>
            <a:r>
              <a:rPr lang="en-GB" altLang="en-US" sz="3200"/>
              <a:t>It is the process of making one entity create its successor.</a:t>
            </a:r>
            <a:endParaRPr lang="en-GB" altLang="en-US" sz="3200"/>
          </a:p>
          <a:p>
            <a:r>
              <a:rPr lang="en-GB" altLang="en-US" sz="3200"/>
              <a:t>Here, the arrival time of the next entity is recorded, and when the clock reaches this event time, the event of entering the entity into the system is executed.</a:t>
            </a:r>
            <a:endParaRPr lang="en-GB" altLang="en-US" sz="3200"/>
          </a:p>
          <a:p>
            <a:r>
              <a:rPr lang="en-GB" altLang="en-US" sz="3200"/>
              <a:t>The arrival of the following entity is immediately calculated from the inter-arrival time distribution.</a:t>
            </a:r>
            <a:endParaRPr lang="en-GB" altLang="en-US" sz="3200"/>
          </a:p>
          <a:p>
            <a:r>
              <a:rPr lang="en-GB" altLang="en-US" sz="3200"/>
              <a:t>These methods require keeping only the arrival time of the next entity. It is, therefore, the preferred method of generating arrivals for computer simulation programs.</a:t>
            </a:r>
            <a:endParaRPr lang="en-GB" altLang="en-US" sz="32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 Bootstrapping</a:t>
            </a:r>
            <a:r>
              <a:rPr lang="en-US" altLang="en-GB" b="1">
                <a:sym typeface="Calibri" panose="020F0502020204030204" pitchFamily="2" charset="0"/>
              </a:rPr>
              <a:t>....cont..</a:t>
            </a:r>
            <a:endParaRPr lang="en-US" altLang="en-GB" b="1">
              <a:sym typeface="Calibri" panose="020F0502020204030204" pitchFamily="2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Bootstrapping refers to a self-starting process where the system generates new events or arrivals based on its own rules without relying on external inputs.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It is useful for initializing or running a system where external input isn’t immediately available.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Each entity (like a task or an event) creates its successor. For example, the system generates the time for the next event based on probabilities or a pre-defined distribution.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latin typeface="Times New Roman" panose="02020603050405020304" charset="0"/>
              </a:rPr>
              <a:t>Bootstrapping</a:t>
            </a:r>
            <a:r>
              <a:rPr lang="en-US" altLang="en-GB" b="1">
                <a:latin typeface="Times New Roman" panose="02020603050405020304" charset="0"/>
              </a:rPr>
              <a:t>...cont.. </a:t>
            </a:r>
            <a:r>
              <a:rPr lang="en-US" altLang="en-GB" b="1" i="1">
                <a:latin typeface="Times New Roman" panose="02020603050405020304" charset="0"/>
              </a:rPr>
              <a:t>Example:</a:t>
            </a:r>
            <a:endParaRPr lang="en-US" altLang="en-GB" b="1" i="1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</a:rPr>
              <a:t>Consider a restaurant simulation where customers arrive at random intervals.</a:t>
            </a:r>
            <a:endParaRPr lang="en-GB" altLang="en-US">
              <a:latin typeface="Times New Roman" panose="02020603050405020304" charset="0"/>
            </a:endParaRPr>
          </a:p>
          <a:p>
            <a:pPr marL="0" indent="0"/>
            <a:r>
              <a:rPr lang="en-GB" altLang="en-US">
                <a:latin typeface="Times New Roman" panose="02020603050405020304" charset="0"/>
              </a:rPr>
              <a:t>Instead of observing actual arrival times (like in Trace Driven Simulation), you program the simulation to create arrivals using a random distribution (e.g., exponential distribution for inter-arrival times).</a:t>
            </a:r>
            <a:endParaRPr lang="en-GB" altLang="en-US">
              <a:latin typeface="Times New Roman" panose="02020603050405020304" charset="0"/>
            </a:endParaRPr>
          </a:p>
          <a:p>
            <a:pPr marL="0" indent="0"/>
            <a:r>
              <a:rPr lang="en-GB" altLang="en-US">
                <a:latin typeface="Times New Roman" panose="02020603050405020304" charset="0"/>
              </a:rPr>
              <a:t>When one customer arrives, the system calculates when the next customer will arrive, based on the distribution.</a:t>
            </a:r>
            <a:endParaRPr lang="en-GB" altLang="en-US">
              <a:latin typeface="Times New Roman" panose="02020603050405020304" charset="0"/>
            </a:endParaRPr>
          </a:p>
          <a:p>
            <a:pPr marL="0" indent="0"/>
            <a:r>
              <a:rPr lang="en-GB" altLang="en-US">
                <a:latin typeface="Times New Roman" panose="02020603050405020304" charset="0"/>
              </a:rPr>
              <a:t>This keeps the simulation running without needing real-world data.</a:t>
            </a:r>
            <a:endParaRPr lang="en-GB" altLang="en-US"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/>
              <a:t>Comparison</a:t>
            </a:r>
            <a:r>
              <a:rPr lang="en-US" altLang="en-GB" b="1"/>
              <a:t> </a:t>
            </a:r>
            <a:r>
              <a:rPr lang="en-GB" altLang="en-US" b="1"/>
              <a:t>:</a:t>
            </a:r>
            <a:endParaRPr lang="en-GB" altLang="en-US" b="1"/>
          </a:p>
        </p:txBody>
      </p:sp>
      <p:graphicFrame>
        <p:nvGraphicFramePr>
          <p:cNvPr id="32771" name="Table 32770"/>
          <p:cNvGraphicFramePr/>
          <p:nvPr/>
        </p:nvGraphicFramePr>
        <p:xfrm>
          <a:off x="838200" y="1825625"/>
          <a:ext cx="10669588" cy="3729038"/>
        </p:xfrm>
        <a:graphic>
          <a:graphicData uri="http://schemas.openxmlformats.org/drawingml/2006/table">
            <a:tbl>
              <a:tblPr/>
              <a:tblGrid>
                <a:gridCol w="3556000"/>
                <a:gridCol w="3557588"/>
                <a:gridCol w="3556000"/>
              </a:tblGrid>
              <a:tr h="617538"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Trace Driven Simulation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Bootstrapping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637"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Input Source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>
                          <a:latin typeface="Times New Roman" panose="02020603050405020304" charset="0"/>
                          <a:cs typeface="Times New Roman" panose="02020603050405020304" charset="0"/>
                        </a:rPr>
                        <a:t>Real-world trace data (observations).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Self-generated using statistical methods.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225"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Testing behavior against real-world patterns.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Running a system without real-world inputs.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638"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Example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Simulating network traffic using actual logs.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defRPr>
                      </a:lvl1pPr>
                      <a:lvl2pPr marL="457200" lvl="1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2pPr>
                      <a:lvl3pPr marL="914400" lvl="2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3pPr>
                      <a:lvl4pPr marL="1371600" lvl="3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4pPr>
                      <a:lvl5pPr marL="1828800" lvl="4" indent="0" algn="l" defTabSz="91440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  <a:cs typeface="+mn-cs"/>
                        </a:defRPr>
                      </a:lvl5pPr>
                    </a:lstStyle>
                    <a:p>
                      <a:pPr lvl="0" latinLnBrk="0">
                        <a:buNone/>
                      </a:pPr>
                      <a:r>
                        <a:rPr lang="en-GB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Simulating random customer arrivals.</a:t>
                      </a:r>
                      <a:endParaRPr lang="en-GB" altLang="en-US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  <a:ln/>
        </p:spPr>
        <p:txBody>
          <a:bodyPr lIns="91440" tIns="45720" rIns="91440" bIns="45720" anchor="t" anchorCtr="0"/>
          <a:p>
            <a:pPr marL="0" indent="0"/>
            <a:r>
              <a:rPr lang="en-GB" altLang="en-US"/>
              <a:t>Use </a:t>
            </a:r>
            <a:r>
              <a:rPr lang="en-GB" altLang="en-US" b="1"/>
              <a:t>Trace Driven Simulation</a:t>
            </a:r>
            <a:r>
              <a:rPr lang="en-GB" altLang="en-US"/>
              <a:t> when you want to study or reproduce behavior based on observed real-world data.</a:t>
            </a:r>
            <a:endParaRPr lang="en-GB" altLang="en-US"/>
          </a:p>
          <a:p>
            <a:pPr marL="0" indent="0"/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/>
            <a:r>
              <a:rPr lang="en-GB" altLang="en-US"/>
              <a:t>Use </a:t>
            </a:r>
            <a:r>
              <a:rPr lang="en-GB" altLang="en-US" b="1"/>
              <a:t>Bootstrapping</a:t>
            </a:r>
            <a:r>
              <a:rPr lang="en-GB" altLang="en-US"/>
              <a:t> when no real-world data is available, and you want the system to self-generate new events or arrivals based on rules or distributions.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>
                <a:latin typeface="Times New Roman" panose="02020603050405020304" charset="0"/>
              </a:rPr>
              <a:t>Simulation of Telephone System</a:t>
            </a:r>
            <a:endParaRPr lang="en-GB" altLang="en-US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pPr marL="0" indent="0">
              <a:buNone/>
            </a:pPr>
            <a:r>
              <a:rPr lang="en-GB" altLang="en-US">
                <a:latin typeface="Times New Roman" panose="02020603050405020304" charset="0"/>
              </a:rPr>
              <a:t>The simulation of a discrete system can be explained by simulating a telephone system as below:</a:t>
            </a:r>
            <a:endParaRPr lang="en-GB" altLang="en-US"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Slide Number Placeholder 1"/>
          <p:cNvSpPr>
            <a:spLocks noGrp="1"/>
          </p:cNvSpPr>
          <p:nvPr>
            <p:ph type="sldNum" idx="10"/>
          </p:nvPr>
        </p:nvSpPr>
        <p:spPr>
          <a:xfrm>
            <a:off x="8472488" y="4662488"/>
            <a:ext cx="549275" cy="393700"/>
          </a:xfrm>
          <a:ln/>
        </p:spPr>
        <p:txBody>
          <a:bodyPr lIns="91425" tIns="91425" rIns="91425" bIns="91425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5pPr>
          </a:lstStyle>
          <a:p>
            <a:pPr lvl="0">
              <a:spcBef>
                <a:spcPct val="0"/>
              </a:spcBef>
              <a:buNone/>
            </a:pPr>
            <a:fld id="{9A0DB2DC-4C9A-4742-B13C-FB6460FD3503}" type="slidenum">
              <a:rPr lang="en-GB" altLang="zh-CN" sz="1800">
                <a:latin typeface="Calibri Light" panose="020F0302020204030204"/>
                <a:sym typeface="Arial" panose="020B0604020202020204"/>
              </a:rPr>
            </a:fld>
            <a:endParaRPr lang="en-GB" altLang="zh-CN" sz="1800">
              <a:latin typeface="Calibri Light" panose="020F0302020204030204"/>
              <a:sym typeface="Arial" panose="020B0604020202020204"/>
            </a:endParaRPr>
          </a:p>
        </p:txBody>
      </p:sp>
      <p:sp>
        <p:nvSpPr>
          <p:cNvPr id="36866" name="Rectangle 2"/>
          <p:cNvSpPr txBox="1"/>
          <p:nvPr/>
        </p:nvSpPr>
        <p:spPr>
          <a:xfrm>
            <a:off x="1981200" y="177800"/>
            <a:ext cx="8636000" cy="812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buNone/>
            </a:pPr>
            <a:r>
              <a:rPr lang="en-US" altLang="en-US" sz="5300" b="1">
                <a:solidFill>
                  <a:srgbClr val="0070C0"/>
                </a:solidFill>
                <a:latin typeface="Times New Roman" panose="02020603050405020304" charset="0"/>
                <a:sym typeface="Arial" panose="020B0604020202020204" pitchFamily="34" charset="0"/>
              </a:rPr>
              <a:t>Objectives</a:t>
            </a:r>
            <a:endParaRPr lang="en-US" altLang="en-US" sz="5300" b="1">
              <a:solidFill>
                <a:srgbClr val="0070C0"/>
              </a:solidFill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36867" name="Rectangle 3" descr="Rectangle: Click to edit Master text styles&#10;Second level&#10;Third level&#10;Fourth level&#10;Fifth level"/>
          <p:cNvSpPr txBox="1"/>
          <p:nvPr/>
        </p:nvSpPr>
        <p:spPr>
          <a:xfrm>
            <a:off x="914400" y="1295400"/>
            <a:ext cx="10464800" cy="5181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09600" indent="-609600" algn="just">
              <a:buNone/>
            </a:pPr>
            <a:r>
              <a:rPr lang="en-US" altLang="en-US" sz="3700">
                <a:latin typeface="Times New Roman" panose="02020603050405020304" charset="0"/>
                <a:sym typeface="Arial" panose="020B0604020202020204" pitchFamily="34" charset="0"/>
              </a:rPr>
              <a:t>Process a given number of calls and determine what proportions are </a:t>
            </a:r>
            <a:endParaRPr lang="en-US" altLang="en-US" sz="37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609600" indent="-609600" algn="just">
              <a:buNone/>
            </a:pPr>
            <a:endParaRPr lang="en-US" altLang="en-US" sz="37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609600" indent="-609600" algn="just">
              <a:buFont typeface="Wingdings" panose="05000000000000000000" pitchFamily="2" charset="2"/>
              <a:buChar char="Ø"/>
            </a:pPr>
            <a:r>
              <a:rPr lang="en-US" altLang="en-US" sz="3700">
                <a:latin typeface="Times New Roman" panose="02020603050405020304" charset="0"/>
                <a:sym typeface="Arial" panose="020B0604020202020204" pitchFamily="34" charset="0"/>
              </a:rPr>
              <a:t>	successfully completed </a:t>
            </a:r>
            <a:endParaRPr lang="en-US" altLang="en-US" sz="37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609600" indent="-609600" algn="just">
              <a:buFont typeface="Wingdings" panose="05000000000000000000" pitchFamily="2" charset="2"/>
              <a:buChar char="Ø"/>
            </a:pPr>
            <a:r>
              <a:rPr lang="en-US" altLang="en-US" sz="3700">
                <a:latin typeface="Times New Roman" panose="02020603050405020304" charset="0"/>
                <a:sym typeface="Arial" panose="020B0604020202020204" pitchFamily="34" charset="0"/>
              </a:rPr>
              <a:t>	blocked or</a:t>
            </a:r>
            <a:endParaRPr lang="en-US" altLang="en-US" sz="37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609600" indent="-609600" algn="just">
              <a:buFont typeface="Wingdings" panose="05000000000000000000" pitchFamily="2" charset="2"/>
              <a:buChar char="Ø"/>
            </a:pPr>
            <a:r>
              <a:rPr lang="en-US" altLang="en-US" sz="3700">
                <a:latin typeface="Times New Roman" panose="02020603050405020304" charset="0"/>
                <a:sym typeface="Arial" panose="020B0604020202020204" pitchFamily="34" charset="0"/>
              </a:rPr>
              <a:t>	found to be busy calls</a:t>
            </a:r>
            <a:endParaRPr lang="en-US" altLang="en-US" sz="3700"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Slide Number Placeholder 1"/>
          <p:cNvSpPr>
            <a:spLocks noGrp="1"/>
          </p:cNvSpPr>
          <p:nvPr>
            <p:ph type="sldNum" idx="10"/>
          </p:nvPr>
        </p:nvSpPr>
        <p:spPr>
          <a:xfrm>
            <a:off x="8472488" y="4662488"/>
            <a:ext cx="549275" cy="393700"/>
          </a:xfrm>
          <a:ln/>
        </p:spPr>
        <p:txBody>
          <a:bodyPr lIns="91425" tIns="91425" rIns="91425" bIns="91425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5pPr>
          </a:lstStyle>
          <a:p>
            <a:pPr lvl="0">
              <a:spcBef>
                <a:spcPct val="0"/>
              </a:spcBef>
              <a:buNone/>
            </a:pPr>
            <a:fld id="{9A0DB2DC-4C9A-4742-B13C-FB6460FD3503}" type="slidenum">
              <a:rPr lang="en-GB" altLang="zh-CN" sz="1800">
                <a:latin typeface="Calibri Light" panose="020F0302020204030204"/>
                <a:sym typeface="Arial" panose="020B0604020202020204"/>
              </a:rPr>
            </a:fld>
            <a:endParaRPr lang="en-GB" altLang="zh-CN" sz="1800">
              <a:latin typeface="Calibri Light" panose="020F0302020204030204"/>
              <a:sym typeface="Arial" panose="020B0604020202020204"/>
            </a:endParaRPr>
          </a:p>
        </p:txBody>
      </p:sp>
      <p:sp>
        <p:nvSpPr>
          <p:cNvPr id="37890" name="Rectangle 3" descr="Rectangle: Click to edit Master text styles&#10;Second level&#10;Third level&#10;Fourth level&#10;Fifth level"/>
          <p:cNvSpPr txBox="1"/>
          <p:nvPr/>
        </p:nvSpPr>
        <p:spPr>
          <a:xfrm>
            <a:off x="508000" y="1320800"/>
            <a:ext cx="11277600" cy="5257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>
                <a:latin typeface="Times New Roman" panose="02020603050405020304" charset="0"/>
                <a:sym typeface="Arial" panose="020B0604020202020204" pitchFamily="34" charset="0"/>
              </a:rPr>
              <a:t>The system has a number of telephones (8 are shown) connected to a switchboard by lines.</a:t>
            </a:r>
            <a:endParaRPr lang="en-US" altLang="en-US" sz="32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32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>
                <a:latin typeface="Times New Roman" panose="02020603050405020304" charset="0"/>
                <a:sym typeface="Arial" panose="020B0604020202020204" pitchFamily="34" charset="0"/>
              </a:rPr>
              <a:t>The switchboard has a number of links which can be used to connect any two lines, subject to the condition that only one connection at a time can be made to each line.</a:t>
            </a:r>
            <a:endParaRPr lang="en-US" altLang="en-US" sz="32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32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>
                <a:latin typeface="Times New Roman" panose="02020603050405020304" charset="0"/>
                <a:sym typeface="Arial" panose="020B0604020202020204" pitchFamily="34" charset="0"/>
              </a:rPr>
              <a:t>The system is lost call system.</a:t>
            </a:r>
            <a:endParaRPr lang="en-US" altLang="en-US" sz="32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	i) A call is lost, if the called party is engaged, then it is a busy call.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	ii) A call may be lost if no link is available, it is blocked call. 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None/>
            </a:pPr>
            <a:endParaRPr lang="en-US" altLang="en-US" sz="32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buNone/>
            </a:pPr>
            <a:r>
              <a:rPr lang="en-US" altLang="en-US" sz="3200">
                <a:latin typeface="Times New Roman" panose="02020603050405020304" charset="0"/>
                <a:sym typeface="Arial" panose="020B0604020202020204" pitchFamily="34" charset="0"/>
              </a:rPr>
              <a:t>       </a:t>
            </a:r>
            <a:endParaRPr lang="en-US" altLang="en-US" sz="3200"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37891" name="Rectangle 2"/>
          <p:cNvSpPr txBox="1"/>
          <p:nvPr/>
        </p:nvSpPr>
        <p:spPr>
          <a:xfrm>
            <a:off x="1981200" y="177800"/>
            <a:ext cx="8636000" cy="812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buNone/>
            </a:pPr>
            <a:r>
              <a:rPr lang="en-US" altLang="en-US" sz="5300" b="1">
                <a:solidFill>
                  <a:srgbClr val="0070C0"/>
                </a:solidFill>
                <a:latin typeface="Times New Roman" panose="02020603050405020304" charset="0"/>
                <a:sym typeface="Arial" panose="020B0604020202020204" pitchFamily="34" charset="0"/>
              </a:rPr>
              <a:t>Objectives</a:t>
            </a:r>
            <a:endParaRPr lang="en-US" altLang="en-US" sz="5300" b="1">
              <a:solidFill>
                <a:srgbClr val="0070C0"/>
              </a:solidFill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Shape 164"/>
          <p:cNvSpPr>
            <a:spLocks noGrp="1"/>
          </p:cNvSpPr>
          <p:nvPr>
            <p:ph type="sldNum" idx="10"/>
          </p:nvPr>
        </p:nvSpPr>
        <p:spPr>
          <a:xfrm>
            <a:off x="11296650" y="6218238"/>
            <a:ext cx="731838" cy="525462"/>
          </a:xfrm>
          <a:ln/>
        </p:spPr>
        <p:txBody>
          <a:bodyPr lIns="91425" tIns="91425" rIns="91425" bIns="91425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5pPr>
          </a:lstStyle>
          <a:p>
            <a:pPr lvl="0">
              <a:spcBef>
                <a:spcPct val="0"/>
              </a:spcBef>
              <a:buNone/>
            </a:pPr>
            <a:fld id="{9A0DB2DC-4C9A-4742-B13C-FB6460FD3503}" type="slidenum">
              <a:rPr lang="en-GB" altLang="zh-CN" sz="1800">
                <a:latin typeface="Calibri Light" panose="020F0302020204030204"/>
                <a:sym typeface="Arial" panose="020B0604020202020204"/>
              </a:rPr>
            </a:fld>
            <a:endParaRPr lang="en-GB" altLang="zh-CN" sz="1800">
              <a:latin typeface="Calibri Light" panose="020F0302020204030204"/>
              <a:sym typeface="Arial" panose="020B0604020202020204"/>
            </a:endParaRPr>
          </a:p>
        </p:txBody>
      </p:sp>
      <p:sp>
        <p:nvSpPr>
          <p:cNvPr id="38914" name="TextBox 3"/>
          <p:cNvSpPr txBox="1"/>
          <p:nvPr/>
        </p:nvSpPr>
        <p:spPr>
          <a:xfrm>
            <a:off x="914400" y="584200"/>
            <a:ext cx="1930400" cy="1016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buNone/>
            </a:pPr>
            <a:endParaRPr lang="en-US" altLang="en-GB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891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228600"/>
            <a:ext cx="4965700" cy="653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838200" y="239713"/>
            <a:ext cx="10515600" cy="1325562"/>
          </a:xfrm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Discrete Events</a:t>
            </a:r>
            <a:endParaRPr lang="en-GB" altLang="en-US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1268075" cy="5451475"/>
          </a:xfrm>
          <a:ln/>
        </p:spPr>
        <p:txBody>
          <a:bodyPr lIns="91440" tIns="45720" rIns="91440" bIns="45720" anchor="t" anchorCtr="0"/>
          <a:p>
            <a:r>
              <a:rPr lang="en-GB" altLang="en-US"/>
              <a:t>A number that is used to represent some aspect of some system states is called a state descriptor.</a:t>
            </a:r>
            <a:endParaRPr lang="en-GB" altLang="en-US"/>
          </a:p>
          <a:p>
            <a:r>
              <a:rPr lang="en-GB" altLang="en-US"/>
              <a:t>As the simulation proceeds, the state descriptor changes their values.</a:t>
            </a:r>
            <a:endParaRPr lang="en-GB" altLang="en-US"/>
          </a:p>
          <a:p>
            <a:r>
              <a:rPr lang="en-GB" altLang="en-US"/>
              <a:t>Discrete event can be defined as a set of circumstances that cause an instantaneous change in one or more state descriptors of the system.</a:t>
            </a:r>
            <a:endParaRPr lang="en-GB" altLang="en-US"/>
          </a:p>
        </p:txBody>
      </p:sp>
      <p:pic>
        <p:nvPicPr>
          <p:cNvPr id="12291" name="Picture 3" descr="Discrete-vs-continuous-system"/>
          <p:cNvPicPr>
            <a:picLocks noChangeAspect="1"/>
          </p:cNvPicPr>
          <p:nvPr/>
        </p:nvPicPr>
        <p:blipFill>
          <a:blip r:embed="rId1"/>
          <a:srcRect l="3368"/>
          <a:stretch>
            <a:fillRect/>
          </a:stretch>
        </p:blipFill>
        <p:spPr>
          <a:xfrm>
            <a:off x="2994025" y="3576638"/>
            <a:ext cx="6594475" cy="3189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Number Placeholder 1"/>
          <p:cNvSpPr>
            <a:spLocks noGrp="1"/>
          </p:cNvSpPr>
          <p:nvPr>
            <p:ph type="sldNum" idx="10"/>
          </p:nvPr>
        </p:nvSpPr>
        <p:spPr>
          <a:xfrm>
            <a:off x="8472488" y="4662488"/>
            <a:ext cx="549275" cy="393700"/>
          </a:xfrm>
          <a:ln/>
        </p:spPr>
        <p:txBody>
          <a:bodyPr lIns="91425" tIns="91425" rIns="91425" bIns="91425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5pPr>
          </a:lstStyle>
          <a:p>
            <a:pPr lvl="0">
              <a:spcBef>
                <a:spcPct val="0"/>
              </a:spcBef>
              <a:buNone/>
            </a:pPr>
            <a:fld id="{9A0DB2DC-4C9A-4742-B13C-FB6460FD3503}" type="slidenum">
              <a:rPr lang="en-GB" altLang="zh-CN" sz="1800">
                <a:latin typeface="Calibri Light" panose="020F0302020204030204"/>
                <a:sym typeface="Arial" panose="020B0604020202020204"/>
              </a:rPr>
            </a:fld>
            <a:endParaRPr lang="en-GB" altLang="zh-CN" sz="1800">
              <a:latin typeface="Calibri Light" panose="020F0302020204030204"/>
              <a:sym typeface="Arial" panose="020B0604020202020204"/>
            </a:endParaRPr>
          </a:p>
        </p:txBody>
      </p:sp>
      <p:sp>
        <p:nvSpPr>
          <p:cNvPr id="40962" name="Rectangle 2"/>
          <p:cNvSpPr/>
          <p:nvPr/>
        </p:nvSpPr>
        <p:spPr>
          <a:xfrm>
            <a:off x="406400" y="889000"/>
            <a:ext cx="11277600" cy="54689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Each call is a separate entity having attributes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               a) Source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               b) Destination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               c) Length, and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               d) the time at which call finished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0  represents  Free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1  represents Busy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To keep track of event, a number representing clock time is included. At present 1035(time unit)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To generate the arrival of call, a record is kept of the time the next call is due to arrive.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The set of numbers within the main box of figure records the state of the system at time 1027.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There are two activities causing events: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 i) New calls arrive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None/>
            </a:pPr>
            <a:r>
              <a:rPr lang="en-US" altLang="en-US" sz="2600">
                <a:latin typeface="Times New Roman" panose="02020603050405020304" charset="0"/>
                <a:sym typeface="Arial" panose="020B0604020202020204" pitchFamily="34" charset="0"/>
              </a:rPr>
              <a:t>       ii) Existing calls vanish</a:t>
            </a:r>
            <a:endParaRPr lang="en-US" altLang="en-US" sz="26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80000"/>
              </a:lnSpc>
              <a:buNone/>
            </a:pPr>
            <a:endParaRPr lang="en-US" altLang="en-US" sz="2100"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0963" name="Rectangle 2"/>
          <p:cNvSpPr txBox="1"/>
          <p:nvPr/>
        </p:nvSpPr>
        <p:spPr>
          <a:xfrm>
            <a:off x="1981200" y="-25400"/>
            <a:ext cx="8636000" cy="812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buNone/>
            </a:pPr>
            <a:r>
              <a:rPr lang="en-US" altLang="en-US" sz="5300" b="1">
                <a:solidFill>
                  <a:srgbClr val="0070C0"/>
                </a:solidFill>
                <a:latin typeface="Times New Roman" panose="02020603050405020304" charset="0"/>
                <a:sym typeface="Arial" panose="020B0604020202020204" pitchFamily="34" charset="0"/>
              </a:rPr>
              <a:t>Situation</a:t>
            </a:r>
            <a:endParaRPr lang="en-US" altLang="en-US" sz="5300" b="1">
              <a:solidFill>
                <a:srgbClr val="0070C0"/>
              </a:solidFill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Shape 175"/>
          <p:cNvSpPr>
            <a:spLocks noGrp="1"/>
          </p:cNvSpPr>
          <p:nvPr>
            <p:ph type="sldNum" idx="10"/>
          </p:nvPr>
        </p:nvSpPr>
        <p:spPr>
          <a:xfrm>
            <a:off x="11296650" y="6218238"/>
            <a:ext cx="731838" cy="525462"/>
          </a:xfrm>
          <a:ln/>
        </p:spPr>
        <p:txBody>
          <a:bodyPr lIns="91425" tIns="91425" rIns="91425" bIns="91425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5pPr>
          </a:lstStyle>
          <a:p>
            <a:pPr lvl="0">
              <a:spcBef>
                <a:spcPct val="0"/>
              </a:spcBef>
              <a:buNone/>
            </a:pPr>
            <a:fld id="{9A0DB2DC-4C9A-4742-B13C-FB6460FD3503}" type="slidenum">
              <a:rPr lang="en-GB" altLang="zh-CN" sz="1800">
                <a:latin typeface="Calibri Light" panose="020F0302020204030204"/>
                <a:sym typeface="Arial" panose="020B0604020202020204"/>
              </a:rPr>
            </a:fld>
            <a:endParaRPr lang="en-GB" altLang="zh-CN" sz="1800">
              <a:latin typeface="Calibri Light" panose="020F0302020204030204"/>
              <a:sym typeface="Arial" panose="020B0604020202020204"/>
            </a:endParaRPr>
          </a:p>
        </p:txBody>
      </p:sp>
      <p:pic>
        <p:nvPicPr>
          <p:cNvPr id="4198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360363"/>
            <a:ext cx="9064625" cy="6253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76200"/>
            <a:ext cx="8658225" cy="6700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288" y="360363"/>
            <a:ext cx="9831387" cy="610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276225"/>
            <a:ext cx="10340975" cy="647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04800"/>
            <a:ext cx="10044113" cy="6364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2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313" y="122238"/>
            <a:ext cx="10298112" cy="665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463" y="212725"/>
            <a:ext cx="10410825" cy="645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52400"/>
            <a:ext cx="10426700" cy="6561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788" y="250825"/>
            <a:ext cx="10271125" cy="636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Discrete Events</a:t>
            </a:r>
            <a:endParaRPr lang="en-GB" altLang="en-US"/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Discrete event simulation concerns the modelling of the system as it evolves over time by a representation in which state variable changes instantaneously or at separate points in time.</a:t>
            </a:r>
            <a:endParaRPr lang="en-GB" altLang="en-US"/>
          </a:p>
          <a:p>
            <a:r>
              <a:rPr lang="en-GB" altLang="en-US"/>
              <a:t>It is also necessary that changes must be made sequentially.</a:t>
            </a:r>
            <a:endParaRPr lang="en-GB" altLang="en-US"/>
          </a:p>
          <a:p>
            <a:r>
              <a:rPr lang="en-GB" altLang="en-US"/>
              <a:t>So, a system simulation must contain a number representing time.</a:t>
            </a:r>
            <a:endParaRPr lang="en-GB" altLang="en-US"/>
          </a:p>
          <a:p>
            <a:r>
              <a:rPr lang="en-GB" altLang="en-US"/>
              <a:t>The simulation proceeds by executing all the changes to the system descriptors associated with each event, as the event occurs in chronological order.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6050"/>
            <a:ext cx="10313988" cy="656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4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284163"/>
            <a:ext cx="9909175" cy="6384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Slide Number Placeholder 1"/>
          <p:cNvSpPr>
            <a:spLocks noGrp="1"/>
          </p:cNvSpPr>
          <p:nvPr>
            <p:ph type="sldNum" idx="10"/>
          </p:nvPr>
        </p:nvSpPr>
        <p:spPr>
          <a:xfrm>
            <a:off x="8472488" y="4662488"/>
            <a:ext cx="549275" cy="393700"/>
          </a:xfrm>
          <a:ln/>
        </p:spPr>
        <p:txBody>
          <a:bodyPr lIns="91425" tIns="91425" rIns="91425" bIns="91425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cs typeface="+mn-cs"/>
              </a:defRPr>
            </a:lvl5pPr>
          </a:lstStyle>
          <a:p>
            <a:pPr lvl="0">
              <a:spcBef>
                <a:spcPct val="0"/>
              </a:spcBef>
              <a:buNone/>
            </a:pPr>
            <a:fld id="{9A0DB2DC-4C9A-4742-B13C-FB6460FD3503}" type="slidenum">
              <a:rPr lang="en-GB" altLang="zh-CN" sz="1800">
                <a:latin typeface="Calibri Light" panose="020F0302020204030204"/>
                <a:sym typeface="Arial" panose="020B0604020202020204"/>
              </a:rPr>
            </a:fld>
            <a:endParaRPr lang="en-GB" altLang="zh-CN" sz="1800">
              <a:latin typeface="Calibri Light" panose="020F0302020204030204"/>
              <a:sym typeface="Arial" panose="020B0604020202020204"/>
            </a:endParaRPr>
          </a:p>
        </p:txBody>
      </p:sp>
      <p:sp>
        <p:nvSpPr>
          <p:cNvPr id="54274" name="Rectangle 2"/>
          <p:cNvSpPr txBox="1"/>
          <p:nvPr/>
        </p:nvSpPr>
        <p:spPr>
          <a:xfrm>
            <a:off x="2133600" y="569913"/>
            <a:ext cx="8128000" cy="484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buNone/>
            </a:pPr>
            <a:r>
              <a:rPr lang="en-US" altLang="en-US" sz="5300">
                <a:latin typeface="Times New Roman" panose="02020603050405020304" charset="0"/>
                <a:sym typeface="Arial" panose="020B0604020202020204" pitchFamily="34" charset="0"/>
              </a:rPr>
              <a:t>Termination of simulation</a:t>
            </a:r>
            <a:endParaRPr lang="en-US" altLang="en-US" sz="5300"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 txBox="1"/>
          <p:nvPr/>
        </p:nvSpPr>
        <p:spPr>
          <a:xfrm>
            <a:off x="1117600" y="1930400"/>
            <a:ext cx="9753600" cy="3632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700">
                <a:latin typeface="Times New Roman" panose="02020603050405020304" charset="0"/>
                <a:sym typeface="Arial" panose="020B0604020202020204" pitchFamily="34" charset="0"/>
              </a:rPr>
              <a:t>After processing a given number of calls, or</a:t>
            </a:r>
            <a:endParaRPr lang="en-US" altLang="en-US" sz="3700">
              <a:latin typeface="Times New Roman" panose="02020603050405020304" charset="0"/>
              <a:sym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700">
                <a:latin typeface="Times New Roman" panose="02020603050405020304" charset="0"/>
                <a:sym typeface="Arial" panose="020B0604020202020204" pitchFamily="34" charset="0"/>
              </a:rPr>
              <a:t>Until a certain time has elapsed.</a:t>
            </a:r>
            <a:endParaRPr lang="en-US" altLang="en-US" sz="3700">
              <a:latin typeface="Times New Roman" panose="02020603050405020304" charset="0"/>
              <a:ea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US" altLang="en-GB" b="1"/>
              <a:t>Representation of Time</a:t>
            </a:r>
            <a:endParaRPr lang="en-US" altLang="en-GB" b="1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It refers to numbers that record the passage of time.</a:t>
            </a:r>
            <a:endParaRPr lang="en-GB" altLang="en-US"/>
          </a:p>
          <a:p>
            <a:r>
              <a:rPr lang="en-GB" altLang="en-US"/>
              <a:t>It is usually set to zero at the beginning of a simulation and subsequently indicates how many units of simulated time have passed since the beginning of the simulation.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/>
              <a:t>Simulation Time / Time Advance Mechanism</a:t>
            </a:r>
            <a:endParaRPr lang="en-GB" altLang="en-US" b="1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GB" altLang="en-US"/>
              <a:t>Discrete event simulation concerns the modelling of the system as it evolves over time by a representation in which state variable changes instantaneously at separate points in time.</a:t>
            </a:r>
            <a:endParaRPr lang="en-GB" altLang="en-US"/>
          </a:p>
          <a:p>
            <a:r>
              <a:rPr lang="en-GB" altLang="en-US"/>
              <a:t>These points in time are the ones at which an event occurs. Event is an instantaneous occurrence that may change the state of the system.</a:t>
            </a:r>
            <a:endParaRPr lang="en-GB" altLang="en-US"/>
          </a:p>
          <a:p>
            <a:r>
              <a:rPr lang="en-GB" altLang="en-US"/>
              <a:t>It is necessary to keep track of the current value of the simulated time as the simulation proceeds and also we need a mechanism to advance simulated time from one value to another.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Simulation Time / Time Advance Mechanism</a:t>
            </a:r>
            <a:endParaRPr lang="en-GB" altLang="en-US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r>
              <a:rPr lang="en-US" altLang="en-GB"/>
              <a:t>This is represented through simulation clock.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Simulation clock refers to the integrated clock time. Note that it is not the time that the computer has taken to carry out the simulation.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The simulation clock helps represent the dynamics of a system as if it were happening in real life, regardless of how fast or slow the computer calculates it. It's a vital abstraction in simulation to keep events in proper sequence and timing.</a:t>
            </a:r>
            <a:endParaRPr lang="en-US" altLang="en-GB"/>
          </a:p>
          <a:p>
            <a:endParaRPr lang="en-US" altLang="en-GB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Simulation Time / Time Advance Mechanism</a:t>
            </a:r>
            <a:endParaRPr lang="en-GB" altLang="en-US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pPr marL="0" indent="457200"/>
            <a:r>
              <a:rPr lang="en-US" altLang="en-GB">
                <a:sym typeface="Calibri" panose="020F0502020204030204" pitchFamily="2" charset="0"/>
              </a:rPr>
              <a:t>There are two basic methods used to update clock time:</a:t>
            </a:r>
            <a:endParaRPr lang="en-US" altLang="en-GB">
              <a:sym typeface="Calibri" panose="020F0502020204030204" pitchFamily="2" charset="0"/>
            </a:endParaRPr>
          </a:p>
          <a:p>
            <a:pPr marL="0" indent="457200">
              <a:buNone/>
            </a:pPr>
            <a:endParaRPr lang="en-US" altLang="en-GB"/>
          </a:p>
          <a:p>
            <a:pPr marL="0" indent="457200">
              <a:buNone/>
            </a:pPr>
            <a:r>
              <a:rPr lang="en-US" altLang="en-GB" b="1">
                <a:sym typeface="Calibri" panose="020F0502020204030204" pitchFamily="2" charset="0"/>
              </a:rPr>
              <a:t>i) Event Oriented Method [Next Time Advance Mechanism]</a:t>
            </a:r>
            <a:endParaRPr lang="en-US" altLang="en-GB" b="1"/>
          </a:p>
          <a:p>
            <a:pPr marL="0" indent="457200"/>
            <a:endParaRPr lang="en-GB" altLang="en-US"/>
          </a:p>
          <a:p>
            <a:pPr marL="0" indent="457200"/>
            <a:endParaRPr lang="en-GB" altLang="en-US"/>
          </a:p>
          <a:p>
            <a:pPr marL="0" indent="457200">
              <a:buNone/>
            </a:pPr>
            <a:r>
              <a:rPr lang="en-US" altLang="en-GB" b="1">
                <a:sym typeface="Calibri" panose="020F0502020204030204" pitchFamily="2" charset="0"/>
              </a:rPr>
              <a:t>ii) Interval Oriented Method [Fixed Time Advance Mechanism]</a:t>
            </a:r>
            <a:endParaRPr lang="en-US" altLang="en-GB" b="1"/>
          </a:p>
          <a:p>
            <a:pPr marL="0" indent="457200"/>
            <a:endParaRPr lang="en-GB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 anchorCtr="0"/>
          <a:p>
            <a:r>
              <a:rPr lang="en-GB" altLang="en-US" b="1">
                <a:sym typeface="Calibri" panose="020F0502020204030204" pitchFamily="2" charset="0"/>
              </a:rPr>
              <a:t>Simulation Time / Time Advance Mechanism</a:t>
            </a:r>
            <a:endParaRPr lang="en-GB" altLang="en-US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 anchorCtr="0"/>
          <a:p>
            <a:pPr marL="0" indent="0">
              <a:buNone/>
            </a:pPr>
            <a:r>
              <a:rPr lang="en-US" altLang="en-GB" b="1">
                <a:sym typeface="Calibri" panose="020F0502020204030204" pitchFamily="2" charset="0"/>
              </a:rPr>
              <a:t>i) Event Oriented Method [Next Time Advance Mechanism]</a:t>
            </a:r>
            <a:endParaRPr lang="en-US" altLang="en-GB" b="1">
              <a:sym typeface="Calibri" panose="020F0502020204030204" pitchFamily="2" charset="0"/>
            </a:endParaRPr>
          </a:p>
          <a:p>
            <a:pPr marL="0" indent="0"/>
            <a:r>
              <a:rPr lang="en-US" altLang="en-GB"/>
              <a:t>In this method, the clock is advanced to the time at which the next event likely occurs.</a:t>
            </a:r>
            <a:endParaRPr lang="en-US" altLang="en-GB"/>
          </a:p>
          <a:p>
            <a:pPr marL="0" indent="0"/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  <p:pic>
        <p:nvPicPr>
          <p:cNvPr id="18435" name="Picture 3" descr="643492665-3-Continuous-system-simulation.pdf"/>
          <p:cNvPicPr>
            <a:picLocks noChangeAspect="1"/>
          </p:cNvPicPr>
          <p:nvPr/>
        </p:nvPicPr>
        <p:blipFill>
          <a:blip r:embed="rId1"/>
          <a:srcRect l="12471" t="17574" r="9486" b="23506"/>
          <a:stretch>
            <a:fillRect/>
          </a:stretch>
        </p:blipFill>
        <p:spPr>
          <a:xfrm>
            <a:off x="3568700" y="3248025"/>
            <a:ext cx="4089400" cy="2386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 Box 4"/>
          <p:cNvSpPr txBox="1"/>
          <p:nvPr/>
        </p:nvSpPr>
        <p:spPr>
          <a:xfrm>
            <a:off x="758825" y="5867400"/>
            <a:ext cx="10790238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1600" b="1">
                <a:latin typeface="Calibri Light" panose="020F0302020204030204"/>
              </a:rPr>
              <a:t>In the above figure, we see that events e1, e2, e3, e4 occur at times </a:t>
            </a:r>
            <a:r>
              <a:rPr lang="en-US" altLang="en-GB" sz="1600" b="1">
                <a:latin typeface="Calibri Light" panose="020F0302020204030204"/>
              </a:rPr>
              <a:t>1</a:t>
            </a:r>
            <a:r>
              <a:rPr lang="en-US" sz="1600" b="1">
                <a:latin typeface="Calibri Light" panose="020F0302020204030204"/>
              </a:rPr>
              <a:t>, </a:t>
            </a:r>
            <a:r>
              <a:rPr lang="en-US" altLang="en-GB" sz="1600" b="1">
                <a:latin typeface="Calibri Light" panose="020F0302020204030204"/>
              </a:rPr>
              <a:t>2</a:t>
            </a:r>
            <a:r>
              <a:rPr lang="en-US" sz="1600" b="1">
                <a:latin typeface="Calibri Light" panose="020F0302020204030204"/>
              </a:rPr>
              <a:t>, </a:t>
            </a:r>
            <a:r>
              <a:rPr lang="en-US" altLang="en-GB" sz="1600" b="1">
                <a:latin typeface="Calibri Light" panose="020F0302020204030204"/>
              </a:rPr>
              <a:t>4</a:t>
            </a:r>
            <a:r>
              <a:rPr lang="en-US" sz="1600" b="1">
                <a:latin typeface="Calibri Light" panose="020F0302020204030204"/>
              </a:rPr>
              <a:t>, and </a:t>
            </a:r>
            <a:r>
              <a:rPr lang="en-US" altLang="en-GB" sz="1600" b="1">
                <a:latin typeface="Calibri Light" panose="020F0302020204030204"/>
              </a:rPr>
              <a:t>6</a:t>
            </a:r>
            <a:r>
              <a:rPr lang="en-US" sz="1600" b="1">
                <a:latin typeface="Calibri Light" panose="020F0302020204030204"/>
              </a:rPr>
              <a:t> time units respectively.</a:t>
            </a:r>
            <a:endParaRPr lang="en-US" sz="1600" b="1">
              <a:latin typeface="Calibri Light" panose="020F0302020204030204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11062</Words>
  <Application>WPS Presentation</Application>
  <PresentationFormat>Widescreen</PresentationFormat>
  <Paragraphs>253</Paragraphs>
  <Slides>42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Arial</vt:lpstr>
      <vt:lpstr>SimSun</vt:lpstr>
      <vt:lpstr>Wingdings</vt:lpstr>
      <vt:lpstr>Calibri Light</vt:lpstr>
      <vt:lpstr>Calibri</vt:lpstr>
      <vt:lpstr>Oswald</vt:lpstr>
      <vt:lpstr>Source Code Pro</vt:lpstr>
      <vt:lpstr>Segoe Print</vt:lpstr>
      <vt:lpstr>Times New Roman</vt:lpstr>
      <vt:lpstr>Bodoni MT</vt:lpstr>
      <vt:lpstr>BatangChe</vt:lpstr>
      <vt:lpstr>Malgun Gothic</vt:lpstr>
      <vt:lpstr>7</vt:lpstr>
      <vt:lpstr>Arial</vt:lpstr>
      <vt:lpstr>Microsoft YaHei</vt:lpstr>
      <vt:lpstr>Arial Unicode MS</vt:lpstr>
      <vt:lpstr>Office Theme</vt:lpstr>
      <vt:lpstr>modern-writer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	4</dc:title>
  <dc:creator/>
  <cp:lastModifiedBy>binay</cp:lastModifiedBy>
  <cp:revision>32</cp:revision>
  <dcterms:created xsi:type="dcterms:W3CDTF">2024-11-20T12:22:00Z</dcterms:created>
  <dcterms:modified xsi:type="dcterms:W3CDTF">2024-12-01T17:33:37Z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B02B678A8B29459DB598BA713C452DDB_13</vt:lpwstr>
  </property>
  <property fmtid="{D5CDD505-2E9C-101B-9397-08002B2CF9AE}" pid="3" name="KSOProductBuildVer">
    <vt:lpwstr>2057-12.2.0.18639</vt:lpwstr>
  </property>
</Properties>
</file>