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3839" y="2970836"/>
            <a:ext cx="3445920" cy="56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59415" y="1269989"/>
            <a:ext cx="603885" cy="1207770"/>
          </a:xfrm>
          <a:custGeom>
            <a:avLst/>
            <a:gdLst/>
            <a:ahLst/>
            <a:cxnLst/>
            <a:rect l="l" t="t" r="r" b="b"/>
            <a:pathLst>
              <a:path w="603885" h="1207770">
                <a:moveTo>
                  <a:pt x="0" y="905428"/>
                </a:moveTo>
                <a:lnTo>
                  <a:pt x="0" y="0"/>
                </a:lnTo>
                <a:lnTo>
                  <a:pt x="603618" y="0"/>
                </a:lnTo>
                <a:lnTo>
                  <a:pt x="603618" y="905429"/>
                </a:lnTo>
                <a:lnTo>
                  <a:pt x="301809" y="1207238"/>
                </a:lnTo>
                <a:lnTo>
                  <a:pt x="0" y="905428"/>
                </a:lnTo>
                <a:close/>
              </a:path>
            </a:pathLst>
          </a:custGeom>
          <a:solidFill>
            <a:srgbClr val="2E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F5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7659" y="1596672"/>
            <a:ext cx="2352675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48" y="1275132"/>
            <a:ext cx="8053705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15" y="229507"/>
            <a:ext cx="1638299" cy="194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2487" y="229507"/>
            <a:ext cx="1943099" cy="1943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04120" y="1291948"/>
            <a:ext cx="208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pc="-5"/>
              <a:t>Final</a:t>
            </a:r>
            <a:r>
              <a:rPr dirty="0" spc="-40"/>
              <a:t> </a:t>
            </a:r>
            <a:r>
              <a:rPr dirty="0" spc="-5"/>
              <a:t>Project</a:t>
            </a:r>
            <a:r>
              <a:rPr dirty="0" spc="-40"/>
              <a:t> </a:t>
            </a:r>
            <a:r>
              <a:rPr dirty="0" spc="-5"/>
              <a:t>Defense</a:t>
            </a:r>
          </a:p>
          <a:p>
            <a:pPr marL="371475" marR="110489" indent="507365">
              <a:lnSpc>
                <a:spcPct val="115599"/>
              </a:lnSpc>
            </a:pPr>
            <a:r>
              <a:rPr dirty="0" spc="-5"/>
              <a:t>On </a:t>
            </a:r>
            <a:r>
              <a:rPr dirty="0"/>
              <a:t> </a:t>
            </a:r>
            <a:r>
              <a:rPr dirty="0" spc="-5"/>
              <a:t>“</a:t>
            </a:r>
            <a:r>
              <a:rPr dirty="0" spc="-5"/>
              <a:t>M</a:t>
            </a:r>
            <a:r>
              <a:rPr dirty="0" spc="-10"/>
              <a:t>AC</a:t>
            </a:r>
            <a:r>
              <a:rPr dirty="0" spc="-5"/>
              <a:t>F</a:t>
            </a:r>
            <a:r>
              <a:rPr dirty="0" spc="-10"/>
              <a:t>U</a:t>
            </a:r>
            <a:r>
              <a:rPr dirty="0" spc="-5"/>
              <a:t>T</a:t>
            </a:r>
            <a:r>
              <a:rPr dirty="0" spc="-10"/>
              <a:t>SA</a:t>
            </a:r>
            <a:r>
              <a:rPr dirty="0" spc="-5"/>
              <a:t>L</a:t>
            </a:r>
            <a:r>
              <a:rPr dirty="0"/>
              <a:t>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2170" y="3681950"/>
            <a:ext cx="3493135" cy="29165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600" spc="-5" b="1">
                <a:latin typeface="Times New Roman"/>
                <a:cs typeface="Times New Roman"/>
              </a:rPr>
              <a:t>Submitted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by:</a:t>
            </a:r>
            <a:endParaRPr sz="1600">
              <a:latin typeface="Times New Roman"/>
              <a:cs typeface="Times New Roman"/>
            </a:endParaRPr>
          </a:p>
          <a:p>
            <a:pPr algn="ctr" marL="236854" marR="229235">
              <a:lnSpc>
                <a:spcPts val="2770"/>
              </a:lnSpc>
              <a:spcBef>
                <a:spcPts val="85"/>
              </a:spcBef>
            </a:pPr>
            <a:r>
              <a:rPr dirty="0" sz="2000" spc="-5">
                <a:latin typeface="Times New Roman"/>
                <a:cs typeface="Times New Roman"/>
              </a:rPr>
              <a:t>Binay Adhikari [21828/075]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Mabisha Koirala [21833/075]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Ramesh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B.K[21838/075]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Submitted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to:</a:t>
            </a:r>
            <a:endParaRPr sz="1600">
              <a:latin typeface="Times New Roman"/>
              <a:cs typeface="Times New Roman"/>
            </a:endParaRPr>
          </a:p>
          <a:p>
            <a:pPr algn="ctr" marL="12700" marR="5080">
              <a:lnSpc>
                <a:spcPts val="2480"/>
              </a:lnSpc>
              <a:spcBef>
                <a:spcPts val="55"/>
              </a:spcBef>
            </a:pPr>
            <a:r>
              <a:rPr dirty="0" sz="1800" spc="-5" b="1">
                <a:latin typeface="Times New Roman"/>
                <a:cs typeface="Times New Roman"/>
              </a:rPr>
              <a:t>Institute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Technology </a:t>
            </a:r>
            <a:r>
              <a:rPr dirty="0" sz="1800" spc="-44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Tribhuvan </a:t>
            </a:r>
            <a:r>
              <a:rPr dirty="0" sz="1800" b="1">
                <a:latin typeface="Times New Roman"/>
                <a:cs typeface="Times New Roman"/>
              </a:rPr>
              <a:t>University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6267" y="785764"/>
            <a:ext cx="4086224" cy="4838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502" y="361070"/>
            <a:ext cx="3254375" cy="56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15" b="0">
                <a:latin typeface="Cambria"/>
                <a:cs typeface="Cambria"/>
              </a:rPr>
              <a:t>Feasibility</a:t>
            </a:r>
            <a:r>
              <a:rPr dirty="0" sz="3550" spc="-55" b="0">
                <a:latin typeface="Cambria"/>
                <a:cs typeface="Cambria"/>
              </a:rPr>
              <a:t> </a:t>
            </a:r>
            <a:r>
              <a:rPr dirty="0" sz="3550" spc="40" b="0">
                <a:latin typeface="Cambria"/>
                <a:cs typeface="Cambria"/>
              </a:rPr>
              <a:t>study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502" y="1249266"/>
            <a:ext cx="3157220" cy="17399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10820" indent="-198755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211454" algn="l"/>
              </a:tabLst>
            </a:pPr>
            <a:r>
              <a:rPr dirty="0" sz="2250" spc="30">
                <a:latin typeface="Cambria"/>
                <a:cs typeface="Cambria"/>
              </a:rPr>
              <a:t>Technical</a:t>
            </a:r>
            <a:r>
              <a:rPr dirty="0" sz="2250">
                <a:latin typeface="Cambria"/>
                <a:cs typeface="Cambria"/>
              </a:rPr>
              <a:t> </a:t>
            </a:r>
            <a:r>
              <a:rPr dirty="0" sz="2250" spc="15">
                <a:latin typeface="Cambria"/>
                <a:cs typeface="Cambria"/>
              </a:rPr>
              <a:t>Feasibility</a:t>
            </a:r>
            <a:endParaRPr sz="2250">
              <a:latin typeface="Cambria"/>
              <a:cs typeface="Cambria"/>
            </a:endParaRPr>
          </a:p>
          <a:p>
            <a:pPr marL="290830" indent="-278765">
              <a:lnSpc>
                <a:spcPct val="100000"/>
              </a:lnSpc>
              <a:spcBef>
                <a:spcPts val="675"/>
              </a:spcBef>
              <a:buAutoNum type="romanLcPeriod"/>
              <a:tabLst>
                <a:tab pos="291465" algn="l"/>
              </a:tabLst>
            </a:pPr>
            <a:r>
              <a:rPr dirty="0" sz="2250" spc="25">
                <a:latin typeface="Cambria"/>
                <a:cs typeface="Cambria"/>
              </a:rPr>
              <a:t>Operational</a:t>
            </a:r>
            <a:r>
              <a:rPr dirty="0" sz="2250" spc="-25">
                <a:latin typeface="Cambria"/>
                <a:cs typeface="Cambria"/>
              </a:rPr>
              <a:t> </a:t>
            </a:r>
            <a:r>
              <a:rPr dirty="0" sz="2250" spc="15">
                <a:latin typeface="Cambria"/>
                <a:cs typeface="Cambria"/>
              </a:rPr>
              <a:t>Feasibility</a:t>
            </a:r>
            <a:endParaRPr sz="2250">
              <a:latin typeface="Cambria"/>
              <a:cs typeface="Cambria"/>
            </a:endParaRPr>
          </a:p>
          <a:p>
            <a:pPr marL="370205" indent="-358140">
              <a:lnSpc>
                <a:spcPct val="100000"/>
              </a:lnSpc>
              <a:spcBef>
                <a:spcPts val="675"/>
              </a:spcBef>
              <a:buAutoNum type="romanLcPeriod"/>
              <a:tabLst>
                <a:tab pos="370840" algn="l"/>
              </a:tabLst>
            </a:pPr>
            <a:r>
              <a:rPr dirty="0" sz="2250" spc="25">
                <a:latin typeface="Cambria"/>
                <a:cs typeface="Cambria"/>
              </a:rPr>
              <a:t>Economic</a:t>
            </a:r>
            <a:r>
              <a:rPr dirty="0" sz="2250" spc="-15">
                <a:latin typeface="Cambria"/>
                <a:cs typeface="Cambria"/>
              </a:rPr>
              <a:t> </a:t>
            </a:r>
            <a:r>
              <a:rPr dirty="0" sz="2250" spc="15">
                <a:latin typeface="Cambria"/>
                <a:cs typeface="Cambria"/>
              </a:rPr>
              <a:t>Feasibility</a:t>
            </a:r>
            <a:endParaRPr sz="2250">
              <a:latin typeface="Cambria"/>
              <a:cs typeface="Cambria"/>
            </a:endParaRPr>
          </a:p>
          <a:p>
            <a:pPr marL="368300" indent="-356235">
              <a:lnSpc>
                <a:spcPct val="100000"/>
              </a:lnSpc>
              <a:spcBef>
                <a:spcPts val="675"/>
              </a:spcBef>
              <a:buAutoNum type="romanLcPeriod"/>
              <a:tabLst>
                <a:tab pos="368935" algn="l"/>
              </a:tabLst>
            </a:pPr>
            <a:r>
              <a:rPr dirty="0" sz="2250" spc="35">
                <a:latin typeface="Cambria"/>
                <a:cs typeface="Cambria"/>
              </a:rPr>
              <a:t>Legal</a:t>
            </a:r>
            <a:r>
              <a:rPr dirty="0" sz="2250" spc="-10">
                <a:latin typeface="Cambria"/>
                <a:cs typeface="Cambria"/>
              </a:rPr>
              <a:t> </a:t>
            </a:r>
            <a:r>
              <a:rPr dirty="0" sz="2250" spc="15">
                <a:latin typeface="Cambria"/>
                <a:cs typeface="Cambria"/>
              </a:rPr>
              <a:t>Feasibility</a:t>
            </a:r>
            <a:endParaRPr sz="2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311" y="1338364"/>
            <a:ext cx="7286624" cy="391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788" y="287497"/>
            <a:ext cx="216916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45" b="0">
                <a:latin typeface="Cambria"/>
                <a:cs typeface="Cambria"/>
              </a:rPr>
              <a:t>Gantt</a:t>
            </a:r>
            <a:r>
              <a:rPr dirty="0" sz="3400" spc="-75" b="0">
                <a:latin typeface="Cambria"/>
                <a:cs typeface="Cambria"/>
              </a:rPr>
              <a:t> </a:t>
            </a:r>
            <a:r>
              <a:rPr dirty="0" sz="3400" spc="65" b="0">
                <a:latin typeface="Cambria"/>
                <a:cs typeface="Cambria"/>
              </a:rPr>
              <a:t>chart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5913" y="5532199"/>
            <a:ext cx="197612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25">
                <a:latin typeface="Cambria"/>
                <a:cs typeface="Cambria"/>
              </a:rPr>
              <a:t>figure:</a:t>
            </a:r>
            <a:r>
              <a:rPr dirty="0" sz="1900" spc="-45">
                <a:latin typeface="Cambria"/>
                <a:cs typeface="Cambria"/>
              </a:rPr>
              <a:t> </a:t>
            </a:r>
            <a:r>
              <a:rPr dirty="0" sz="1900" spc="25">
                <a:latin typeface="Cambria"/>
                <a:cs typeface="Cambria"/>
              </a:rPr>
              <a:t>Gantt</a:t>
            </a:r>
            <a:r>
              <a:rPr dirty="0" sz="1900" spc="-45">
                <a:latin typeface="Cambria"/>
                <a:cs typeface="Cambria"/>
              </a:rPr>
              <a:t> </a:t>
            </a:r>
            <a:r>
              <a:rPr dirty="0" sz="1900" spc="35">
                <a:latin typeface="Cambria"/>
                <a:cs typeface="Cambria"/>
              </a:rPr>
              <a:t>chart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436" y="2250882"/>
            <a:ext cx="4993005" cy="193992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z="3600" spc="-10">
                <a:latin typeface="Cambria"/>
                <a:cs typeface="Cambria"/>
              </a:rPr>
              <a:t>USE</a:t>
            </a:r>
            <a:r>
              <a:rPr dirty="0" sz="3600" spc="-20">
                <a:latin typeface="Cambria"/>
                <a:cs typeface="Cambria"/>
              </a:rPr>
              <a:t> </a:t>
            </a:r>
            <a:r>
              <a:rPr dirty="0" sz="3600" spc="25">
                <a:latin typeface="Cambria"/>
                <a:cs typeface="Cambria"/>
              </a:rPr>
              <a:t>CASE</a:t>
            </a:r>
            <a:r>
              <a:rPr dirty="0" sz="3600" spc="-20">
                <a:latin typeface="Cambria"/>
                <a:cs typeface="Cambria"/>
              </a:rPr>
              <a:t> </a:t>
            </a:r>
            <a:r>
              <a:rPr dirty="0" sz="3600" spc="30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3600" spc="145">
                <a:latin typeface="Cambria"/>
                <a:cs typeface="Cambria"/>
              </a:rPr>
              <a:t>&amp;</a:t>
            </a:r>
            <a:endParaRPr sz="3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3600" spc="-10">
                <a:latin typeface="Cambria"/>
                <a:cs typeface="Cambria"/>
              </a:rPr>
              <a:t>USE</a:t>
            </a:r>
            <a:r>
              <a:rPr dirty="0" sz="3600" spc="-20">
                <a:latin typeface="Cambria"/>
                <a:cs typeface="Cambria"/>
              </a:rPr>
              <a:t> </a:t>
            </a:r>
            <a:r>
              <a:rPr dirty="0" sz="3600" spc="25">
                <a:latin typeface="Cambria"/>
                <a:cs typeface="Cambria"/>
              </a:rPr>
              <a:t>CASE</a:t>
            </a:r>
            <a:r>
              <a:rPr dirty="0" sz="3600" spc="-20">
                <a:latin typeface="Cambria"/>
                <a:cs typeface="Cambria"/>
              </a:rPr>
              <a:t> </a:t>
            </a:r>
            <a:r>
              <a:rPr dirty="0" sz="3600" spc="-50">
                <a:latin typeface="Cambria"/>
                <a:cs typeface="Cambria"/>
              </a:rPr>
              <a:t>DESCRIPTIONS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5457" y="3934078"/>
            <a:ext cx="2019935" cy="1743710"/>
          </a:xfrm>
          <a:custGeom>
            <a:avLst/>
            <a:gdLst/>
            <a:ahLst/>
            <a:cxnLst/>
            <a:rect l="l" t="t" r="r" b="b"/>
            <a:pathLst>
              <a:path w="2019934" h="1743710">
                <a:moveTo>
                  <a:pt x="2019592" y="0"/>
                </a:moveTo>
                <a:lnTo>
                  <a:pt x="1958378" y="0"/>
                </a:lnTo>
                <a:lnTo>
                  <a:pt x="1958378" y="1682724"/>
                </a:lnTo>
                <a:lnTo>
                  <a:pt x="0" y="1682724"/>
                </a:lnTo>
                <a:lnTo>
                  <a:pt x="0" y="1743684"/>
                </a:lnTo>
                <a:lnTo>
                  <a:pt x="2019592" y="1743684"/>
                </a:lnTo>
                <a:lnTo>
                  <a:pt x="2019592" y="1682724"/>
                </a:lnTo>
                <a:lnTo>
                  <a:pt x="2019592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1826" y="1263319"/>
            <a:ext cx="2019935" cy="1743710"/>
          </a:xfrm>
          <a:custGeom>
            <a:avLst/>
            <a:gdLst/>
            <a:ahLst/>
            <a:cxnLst/>
            <a:rect l="l" t="t" r="r" b="b"/>
            <a:pathLst>
              <a:path w="2019935" h="1743710">
                <a:moveTo>
                  <a:pt x="2019604" y="0"/>
                </a:moveTo>
                <a:lnTo>
                  <a:pt x="0" y="0"/>
                </a:lnTo>
                <a:lnTo>
                  <a:pt x="0" y="60960"/>
                </a:lnTo>
                <a:lnTo>
                  <a:pt x="0" y="1743671"/>
                </a:lnTo>
                <a:lnTo>
                  <a:pt x="61226" y="1743671"/>
                </a:lnTo>
                <a:lnTo>
                  <a:pt x="61226" y="60960"/>
                </a:lnTo>
                <a:lnTo>
                  <a:pt x="2019604" y="60960"/>
                </a:lnTo>
                <a:lnTo>
                  <a:pt x="2019604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7657" y="249480"/>
            <a:ext cx="3114674" cy="5267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14427" y="5915516"/>
            <a:ext cx="355917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10" b="1">
                <a:latin typeface="Tahoma"/>
                <a:cs typeface="Tahoma"/>
              </a:rPr>
              <a:t>F</a:t>
            </a:r>
            <a:r>
              <a:rPr dirty="0" sz="1650" spc="-25" b="1">
                <a:latin typeface="Tahoma"/>
                <a:cs typeface="Tahoma"/>
              </a:rPr>
              <a:t>i</a:t>
            </a:r>
            <a:r>
              <a:rPr dirty="0" sz="1650" spc="-120" b="1">
                <a:latin typeface="Tahoma"/>
                <a:cs typeface="Tahoma"/>
              </a:rPr>
              <a:t>g</a:t>
            </a:r>
            <a:r>
              <a:rPr dirty="0" sz="1650" spc="-35" b="1">
                <a:latin typeface="Tahoma"/>
                <a:cs typeface="Tahoma"/>
              </a:rPr>
              <a:t>u</a:t>
            </a:r>
            <a:r>
              <a:rPr dirty="0" sz="1650" spc="-25" b="1">
                <a:latin typeface="Tahoma"/>
                <a:cs typeface="Tahoma"/>
              </a:rPr>
              <a:t>r</a:t>
            </a:r>
            <a:r>
              <a:rPr dirty="0" sz="1650" spc="-15" b="1">
                <a:latin typeface="Tahoma"/>
                <a:cs typeface="Tahoma"/>
              </a:rPr>
              <a:t>e</a:t>
            </a:r>
            <a:r>
              <a:rPr dirty="0" sz="1650" spc="-95" b="1">
                <a:latin typeface="Tahoma"/>
                <a:cs typeface="Tahoma"/>
              </a:rPr>
              <a:t> </a:t>
            </a:r>
            <a:r>
              <a:rPr dirty="0" sz="1650" spc="-220" b="1">
                <a:latin typeface="Tahoma"/>
                <a:cs typeface="Tahoma"/>
              </a:rPr>
              <a:t>7</a:t>
            </a:r>
            <a:r>
              <a:rPr dirty="0" sz="1650" spc="-60" b="1">
                <a:latin typeface="Tahoma"/>
                <a:cs typeface="Tahoma"/>
              </a:rPr>
              <a:t>.</a:t>
            </a:r>
            <a:r>
              <a:rPr dirty="0" sz="1650" spc="-95" b="1">
                <a:latin typeface="Tahoma"/>
                <a:cs typeface="Tahoma"/>
              </a:rPr>
              <a:t> </a:t>
            </a:r>
            <a:r>
              <a:rPr dirty="0" sz="1650" spc="25" b="1">
                <a:latin typeface="Tahoma"/>
                <a:cs typeface="Tahoma"/>
              </a:rPr>
              <a:t>U</a:t>
            </a:r>
            <a:r>
              <a:rPr dirty="0" sz="1650" spc="-35" b="1">
                <a:latin typeface="Tahoma"/>
                <a:cs typeface="Tahoma"/>
              </a:rPr>
              <a:t>s</a:t>
            </a:r>
            <a:r>
              <a:rPr dirty="0" sz="1650" spc="-20" b="1">
                <a:latin typeface="Tahoma"/>
                <a:cs typeface="Tahoma"/>
              </a:rPr>
              <a:t>e</a:t>
            </a:r>
            <a:r>
              <a:rPr dirty="0" sz="1650" spc="-80" b="1">
                <a:latin typeface="Tahoma"/>
                <a:cs typeface="Tahoma"/>
              </a:rPr>
              <a:t>-</a:t>
            </a:r>
            <a:r>
              <a:rPr dirty="0" sz="1650" spc="40" b="1">
                <a:latin typeface="Tahoma"/>
                <a:cs typeface="Tahoma"/>
              </a:rPr>
              <a:t>c</a:t>
            </a:r>
            <a:r>
              <a:rPr dirty="0" sz="1650" spc="-55" b="1">
                <a:latin typeface="Tahoma"/>
                <a:cs typeface="Tahoma"/>
              </a:rPr>
              <a:t>a</a:t>
            </a:r>
            <a:r>
              <a:rPr dirty="0" sz="1650" spc="-35" b="1">
                <a:latin typeface="Tahoma"/>
                <a:cs typeface="Tahoma"/>
              </a:rPr>
              <a:t>s</a:t>
            </a:r>
            <a:r>
              <a:rPr dirty="0" sz="1650" spc="-15" b="1">
                <a:latin typeface="Tahoma"/>
                <a:cs typeface="Tahoma"/>
              </a:rPr>
              <a:t>e</a:t>
            </a:r>
            <a:r>
              <a:rPr dirty="0" sz="1650" spc="-95" b="1">
                <a:latin typeface="Tahoma"/>
                <a:cs typeface="Tahoma"/>
              </a:rPr>
              <a:t> </a:t>
            </a:r>
            <a:r>
              <a:rPr dirty="0" sz="1650" spc="5" b="1">
                <a:latin typeface="Tahoma"/>
                <a:cs typeface="Tahoma"/>
              </a:rPr>
              <a:t>D</a:t>
            </a:r>
            <a:r>
              <a:rPr dirty="0" sz="1650" spc="-25" b="1">
                <a:latin typeface="Tahoma"/>
                <a:cs typeface="Tahoma"/>
              </a:rPr>
              <a:t>i</a:t>
            </a:r>
            <a:r>
              <a:rPr dirty="0" sz="1650" spc="-55" b="1">
                <a:latin typeface="Tahoma"/>
                <a:cs typeface="Tahoma"/>
              </a:rPr>
              <a:t>a</a:t>
            </a:r>
            <a:r>
              <a:rPr dirty="0" sz="1650" spc="-120" b="1">
                <a:latin typeface="Tahoma"/>
                <a:cs typeface="Tahoma"/>
              </a:rPr>
              <a:t>g</a:t>
            </a:r>
            <a:r>
              <a:rPr dirty="0" sz="1650" spc="-25" b="1">
                <a:latin typeface="Tahoma"/>
                <a:cs typeface="Tahoma"/>
              </a:rPr>
              <a:t>r</a:t>
            </a:r>
            <a:r>
              <a:rPr dirty="0" sz="1650" spc="-55" b="1">
                <a:latin typeface="Tahoma"/>
                <a:cs typeface="Tahoma"/>
              </a:rPr>
              <a:t>a</a:t>
            </a:r>
            <a:r>
              <a:rPr dirty="0" sz="1650" spc="-35" b="1">
                <a:latin typeface="Tahoma"/>
                <a:cs typeface="Tahoma"/>
              </a:rPr>
              <a:t>m</a:t>
            </a:r>
            <a:r>
              <a:rPr dirty="0" sz="1650" spc="-95" b="1">
                <a:latin typeface="Tahoma"/>
                <a:cs typeface="Tahoma"/>
              </a:rPr>
              <a:t> </a:t>
            </a:r>
            <a:r>
              <a:rPr dirty="0" sz="1650" spc="10" b="1">
                <a:latin typeface="Tahoma"/>
                <a:cs typeface="Tahoma"/>
              </a:rPr>
              <a:t>o</a:t>
            </a:r>
            <a:r>
              <a:rPr dirty="0" sz="1650" spc="10" b="1">
                <a:latin typeface="Tahoma"/>
                <a:cs typeface="Tahoma"/>
              </a:rPr>
              <a:t>f</a:t>
            </a:r>
            <a:r>
              <a:rPr dirty="0" sz="1650" spc="-95" b="1">
                <a:latin typeface="Tahoma"/>
                <a:cs typeface="Tahoma"/>
              </a:rPr>
              <a:t> </a:t>
            </a:r>
            <a:r>
              <a:rPr dirty="0" sz="1650" spc="25" b="1">
                <a:latin typeface="Tahoma"/>
                <a:cs typeface="Tahoma"/>
              </a:rPr>
              <a:t>U</a:t>
            </a:r>
            <a:r>
              <a:rPr dirty="0" sz="1650" spc="-35" b="1">
                <a:latin typeface="Tahoma"/>
                <a:cs typeface="Tahoma"/>
              </a:rPr>
              <a:t>s</a:t>
            </a:r>
            <a:r>
              <a:rPr dirty="0" sz="1650" spc="-20" b="1">
                <a:latin typeface="Tahoma"/>
                <a:cs typeface="Tahoma"/>
              </a:rPr>
              <a:t>e</a:t>
            </a:r>
            <a:r>
              <a:rPr dirty="0" sz="1650" spc="-20" b="1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6381" y="416022"/>
            <a:ext cx="2876550" cy="5105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11450" y="5910407"/>
            <a:ext cx="3576954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10" b="1">
                <a:latin typeface="Tahoma"/>
                <a:cs typeface="Tahoma"/>
              </a:rPr>
              <a:t>F</a:t>
            </a:r>
            <a:r>
              <a:rPr dirty="0" sz="1550" spc="-20" b="1">
                <a:latin typeface="Tahoma"/>
                <a:cs typeface="Tahoma"/>
              </a:rPr>
              <a:t>i</a:t>
            </a:r>
            <a:r>
              <a:rPr dirty="0" sz="1550" spc="-114" b="1">
                <a:latin typeface="Tahoma"/>
                <a:cs typeface="Tahoma"/>
              </a:rPr>
              <a:t>g</a:t>
            </a:r>
            <a:r>
              <a:rPr dirty="0" sz="1550" spc="-30" b="1">
                <a:latin typeface="Tahoma"/>
                <a:cs typeface="Tahoma"/>
              </a:rPr>
              <a:t>u</a:t>
            </a:r>
            <a:r>
              <a:rPr dirty="0" sz="1550" spc="-20" b="1">
                <a:latin typeface="Tahoma"/>
                <a:cs typeface="Tahoma"/>
              </a:rPr>
              <a:t>r</a:t>
            </a:r>
            <a:r>
              <a:rPr dirty="0" sz="1550" spc="-15" b="1">
                <a:latin typeface="Tahoma"/>
                <a:cs typeface="Tahoma"/>
              </a:rPr>
              <a:t>e</a:t>
            </a:r>
            <a:r>
              <a:rPr dirty="0" sz="1550" spc="-90" b="1">
                <a:latin typeface="Tahoma"/>
                <a:cs typeface="Tahoma"/>
              </a:rPr>
              <a:t> </a:t>
            </a:r>
            <a:r>
              <a:rPr dirty="0" sz="1550" spc="-200" b="1">
                <a:latin typeface="Tahoma"/>
                <a:cs typeface="Tahoma"/>
              </a:rPr>
              <a:t>7</a:t>
            </a:r>
            <a:r>
              <a:rPr dirty="0" sz="1550" spc="-60" b="1">
                <a:latin typeface="Tahoma"/>
                <a:cs typeface="Tahoma"/>
              </a:rPr>
              <a:t>.</a:t>
            </a:r>
            <a:r>
              <a:rPr dirty="0" sz="1550" spc="-90" b="1">
                <a:latin typeface="Tahoma"/>
                <a:cs typeface="Tahoma"/>
              </a:rPr>
              <a:t> </a:t>
            </a:r>
            <a:r>
              <a:rPr dirty="0" sz="1550" spc="25" b="1">
                <a:latin typeface="Tahoma"/>
                <a:cs typeface="Tahoma"/>
              </a:rPr>
              <a:t>U</a:t>
            </a:r>
            <a:r>
              <a:rPr dirty="0" sz="1550" spc="-30" b="1">
                <a:latin typeface="Tahoma"/>
                <a:cs typeface="Tahoma"/>
              </a:rPr>
              <a:t>s</a:t>
            </a:r>
            <a:r>
              <a:rPr dirty="0" sz="1550" spc="-20" b="1">
                <a:latin typeface="Tahoma"/>
                <a:cs typeface="Tahoma"/>
              </a:rPr>
              <a:t>e</a:t>
            </a:r>
            <a:r>
              <a:rPr dirty="0" sz="1550" spc="-70" b="1">
                <a:latin typeface="Tahoma"/>
                <a:cs typeface="Tahoma"/>
              </a:rPr>
              <a:t>-</a:t>
            </a:r>
            <a:r>
              <a:rPr dirty="0" sz="1550" spc="40" b="1">
                <a:latin typeface="Tahoma"/>
                <a:cs typeface="Tahoma"/>
              </a:rPr>
              <a:t>c</a:t>
            </a:r>
            <a:r>
              <a:rPr dirty="0" sz="1550" spc="-55" b="1">
                <a:latin typeface="Tahoma"/>
                <a:cs typeface="Tahoma"/>
              </a:rPr>
              <a:t>a</a:t>
            </a:r>
            <a:r>
              <a:rPr dirty="0" sz="1550" spc="-30" b="1">
                <a:latin typeface="Tahoma"/>
                <a:cs typeface="Tahoma"/>
              </a:rPr>
              <a:t>s</a:t>
            </a:r>
            <a:r>
              <a:rPr dirty="0" sz="1550" spc="-15" b="1">
                <a:latin typeface="Tahoma"/>
                <a:cs typeface="Tahoma"/>
              </a:rPr>
              <a:t>e</a:t>
            </a:r>
            <a:r>
              <a:rPr dirty="0" sz="1550" spc="-90" b="1">
                <a:latin typeface="Tahoma"/>
                <a:cs typeface="Tahoma"/>
              </a:rPr>
              <a:t> </a:t>
            </a:r>
            <a:r>
              <a:rPr dirty="0" sz="1550" spc="5" b="1">
                <a:latin typeface="Tahoma"/>
                <a:cs typeface="Tahoma"/>
              </a:rPr>
              <a:t>D</a:t>
            </a:r>
            <a:r>
              <a:rPr dirty="0" sz="1550" spc="-20" b="1">
                <a:latin typeface="Tahoma"/>
                <a:cs typeface="Tahoma"/>
              </a:rPr>
              <a:t>i</a:t>
            </a:r>
            <a:r>
              <a:rPr dirty="0" sz="1550" spc="-55" b="1">
                <a:latin typeface="Tahoma"/>
                <a:cs typeface="Tahoma"/>
              </a:rPr>
              <a:t>a</a:t>
            </a:r>
            <a:r>
              <a:rPr dirty="0" sz="1550" spc="-114" b="1">
                <a:latin typeface="Tahoma"/>
                <a:cs typeface="Tahoma"/>
              </a:rPr>
              <a:t>g</a:t>
            </a:r>
            <a:r>
              <a:rPr dirty="0" sz="1550" spc="-20" b="1">
                <a:latin typeface="Tahoma"/>
                <a:cs typeface="Tahoma"/>
              </a:rPr>
              <a:t>r</a:t>
            </a:r>
            <a:r>
              <a:rPr dirty="0" sz="1550" spc="-55" b="1">
                <a:latin typeface="Tahoma"/>
                <a:cs typeface="Tahoma"/>
              </a:rPr>
              <a:t>a</a:t>
            </a:r>
            <a:r>
              <a:rPr dirty="0" sz="1550" spc="-35" b="1">
                <a:latin typeface="Tahoma"/>
                <a:cs typeface="Tahoma"/>
              </a:rPr>
              <a:t>m</a:t>
            </a:r>
            <a:r>
              <a:rPr dirty="0" sz="1550" spc="-90" b="1">
                <a:latin typeface="Tahoma"/>
                <a:cs typeface="Tahoma"/>
              </a:rPr>
              <a:t> </a:t>
            </a:r>
            <a:r>
              <a:rPr dirty="0" sz="1550" spc="10" b="1">
                <a:latin typeface="Tahoma"/>
                <a:cs typeface="Tahoma"/>
              </a:rPr>
              <a:t>o</a:t>
            </a:r>
            <a:r>
              <a:rPr dirty="0" sz="1550" spc="10" b="1">
                <a:latin typeface="Tahoma"/>
                <a:cs typeface="Tahoma"/>
              </a:rPr>
              <a:t>f</a:t>
            </a:r>
            <a:r>
              <a:rPr dirty="0" sz="1550" b="1">
                <a:latin typeface="Tahoma"/>
                <a:cs typeface="Tahoma"/>
              </a:rPr>
              <a:t> </a:t>
            </a:r>
            <a:r>
              <a:rPr dirty="0" sz="1550" spc="-180" b="1">
                <a:latin typeface="Tahoma"/>
                <a:cs typeface="Tahoma"/>
              </a:rPr>
              <a:t> </a:t>
            </a:r>
            <a:r>
              <a:rPr dirty="0" sz="1550" spc="15" b="1">
                <a:latin typeface="Tahoma"/>
                <a:cs typeface="Tahoma"/>
              </a:rPr>
              <a:t>A</a:t>
            </a:r>
            <a:r>
              <a:rPr dirty="0" sz="1550" spc="20" b="1">
                <a:latin typeface="Tahoma"/>
                <a:cs typeface="Tahoma"/>
              </a:rPr>
              <a:t>d</a:t>
            </a:r>
            <a:r>
              <a:rPr dirty="0" sz="1550" spc="-40" b="1">
                <a:latin typeface="Tahoma"/>
                <a:cs typeface="Tahoma"/>
              </a:rPr>
              <a:t>m</a:t>
            </a:r>
            <a:r>
              <a:rPr dirty="0" sz="1550" spc="-20" b="1">
                <a:latin typeface="Tahoma"/>
                <a:cs typeface="Tahoma"/>
              </a:rPr>
              <a:t>i</a:t>
            </a:r>
            <a:r>
              <a:rPr dirty="0" sz="1550" spc="-15" b="1"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6123" y="467311"/>
            <a:ext cx="4029074" cy="4848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2292" y="5595167"/>
            <a:ext cx="6547484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35" b="1">
                <a:latin typeface="Tahoma"/>
                <a:cs typeface="Tahoma"/>
              </a:rPr>
              <a:t>Figure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130" b="1">
                <a:latin typeface="Tahoma"/>
                <a:cs typeface="Tahoma"/>
              </a:rPr>
              <a:t>7.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20" b="1">
                <a:latin typeface="Tahoma"/>
                <a:cs typeface="Tahoma"/>
              </a:rPr>
              <a:t>Use-case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40" b="1">
                <a:latin typeface="Tahoma"/>
                <a:cs typeface="Tahoma"/>
              </a:rPr>
              <a:t>Diagram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10" b="1">
                <a:latin typeface="Tahoma"/>
                <a:cs typeface="Tahoma"/>
              </a:rPr>
              <a:t>of</a:t>
            </a:r>
            <a:r>
              <a:rPr dirty="0" sz="1550" spc="290" b="1">
                <a:latin typeface="Tahoma"/>
                <a:cs typeface="Tahoma"/>
              </a:rPr>
              <a:t> </a:t>
            </a:r>
            <a:r>
              <a:rPr dirty="0" sz="1550" spc="-10" b="1">
                <a:latin typeface="Tahoma"/>
                <a:cs typeface="Tahoma"/>
              </a:rPr>
              <a:t>Class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5" b="1">
                <a:latin typeface="Tahoma"/>
                <a:cs typeface="Tahoma"/>
              </a:rPr>
              <a:t>Coordinator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15" b="1">
                <a:latin typeface="Tahoma"/>
                <a:cs typeface="Tahoma"/>
              </a:rPr>
              <a:t>and</a:t>
            </a:r>
            <a:r>
              <a:rPr dirty="0" sz="1550" spc="-85" b="1">
                <a:latin typeface="Tahoma"/>
                <a:cs typeface="Tahoma"/>
              </a:rPr>
              <a:t> </a:t>
            </a:r>
            <a:r>
              <a:rPr dirty="0" sz="1550" spc="-55" b="1">
                <a:latin typeface="Tahoma"/>
                <a:cs typeface="Tahoma"/>
              </a:rPr>
              <a:t>game</a:t>
            </a:r>
            <a:r>
              <a:rPr dirty="0" sz="1550" spc="-80" b="1">
                <a:latin typeface="Tahoma"/>
                <a:cs typeface="Tahoma"/>
              </a:rPr>
              <a:t> </a:t>
            </a:r>
            <a:r>
              <a:rPr dirty="0" sz="1550" spc="-45" b="1">
                <a:latin typeface="Tahoma"/>
                <a:cs typeface="Tahoma"/>
              </a:rPr>
              <a:t>manager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9213" y="1031167"/>
            <a:ext cx="1479550" cy="5140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31115">
              <a:lnSpc>
                <a:spcPts val="1639"/>
              </a:lnSpc>
            </a:pPr>
            <a:r>
              <a:rPr dirty="0" sz="1400" spc="20" b="1">
                <a:solidFill>
                  <a:srgbClr val="5270FF"/>
                </a:solidFill>
                <a:latin typeface="Cambria"/>
                <a:cs typeface="Cambria"/>
              </a:rPr>
              <a:t>User</a:t>
            </a:r>
            <a:r>
              <a:rPr dirty="0" sz="1400" spc="-25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400" spc="20" b="1">
                <a:solidFill>
                  <a:srgbClr val="5270FF"/>
                </a:solidFill>
                <a:latin typeface="Cambria"/>
                <a:cs typeface="Cambria"/>
              </a:rPr>
              <a:t>Case</a:t>
            </a:r>
            <a:r>
              <a:rPr dirty="0" sz="1400" spc="-25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400" spc="20" b="1">
                <a:solidFill>
                  <a:srgbClr val="5270FF"/>
                </a:solidFill>
                <a:latin typeface="Cambria"/>
                <a:cs typeface="Cambria"/>
              </a:rPr>
              <a:t>Name</a:t>
            </a:r>
            <a:endParaRPr sz="1400">
              <a:latin typeface="Cambria"/>
              <a:cs typeface="Cambria"/>
            </a:endParaRPr>
          </a:p>
          <a:p>
            <a:pPr algn="ctr" marL="320675" marR="313055" indent="-635">
              <a:lnSpc>
                <a:spcPct val="303600"/>
              </a:lnSpc>
              <a:spcBef>
                <a:spcPts val="160"/>
              </a:spcBef>
            </a:pPr>
            <a:r>
              <a:rPr dirty="0" sz="1200" spc="15" b="1">
                <a:latin typeface="Cambria"/>
                <a:cs typeface="Cambria"/>
              </a:rPr>
              <a:t>Actors </a:t>
            </a:r>
            <a:r>
              <a:rPr dirty="0" sz="1200" spc="20" b="1">
                <a:latin typeface="Cambria"/>
                <a:cs typeface="Cambria"/>
              </a:rPr>
              <a:t> </a:t>
            </a:r>
            <a:r>
              <a:rPr dirty="0" sz="1200" spc="-25" b="1">
                <a:latin typeface="Cambria"/>
                <a:cs typeface="Cambria"/>
              </a:rPr>
              <a:t>D</a:t>
            </a:r>
            <a:r>
              <a:rPr dirty="0" sz="1200" spc="-15" b="1">
                <a:latin typeface="Cambria"/>
                <a:cs typeface="Cambria"/>
              </a:rPr>
              <a:t>e</a:t>
            </a:r>
            <a:r>
              <a:rPr dirty="0" sz="1200" spc="-15" b="1">
                <a:latin typeface="Cambria"/>
                <a:cs typeface="Cambria"/>
              </a:rPr>
              <a:t>s</a:t>
            </a:r>
            <a:r>
              <a:rPr dirty="0" sz="1200" spc="55" b="1">
                <a:latin typeface="Cambria"/>
                <a:cs typeface="Cambria"/>
              </a:rPr>
              <a:t>c</a:t>
            </a:r>
            <a:r>
              <a:rPr dirty="0" sz="1200" spc="20" b="1">
                <a:latin typeface="Cambria"/>
                <a:cs typeface="Cambria"/>
              </a:rPr>
              <a:t>r</a:t>
            </a:r>
            <a:r>
              <a:rPr dirty="0" sz="1200" spc="5" b="1">
                <a:latin typeface="Cambria"/>
                <a:cs typeface="Cambria"/>
              </a:rPr>
              <a:t>i</a:t>
            </a:r>
            <a:r>
              <a:rPr dirty="0" sz="1200" spc="10" b="1">
                <a:latin typeface="Cambria"/>
                <a:cs typeface="Cambria"/>
              </a:rPr>
              <a:t>p</a:t>
            </a:r>
            <a:r>
              <a:rPr dirty="0" sz="1200" spc="-5" b="1">
                <a:latin typeface="Cambria"/>
                <a:cs typeface="Cambria"/>
              </a:rPr>
              <a:t>t</a:t>
            </a:r>
            <a:r>
              <a:rPr dirty="0" sz="1200" spc="5" b="1">
                <a:latin typeface="Cambria"/>
                <a:cs typeface="Cambria"/>
              </a:rPr>
              <a:t>i</a:t>
            </a:r>
            <a:r>
              <a:rPr dirty="0" sz="1200" spc="-15" b="1">
                <a:latin typeface="Cambria"/>
                <a:cs typeface="Cambria"/>
              </a:rPr>
              <a:t>o</a:t>
            </a:r>
            <a:r>
              <a:rPr dirty="0" sz="1200" spc="20" b="1">
                <a:latin typeface="Cambria"/>
                <a:cs typeface="Cambria"/>
              </a:rPr>
              <a:t>n  </a:t>
            </a:r>
            <a:r>
              <a:rPr dirty="0" sz="1100" spc="15" b="1">
                <a:latin typeface="Cambria"/>
                <a:cs typeface="Cambria"/>
              </a:rPr>
              <a:t>Goal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dirty="0" sz="1100" spc="10" b="1">
                <a:latin typeface="Cambria"/>
                <a:cs typeface="Cambria"/>
              </a:rPr>
              <a:t>Basic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10" b="1">
                <a:latin typeface="Cambria"/>
                <a:cs typeface="Cambria"/>
              </a:rPr>
              <a:t>Course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60" b="1">
                <a:latin typeface="Cambria"/>
                <a:cs typeface="Cambria"/>
              </a:rPr>
              <a:t>of</a:t>
            </a:r>
            <a:r>
              <a:rPr dirty="0" sz="1100" spc="-10" b="1">
                <a:latin typeface="Cambria"/>
                <a:cs typeface="Cambria"/>
              </a:rPr>
              <a:t> </a:t>
            </a:r>
            <a:r>
              <a:rPr dirty="0" sz="1100" spc="20" b="1">
                <a:latin typeface="Cambria"/>
                <a:cs typeface="Cambria"/>
              </a:rPr>
              <a:t>Action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dirty="0" sz="1100" spc="10" b="1">
                <a:latin typeface="Cambria"/>
                <a:cs typeface="Cambria"/>
              </a:rPr>
              <a:t>Course</a:t>
            </a:r>
            <a:r>
              <a:rPr dirty="0" sz="1100" spc="-25" b="1">
                <a:latin typeface="Cambria"/>
                <a:cs typeface="Cambria"/>
              </a:rPr>
              <a:t> </a:t>
            </a:r>
            <a:r>
              <a:rPr dirty="0" sz="1100" spc="60" b="1">
                <a:latin typeface="Cambria"/>
                <a:cs typeface="Cambria"/>
              </a:rPr>
              <a:t>of</a:t>
            </a:r>
            <a:r>
              <a:rPr dirty="0" sz="1100" spc="-20" b="1">
                <a:latin typeface="Cambria"/>
                <a:cs typeface="Cambria"/>
              </a:rPr>
              <a:t> </a:t>
            </a:r>
            <a:r>
              <a:rPr dirty="0" sz="1100" spc="20" b="1">
                <a:latin typeface="Cambria"/>
                <a:cs typeface="Cambria"/>
              </a:rPr>
              <a:t>Action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dirty="0" sz="1100" spc="5" b="1">
                <a:latin typeface="Cambria"/>
                <a:cs typeface="Cambria"/>
              </a:rPr>
              <a:t>Exit</a:t>
            </a:r>
            <a:r>
              <a:rPr dirty="0" sz="1100" spc="-35" b="1">
                <a:latin typeface="Cambria"/>
                <a:cs typeface="Cambria"/>
              </a:rPr>
              <a:t> </a:t>
            </a:r>
            <a:r>
              <a:rPr dirty="0" sz="1100" spc="15" b="1">
                <a:latin typeface="Cambria"/>
                <a:cs typeface="Cambria"/>
              </a:rPr>
              <a:t>Condition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894" y="1031167"/>
            <a:ext cx="5005705" cy="5140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92710">
              <a:lnSpc>
                <a:spcPts val="1639"/>
              </a:lnSpc>
            </a:pPr>
            <a:r>
              <a:rPr dirty="0" sz="1400" spc="20" b="1">
                <a:solidFill>
                  <a:srgbClr val="5270FF"/>
                </a:solidFill>
                <a:latin typeface="Cambria"/>
                <a:cs typeface="Cambria"/>
              </a:rPr>
              <a:t>User</a:t>
            </a:r>
            <a:r>
              <a:rPr dirty="0" sz="1400" spc="-30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400" spc="5" b="1">
                <a:solidFill>
                  <a:srgbClr val="5270FF"/>
                </a:solidFill>
                <a:latin typeface="Cambria"/>
                <a:cs typeface="Cambria"/>
              </a:rPr>
              <a:t>Register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r>
              <a:rPr dirty="0" sz="1200">
                <a:latin typeface="Cambria"/>
                <a:cs typeface="Cambria"/>
              </a:rPr>
              <a:t>user</a:t>
            </a:r>
            <a:endParaRPr sz="1200">
              <a:latin typeface="Cambria"/>
              <a:cs typeface="Cambria"/>
            </a:endParaRPr>
          </a:p>
          <a:p>
            <a:pPr marR="1683385">
              <a:lnSpc>
                <a:spcPts val="4370"/>
              </a:lnSpc>
              <a:spcBef>
                <a:spcPts val="540"/>
              </a:spcBef>
            </a:pPr>
            <a:r>
              <a:rPr dirty="0" sz="1100" spc="-15">
                <a:latin typeface="Cambria"/>
                <a:cs typeface="Cambria"/>
              </a:rPr>
              <a:t>This </a:t>
            </a:r>
            <a:r>
              <a:rPr dirty="0" sz="1100" spc="10">
                <a:latin typeface="Cambria"/>
                <a:cs typeface="Cambria"/>
              </a:rPr>
              <a:t>activity performs </a:t>
            </a:r>
            <a:r>
              <a:rPr dirty="0" sz="1100" spc="30">
                <a:latin typeface="Cambria"/>
                <a:cs typeface="Cambria"/>
              </a:rPr>
              <a:t>when </a:t>
            </a:r>
            <a:r>
              <a:rPr dirty="0" sz="1100" spc="5">
                <a:latin typeface="Cambria"/>
                <a:cs typeface="Cambria"/>
              </a:rPr>
              <a:t>the </a:t>
            </a:r>
            <a:r>
              <a:rPr dirty="0" sz="1100">
                <a:latin typeface="Cambria"/>
                <a:cs typeface="Cambria"/>
              </a:rPr>
              <a:t>user </a:t>
            </a:r>
            <a:r>
              <a:rPr dirty="0" sz="1100" spc="15">
                <a:latin typeface="Cambria"/>
                <a:cs typeface="Cambria"/>
              </a:rPr>
              <a:t>wants </a:t>
            </a:r>
            <a:r>
              <a:rPr dirty="0" sz="1100" spc="-10">
                <a:latin typeface="Cambria"/>
                <a:cs typeface="Cambria"/>
              </a:rPr>
              <a:t>to </a:t>
            </a:r>
            <a:r>
              <a:rPr dirty="0" sz="1100">
                <a:latin typeface="Cambria"/>
                <a:cs typeface="Cambria"/>
              </a:rPr>
              <a:t>register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35">
                <a:latin typeface="Cambria"/>
                <a:cs typeface="Cambria"/>
              </a:rPr>
              <a:t>To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register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user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detail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dirty="0" sz="1100" spc="10">
                <a:latin typeface="Cambria"/>
                <a:cs typeface="Cambria"/>
              </a:rPr>
              <a:t>Actor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action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System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response.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250">
                <a:latin typeface="Cambria"/>
                <a:cs typeface="Cambria"/>
              </a:rPr>
              <a:t>1</a:t>
            </a:r>
            <a:r>
              <a:rPr dirty="0" sz="1100" spc="-15">
                <a:latin typeface="Cambria"/>
                <a:cs typeface="Cambria"/>
              </a:rPr>
              <a:t>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40">
                <a:latin typeface="Cambria"/>
                <a:cs typeface="Cambria"/>
              </a:rPr>
              <a:t>U</a:t>
            </a:r>
            <a:r>
              <a:rPr dirty="0" sz="1100" spc="-25">
                <a:latin typeface="Cambria"/>
                <a:cs typeface="Cambria"/>
              </a:rPr>
              <a:t>s</a:t>
            </a:r>
            <a:r>
              <a:rPr dirty="0" sz="1100" spc="-5">
                <a:latin typeface="Cambria"/>
                <a:cs typeface="Cambria"/>
              </a:rPr>
              <a:t>e</a:t>
            </a:r>
            <a:r>
              <a:rPr dirty="0" sz="1100" spc="10">
                <a:latin typeface="Cambria"/>
                <a:cs typeface="Cambria"/>
              </a:rPr>
              <a:t>r</a:t>
            </a:r>
            <a:r>
              <a:rPr dirty="0" sz="1100" spc="-20">
                <a:latin typeface="Cambria"/>
                <a:cs typeface="Cambria"/>
              </a:rPr>
              <a:t>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30">
                <a:latin typeface="Cambria"/>
                <a:cs typeface="Cambria"/>
              </a:rPr>
              <a:t>c</a:t>
            </a:r>
            <a:r>
              <a:rPr dirty="0" sz="1100" spc="-5">
                <a:latin typeface="Cambria"/>
                <a:cs typeface="Cambria"/>
              </a:rPr>
              <a:t>l</a:t>
            </a:r>
            <a:r>
              <a:rPr dirty="0" sz="1100" spc="-10">
                <a:latin typeface="Cambria"/>
                <a:cs typeface="Cambria"/>
              </a:rPr>
              <a:t>i</a:t>
            </a:r>
            <a:r>
              <a:rPr dirty="0" sz="1100" spc="30">
                <a:latin typeface="Cambria"/>
                <a:cs typeface="Cambria"/>
              </a:rPr>
              <a:t>c</a:t>
            </a:r>
            <a:r>
              <a:rPr dirty="0" sz="1100" spc="15">
                <a:latin typeface="Cambria"/>
                <a:cs typeface="Cambria"/>
              </a:rPr>
              <a:t>k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5">
                <a:latin typeface="Cambria"/>
                <a:cs typeface="Cambria"/>
              </a:rPr>
              <a:t>o</a:t>
            </a:r>
            <a:r>
              <a:rPr dirty="0" sz="1100" spc="15">
                <a:latin typeface="Cambria"/>
                <a:cs typeface="Cambria"/>
              </a:rPr>
              <a:t>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40">
                <a:latin typeface="Cambria"/>
                <a:cs typeface="Cambria"/>
              </a:rPr>
              <a:t>‘</a:t>
            </a:r>
            <a:r>
              <a:rPr dirty="0" sz="1100" spc="-25">
                <a:latin typeface="Cambria"/>
                <a:cs typeface="Cambria"/>
              </a:rPr>
              <a:t>R</a:t>
            </a:r>
            <a:r>
              <a:rPr dirty="0" sz="1100" spc="-5">
                <a:latin typeface="Cambria"/>
                <a:cs typeface="Cambria"/>
              </a:rPr>
              <a:t>e</a:t>
            </a:r>
            <a:r>
              <a:rPr dirty="0" sz="1100" spc="45">
                <a:latin typeface="Cambria"/>
                <a:cs typeface="Cambria"/>
              </a:rPr>
              <a:t>g</a:t>
            </a:r>
            <a:r>
              <a:rPr dirty="0" sz="1100" spc="-10">
                <a:latin typeface="Cambria"/>
                <a:cs typeface="Cambria"/>
              </a:rPr>
              <a:t>i</a:t>
            </a:r>
            <a:r>
              <a:rPr dirty="0" sz="1100" spc="-25">
                <a:latin typeface="Cambria"/>
                <a:cs typeface="Cambria"/>
              </a:rPr>
              <a:t>s</a:t>
            </a:r>
            <a:r>
              <a:rPr dirty="0" sz="1100" spc="-15">
                <a:latin typeface="Cambria"/>
                <a:cs typeface="Cambria"/>
              </a:rPr>
              <a:t>t</a:t>
            </a:r>
            <a:r>
              <a:rPr dirty="0" sz="1100" spc="-5">
                <a:latin typeface="Cambria"/>
                <a:cs typeface="Cambria"/>
              </a:rPr>
              <a:t>e</a:t>
            </a:r>
            <a:r>
              <a:rPr dirty="0" sz="1100" spc="10">
                <a:latin typeface="Cambria"/>
                <a:cs typeface="Cambria"/>
              </a:rPr>
              <a:t>r</a:t>
            </a:r>
            <a:r>
              <a:rPr dirty="0" sz="1100" spc="-40">
                <a:latin typeface="Cambria"/>
                <a:cs typeface="Cambria"/>
              </a:rPr>
              <a:t>’</a:t>
            </a:r>
            <a:r>
              <a:rPr dirty="0" sz="1100" spc="-15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30">
                <a:latin typeface="Cambria"/>
                <a:cs typeface="Cambria"/>
              </a:rPr>
              <a:t>2.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System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displays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30">
                <a:latin typeface="Cambria"/>
                <a:cs typeface="Cambria"/>
              </a:rPr>
              <a:t>a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registration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10">
                <a:latin typeface="Cambria"/>
                <a:cs typeface="Cambria"/>
              </a:rPr>
              <a:t>page.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15">
                <a:latin typeface="Cambria"/>
                <a:cs typeface="Cambria"/>
              </a:rPr>
              <a:t>3.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User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10">
                <a:latin typeface="Cambria"/>
                <a:cs typeface="Cambria"/>
              </a:rPr>
              <a:t>fills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in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their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personal</a:t>
            </a:r>
            <a:r>
              <a:rPr dirty="0" sz="1100" spc="-5">
                <a:latin typeface="Cambria"/>
                <a:cs typeface="Cambria"/>
              </a:rPr>
              <a:t> details.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20">
                <a:latin typeface="Cambria"/>
                <a:cs typeface="Cambria"/>
              </a:rPr>
              <a:t>4.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System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validates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10">
                <a:latin typeface="Cambria"/>
                <a:cs typeface="Cambria"/>
              </a:rPr>
              <a:t>page.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20">
                <a:latin typeface="Cambria"/>
                <a:cs typeface="Cambria"/>
              </a:rPr>
              <a:t>5.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User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15">
                <a:latin typeface="Cambria"/>
                <a:cs typeface="Cambria"/>
              </a:rPr>
              <a:t>click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‘register’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button.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20">
                <a:latin typeface="Cambria"/>
                <a:cs typeface="Cambria"/>
              </a:rPr>
              <a:t>6.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System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records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10">
                <a:latin typeface="Cambria"/>
                <a:cs typeface="Cambria"/>
              </a:rPr>
              <a:t>active</a:t>
            </a:r>
            <a:r>
              <a:rPr dirty="0" sz="1100" spc="-5">
                <a:latin typeface="Cambria"/>
                <a:cs typeface="Cambria"/>
              </a:rPr>
              <a:t> users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35">
                <a:latin typeface="Cambria"/>
                <a:cs typeface="Cambria"/>
              </a:rPr>
              <a:t>of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the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system’s</a:t>
            </a:r>
            <a:r>
              <a:rPr dirty="0" sz="1100">
                <a:latin typeface="Cambria"/>
                <a:cs typeface="Cambria"/>
              </a:rPr>
              <a:t> Database.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100" spc="-85">
                <a:latin typeface="Cambria"/>
                <a:cs typeface="Cambria"/>
              </a:rPr>
              <a:t>7</a:t>
            </a:r>
            <a:r>
              <a:rPr dirty="0" sz="1100" spc="-15">
                <a:latin typeface="Cambria"/>
                <a:cs typeface="Cambria"/>
              </a:rPr>
              <a:t>.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40">
                <a:latin typeface="Cambria"/>
                <a:cs typeface="Cambria"/>
              </a:rPr>
              <a:t>U</a:t>
            </a:r>
            <a:r>
              <a:rPr dirty="0" sz="1100" spc="-25">
                <a:latin typeface="Cambria"/>
                <a:cs typeface="Cambria"/>
              </a:rPr>
              <a:t>s</a:t>
            </a:r>
            <a:r>
              <a:rPr dirty="0" sz="1100">
                <a:latin typeface="Cambria"/>
                <a:cs typeface="Cambria"/>
              </a:rPr>
              <a:t>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30">
                <a:latin typeface="Cambria"/>
                <a:cs typeface="Cambria"/>
              </a:rPr>
              <a:t>c</a:t>
            </a:r>
            <a:r>
              <a:rPr dirty="0" sz="1100" spc="25">
                <a:latin typeface="Cambria"/>
                <a:cs typeface="Cambria"/>
              </a:rPr>
              <a:t>a</a:t>
            </a:r>
            <a:r>
              <a:rPr dirty="0" sz="1100" spc="-25">
                <a:latin typeface="Cambria"/>
                <a:cs typeface="Cambria"/>
              </a:rPr>
              <a:t>s</a:t>
            </a:r>
            <a:r>
              <a:rPr dirty="0" sz="1100">
                <a:latin typeface="Cambria"/>
                <a:cs typeface="Cambria"/>
              </a:rPr>
              <a:t>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</a:t>
            </a:r>
            <a:r>
              <a:rPr dirty="0" sz="1100" spc="10">
                <a:latin typeface="Cambria"/>
                <a:cs typeface="Cambria"/>
              </a:rPr>
              <a:t>n</a:t>
            </a:r>
            <a:r>
              <a:rPr dirty="0" sz="1100" spc="10">
                <a:latin typeface="Cambria"/>
                <a:cs typeface="Cambria"/>
              </a:rPr>
              <a:t>d</a:t>
            </a:r>
            <a:r>
              <a:rPr dirty="0" sz="1100" spc="-25">
                <a:latin typeface="Cambria"/>
                <a:cs typeface="Cambria"/>
              </a:rPr>
              <a:t>s</a:t>
            </a:r>
            <a:r>
              <a:rPr dirty="0" sz="1100" spc="-15">
                <a:latin typeface="Cambria"/>
                <a:cs typeface="Cambria"/>
              </a:rPr>
              <a:t>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ambria"/>
              <a:cs typeface="Cambria"/>
            </a:endParaRPr>
          </a:p>
          <a:p>
            <a:pPr>
              <a:lnSpc>
                <a:spcPct val="113599"/>
              </a:lnSpc>
            </a:pPr>
            <a:r>
              <a:rPr dirty="0" sz="1100" spc="30">
                <a:latin typeface="Cambria"/>
                <a:cs typeface="Cambria"/>
              </a:rPr>
              <a:t>If </a:t>
            </a:r>
            <a:r>
              <a:rPr dirty="0" sz="1100" spc="5">
                <a:latin typeface="Cambria"/>
                <a:cs typeface="Cambria"/>
              </a:rPr>
              <a:t>the </a:t>
            </a:r>
            <a:r>
              <a:rPr dirty="0" sz="1100" spc="25">
                <a:latin typeface="Cambria"/>
                <a:cs typeface="Cambria"/>
              </a:rPr>
              <a:t>form </a:t>
            </a:r>
            <a:r>
              <a:rPr dirty="0" sz="1100" spc="-15">
                <a:latin typeface="Cambria"/>
                <a:cs typeface="Cambria"/>
              </a:rPr>
              <a:t>is </a:t>
            </a:r>
            <a:r>
              <a:rPr dirty="0" sz="1100" spc="5">
                <a:latin typeface="Cambria"/>
                <a:cs typeface="Cambria"/>
              </a:rPr>
              <a:t>invalid, the </a:t>
            </a:r>
            <a:r>
              <a:rPr dirty="0" sz="1100">
                <a:latin typeface="Cambria"/>
                <a:cs typeface="Cambria"/>
              </a:rPr>
              <a:t>system returns </a:t>
            </a:r>
            <a:r>
              <a:rPr dirty="0" sz="1100" spc="-10">
                <a:latin typeface="Cambria"/>
                <a:cs typeface="Cambria"/>
              </a:rPr>
              <a:t>to </a:t>
            </a:r>
            <a:r>
              <a:rPr dirty="0" sz="1100" spc="5">
                <a:latin typeface="Cambria"/>
                <a:cs typeface="Cambria"/>
              </a:rPr>
              <a:t>the </a:t>
            </a:r>
            <a:r>
              <a:rPr dirty="0" sz="1100" spc="10">
                <a:latin typeface="Cambria"/>
                <a:cs typeface="Cambria"/>
              </a:rPr>
              <a:t>basic </a:t>
            </a:r>
            <a:r>
              <a:rPr dirty="0" sz="1100" spc="5">
                <a:latin typeface="Cambria"/>
                <a:cs typeface="Cambria"/>
              </a:rPr>
              <a:t>course </a:t>
            </a:r>
            <a:r>
              <a:rPr dirty="0" sz="1100" spc="35">
                <a:latin typeface="Cambria"/>
                <a:cs typeface="Cambria"/>
              </a:rPr>
              <a:t>of </a:t>
            </a:r>
            <a:r>
              <a:rPr dirty="0" sz="1100" spc="5">
                <a:latin typeface="Cambria"/>
                <a:cs typeface="Cambria"/>
              </a:rPr>
              <a:t>action </a:t>
            </a:r>
            <a:r>
              <a:rPr dirty="0" sz="1100" spc="20">
                <a:latin typeface="Cambria"/>
                <a:cs typeface="Cambria"/>
              </a:rPr>
              <a:t>and </a:t>
            </a:r>
            <a:r>
              <a:rPr dirty="0" sz="1100">
                <a:latin typeface="Cambria"/>
                <a:cs typeface="Cambria"/>
              </a:rPr>
              <a:t>indicates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to </a:t>
            </a:r>
            <a:r>
              <a:rPr dirty="0" sz="1100" spc="5">
                <a:latin typeface="Cambria"/>
                <a:cs typeface="Cambria"/>
              </a:rPr>
              <a:t>the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user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20">
                <a:latin typeface="Cambria"/>
                <a:cs typeface="Cambria"/>
              </a:rPr>
              <a:t>where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he/she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15">
                <a:latin typeface="Cambria"/>
                <a:cs typeface="Cambria"/>
              </a:rPr>
              <a:t>made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20">
                <a:latin typeface="Cambria"/>
                <a:cs typeface="Cambria"/>
              </a:rPr>
              <a:t>an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error.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Cambria"/>
                <a:cs typeface="Cambria"/>
              </a:rPr>
              <a:t>Logout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520" y="832096"/>
            <a:ext cx="8106409" cy="5651500"/>
            <a:chOff x="731520" y="832096"/>
            <a:chExt cx="8106409" cy="5651500"/>
          </a:xfrm>
        </p:grpSpPr>
        <p:sp>
          <p:nvSpPr>
            <p:cNvPr id="5" name="object 5"/>
            <p:cNvSpPr/>
            <p:nvPr/>
          </p:nvSpPr>
          <p:spPr>
            <a:xfrm>
              <a:off x="745807" y="860678"/>
              <a:ext cx="8077834" cy="5594350"/>
            </a:xfrm>
            <a:custGeom>
              <a:avLst/>
              <a:gdLst/>
              <a:ahLst/>
              <a:cxnLst/>
              <a:rect l="l" t="t" r="r" b="b"/>
              <a:pathLst>
                <a:path w="8077834" h="5594350">
                  <a:moveTo>
                    <a:pt x="8077784" y="0"/>
                  </a:moveTo>
                  <a:lnTo>
                    <a:pt x="2646388" y="0"/>
                  </a:lnTo>
                  <a:lnTo>
                    <a:pt x="0" y="0"/>
                  </a:lnTo>
                  <a:lnTo>
                    <a:pt x="0" y="5593854"/>
                  </a:lnTo>
                  <a:lnTo>
                    <a:pt x="2646388" y="5593854"/>
                  </a:lnTo>
                  <a:lnTo>
                    <a:pt x="8077784" y="5593854"/>
                  </a:lnTo>
                  <a:lnTo>
                    <a:pt x="807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520" y="846384"/>
              <a:ext cx="8106409" cy="5622925"/>
            </a:xfrm>
            <a:custGeom>
              <a:avLst/>
              <a:gdLst/>
              <a:ahLst/>
              <a:cxnLst/>
              <a:rect l="l" t="t" r="r" b="b"/>
              <a:pathLst>
                <a:path w="8106409" h="5622925">
                  <a:moveTo>
                    <a:pt x="14287" y="14287"/>
                  </a:moveTo>
                  <a:lnTo>
                    <a:pt x="14287" y="5608143"/>
                  </a:lnTo>
                </a:path>
                <a:path w="8106409" h="5622925">
                  <a:moveTo>
                    <a:pt x="2660686" y="14287"/>
                  </a:moveTo>
                  <a:lnTo>
                    <a:pt x="2660686" y="5608143"/>
                  </a:lnTo>
                </a:path>
                <a:path w="8106409" h="5622925">
                  <a:moveTo>
                    <a:pt x="8092075" y="14287"/>
                  </a:moveTo>
                  <a:lnTo>
                    <a:pt x="8092075" y="5608143"/>
                  </a:lnTo>
                </a:path>
                <a:path w="8106409" h="5622925">
                  <a:moveTo>
                    <a:pt x="0" y="0"/>
                  </a:moveTo>
                  <a:lnTo>
                    <a:pt x="8106362" y="0"/>
                  </a:lnTo>
                </a:path>
                <a:path w="8106409" h="5622925">
                  <a:moveTo>
                    <a:pt x="0" y="600074"/>
                  </a:moveTo>
                  <a:lnTo>
                    <a:pt x="8106362" y="600074"/>
                  </a:lnTo>
                </a:path>
                <a:path w="8106409" h="5622925">
                  <a:moveTo>
                    <a:pt x="0" y="1162049"/>
                  </a:moveTo>
                  <a:lnTo>
                    <a:pt x="8106362" y="1162049"/>
                  </a:lnTo>
                </a:path>
                <a:path w="8106409" h="5622925">
                  <a:moveTo>
                    <a:pt x="0" y="1726349"/>
                  </a:moveTo>
                  <a:lnTo>
                    <a:pt x="8106362" y="1726349"/>
                  </a:lnTo>
                </a:path>
                <a:path w="8106409" h="5622925">
                  <a:moveTo>
                    <a:pt x="0" y="2269274"/>
                  </a:moveTo>
                  <a:lnTo>
                    <a:pt x="8106362" y="2269274"/>
                  </a:lnTo>
                </a:path>
                <a:path w="8106409" h="5622925">
                  <a:moveTo>
                    <a:pt x="0" y="4145699"/>
                  </a:moveTo>
                  <a:lnTo>
                    <a:pt x="8106362" y="4145699"/>
                  </a:lnTo>
                </a:path>
                <a:path w="8106409" h="5622925">
                  <a:moveTo>
                    <a:pt x="0" y="4879124"/>
                  </a:moveTo>
                  <a:lnTo>
                    <a:pt x="8106362" y="4879124"/>
                  </a:lnTo>
                </a:path>
                <a:path w="8106409" h="5622925">
                  <a:moveTo>
                    <a:pt x="0" y="5622430"/>
                  </a:moveTo>
                  <a:lnTo>
                    <a:pt x="8106362" y="562243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9285" y="221226"/>
            <a:ext cx="3661410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5" b="0">
                <a:latin typeface="Cambria"/>
                <a:cs typeface="Cambria"/>
              </a:rPr>
              <a:t>USER</a:t>
            </a:r>
            <a:r>
              <a:rPr dirty="0" sz="3150" spc="-50" b="0">
                <a:latin typeface="Cambria"/>
                <a:cs typeface="Cambria"/>
              </a:rPr>
              <a:t> </a:t>
            </a:r>
            <a:r>
              <a:rPr dirty="0" sz="3150" spc="-45" b="0">
                <a:latin typeface="Cambria"/>
                <a:cs typeface="Cambria"/>
              </a:rPr>
              <a:t>REGISTRATION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435" y="225425"/>
            <a:ext cx="2149475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5" b="0">
                <a:latin typeface="Cambria"/>
                <a:cs typeface="Cambria"/>
              </a:rPr>
              <a:t>USER</a:t>
            </a:r>
            <a:r>
              <a:rPr dirty="0" sz="3150" spc="-80" b="0">
                <a:latin typeface="Cambria"/>
                <a:cs typeface="Cambria"/>
              </a:rPr>
              <a:t> </a:t>
            </a:r>
            <a:r>
              <a:rPr dirty="0" sz="3150" spc="-20" b="0">
                <a:latin typeface="Cambria"/>
                <a:cs typeface="Cambria"/>
              </a:rPr>
              <a:t>LOGIN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5937" y="1038471"/>
            <a:ext cx="1172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5270FF"/>
                </a:solidFill>
                <a:latin typeface="Cambria"/>
                <a:cs typeface="Cambria"/>
              </a:rPr>
              <a:t>User</a:t>
            </a:r>
            <a:r>
              <a:rPr dirty="0" sz="1200" spc="-35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200" spc="20" b="1">
                <a:solidFill>
                  <a:srgbClr val="5270FF"/>
                </a:solidFill>
                <a:latin typeface="Cambria"/>
                <a:cs typeface="Cambria"/>
              </a:rPr>
              <a:t>Case</a:t>
            </a:r>
            <a:r>
              <a:rPr dirty="0" sz="1200" spc="-35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200" spc="20" b="1">
                <a:solidFill>
                  <a:srgbClr val="5270FF"/>
                </a:solidFill>
                <a:latin typeface="Cambria"/>
                <a:cs typeface="Cambria"/>
              </a:rPr>
              <a:t>Name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1779" y="1038471"/>
            <a:ext cx="992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5270FF"/>
                </a:solidFill>
                <a:latin typeface="Cambria"/>
                <a:cs typeface="Cambria"/>
              </a:rPr>
              <a:t>User</a:t>
            </a:r>
            <a:r>
              <a:rPr dirty="0" sz="1200" spc="-60" b="1">
                <a:solidFill>
                  <a:srgbClr val="5270FF"/>
                </a:solidFill>
                <a:latin typeface="Cambria"/>
                <a:cs typeface="Cambria"/>
              </a:rPr>
              <a:t> </a:t>
            </a:r>
            <a:r>
              <a:rPr dirty="0" sz="1200" spc="10" b="1">
                <a:solidFill>
                  <a:srgbClr val="5270FF"/>
                </a:solidFill>
                <a:latin typeface="Cambria"/>
                <a:cs typeface="Cambria"/>
              </a:rPr>
              <a:t>Register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0445" y="1619293"/>
            <a:ext cx="497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latin typeface="Cambria"/>
                <a:cs typeface="Cambria"/>
              </a:rPr>
              <a:t>A</a:t>
            </a:r>
            <a:r>
              <a:rPr dirty="0" sz="1200" spc="60" b="1">
                <a:latin typeface="Cambria"/>
                <a:cs typeface="Cambria"/>
              </a:rPr>
              <a:t>c</a:t>
            </a:r>
            <a:r>
              <a:rPr dirty="0" sz="1200" b="1">
                <a:latin typeface="Cambria"/>
                <a:cs typeface="Cambria"/>
              </a:rPr>
              <a:t>t</a:t>
            </a:r>
            <a:r>
              <a:rPr dirty="0" sz="1200" spc="-10" b="1">
                <a:latin typeface="Cambria"/>
                <a:cs typeface="Cambria"/>
              </a:rPr>
              <a:t>o</a:t>
            </a:r>
            <a:r>
              <a:rPr dirty="0" sz="1200" spc="25" b="1">
                <a:latin typeface="Cambria"/>
                <a:cs typeface="Cambria"/>
              </a:rPr>
              <a:t>r</a:t>
            </a:r>
            <a:r>
              <a:rPr dirty="0" sz="1200" spc="-10" b="1">
                <a:latin typeface="Cambria"/>
                <a:cs typeface="Cambria"/>
              </a:rPr>
              <a:t>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6194" y="1619293"/>
            <a:ext cx="316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latin typeface="Cambria"/>
                <a:cs typeface="Cambria"/>
              </a:rPr>
              <a:t>u</a:t>
            </a:r>
            <a:r>
              <a:rPr dirty="0" sz="1200" spc="-20">
                <a:latin typeface="Cambria"/>
                <a:cs typeface="Cambria"/>
              </a:rPr>
              <a:t>s</a:t>
            </a:r>
            <a:r>
              <a:rPr dirty="0" sz="1200">
                <a:latin typeface="Cambria"/>
                <a:cs typeface="Cambria"/>
              </a:rPr>
              <a:t>e</a:t>
            </a:r>
            <a:r>
              <a:rPr dirty="0" sz="1200" spc="15">
                <a:latin typeface="Cambria"/>
                <a:cs typeface="Cambria"/>
              </a:rPr>
              <a:t>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6940" y="2181268"/>
            <a:ext cx="864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Cambria"/>
                <a:cs typeface="Cambria"/>
              </a:rPr>
              <a:t>D</a:t>
            </a:r>
            <a:r>
              <a:rPr dirty="0" sz="1200" spc="-10" b="1">
                <a:latin typeface="Cambria"/>
                <a:cs typeface="Cambria"/>
              </a:rPr>
              <a:t>e</a:t>
            </a:r>
            <a:r>
              <a:rPr dirty="0" sz="1200" spc="-10" b="1">
                <a:latin typeface="Cambria"/>
                <a:cs typeface="Cambria"/>
              </a:rPr>
              <a:t>s</a:t>
            </a:r>
            <a:r>
              <a:rPr dirty="0" sz="1200" spc="60" b="1">
                <a:latin typeface="Cambria"/>
                <a:cs typeface="Cambria"/>
              </a:rPr>
              <a:t>c</a:t>
            </a:r>
            <a:r>
              <a:rPr dirty="0" sz="1200" spc="25" b="1">
                <a:latin typeface="Cambria"/>
                <a:cs typeface="Cambria"/>
              </a:rPr>
              <a:t>r</a:t>
            </a:r>
            <a:r>
              <a:rPr dirty="0" sz="1200" spc="10" b="1">
                <a:latin typeface="Cambria"/>
                <a:cs typeface="Cambria"/>
              </a:rPr>
              <a:t>i</a:t>
            </a:r>
            <a:r>
              <a:rPr dirty="0" sz="1200" spc="15" b="1">
                <a:latin typeface="Cambria"/>
                <a:cs typeface="Cambria"/>
              </a:rPr>
              <a:t>p</a:t>
            </a:r>
            <a:r>
              <a:rPr dirty="0" sz="1200" b="1">
                <a:latin typeface="Cambria"/>
                <a:cs typeface="Cambria"/>
              </a:rPr>
              <a:t>t</a:t>
            </a:r>
            <a:r>
              <a:rPr dirty="0" sz="1200" spc="10" b="1">
                <a:latin typeface="Cambria"/>
                <a:cs typeface="Cambria"/>
              </a:rPr>
              <a:t>i</a:t>
            </a:r>
            <a:r>
              <a:rPr dirty="0" sz="1200" spc="-10" b="1">
                <a:latin typeface="Cambria"/>
                <a:cs typeface="Cambria"/>
              </a:rPr>
              <a:t>o</a:t>
            </a:r>
            <a:r>
              <a:rPr dirty="0" sz="1200" spc="40" b="1">
                <a:latin typeface="Cambria"/>
                <a:cs typeface="Cambria"/>
              </a:rPr>
              <a:t>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6194" y="2181268"/>
            <a:ext cx="4574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Cambria"/>
                <a:cs typeface="Cambria"/>
              </a:rPr>
              <a:t>It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is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25">
                <a:latin typeface="Cambria"/>
                <a:cs typeface="Cambria"/>
              </a:rPr>
              <a:t>an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authenticating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20">
                <a:latin typeface="Cambria"/>
                <a:cs typeface="Cambria"/>
              </a:rPr>
              <a:t>bridge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that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allows</a:t>
            </a:r>
            <a:r>
              <a:rPr dirty="0" sz="1200">
                <a:latin typeface="Cambria"/>
                <a:cs typeface="Cambria"/>
              </a:rPr>
              <a:t> users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login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system.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3222" y="2745567"/>
            <a:ext cx="351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 b="1">
                <a:latin typeface="Cambria"/>
                <a:cs typeface="Cambria"/>
              </a:rPr>
              <a:t>G</a:t>
            </a:r>
            <a:r>
              <a:rPr dirty="0" sz="1200" spc="-10" b="1">
                <a:latin typeface="Cambria"/>
                <a:cs typeface="Cambria"/>
              </a:rPr>
              <a:t>o</a:t>
            </a:r>
            <a:r>
              <a:rPr dirty="0" sz="1200" spc="30" b="1">
                <a:latin typeface="Cambria"/>
                <a:cs typeface="Cambria"/>
              </a:rPr>
              <a:t>a</a:t>
            </a:r>
            <a:r>
              <a:rPr dirty="0" sz="1200" spc="15" b="1">
                <a:latin typeface="Cambria"/>
                <a:cs typeface="Cambria"/>
              </a:rPr>
              <a:t>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6194" y="2745567"/>
            <a:ext cx="3662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Cambria"/>
                <a:cs typeface="Cambria"/>
              </a:rPr>
              <a:t>To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be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accessed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45">
                <a:latin typeface="Cambria"/>
                <a:cs typeface="Cambria"/>
              </a:rPr>
              <a:t>by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25">
                <a:latin typeface="Cambria"/>
                <a:cs typeface="Cambria"/>
              </a:rPr>
              <a:t>an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authorized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25">
                <a:latin typeface="Cambria"/>
                <a:cs typeface="Cambria"/>
              </a:rPr>
              <a:t>and</a:t>
            </a:r>
            <a:r>
              <a:rPr dirty="0" sz="1200">
                <a:latin typeface="Cambria"/>
                <a:cs typeface="Cambria"/>
              </a:rPr>
              <a:t> trust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system</a:t>
            </a:r>
            <a:r>
              <a:rPr dirty="0" sz="1200">
                <a:latin typeface="Cambria"/>
                <a:cs typeface="Cambria"/>
              </a:rPr>
              <a:t> user.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4404" y="3336117"/>
            <a:ext cx="9696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 b="1">
                <a:latin typeface="Cambria"/>
                <a:cs typeface="Cambria"/>
              </a:rPr>
              <a:t>Precondition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6194" y="3336117"/>
            <a:ext cx="18186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Cambria"/>
                <a:cs typeface="Cambria"/>
              </a:rPr>
              <a:t>Users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should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be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registered.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007" y="4047754"/>
            <a:ext cx="1224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latin typeface="Cambria"/>
                <a:cs typeface="Cambria"/>
              </a:rPr>
              <a:t>Course</a:t>
            </a:r>
            <a:r>
              <a:rPr dirty="0" sz="1200" spc="-35" b="1">
                <a:latin typeface="Cambria"/>
                <a:cs typeface="Cambria"/>
              </a:rPr>
              <a:t> </a:t>
            </a:r>
            <a:r>
              <a:rPr dirty="0" sz="1200" spc="65" b="1">
                <a:latin typeface="Cambria"/>
                <a:cs typeface="Cambria"/>
              </a:rPr>
              <a:t>of</a:t>
            </a:r>
            <a:r>
              <a:rPr dirty="0" sz="1200" spc="-30" b="1">
                <a:latin typeface="Cambria"/>
                <a:cs typeface="Cambria"/>
              </a:rPr>
              <a:t> </a:t>
            </a:r>
            <a:r>
              <a:rPr dirty="0" sz="1200" spc="25" b="1">
                <a:latin typeface="Cambria"/>
                <a:cs typeface="Cambria"/>
              </a:rPr>
              <a:t>Action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194" y="3916309"/>
            <a:ext cx="471678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35">
                <a:latin typeface="Cambria"/>
                <a:cs typeface="Cambria"/>
              </a:rPr>
              <a:t>If </a:t>
            </a:r>
            <a:r>
              <a:rPr dirty="0" sz="1200" spc="5">
                <a:latin typeface="Cambria"/>
                <a:cs typeface="Cambria"/>
              </a:rPr>
              <a:t>the </a:t>
            </a:r>
            <a:r>
              <a:rPr dirty="0" sz="1200" spc="15">
                <a:latin typeface="Cambria"/>
                <a:cs typeface="Cambria"/>
              </a:rPr>
              <a:t>username </a:t>
            </a:r>
            <a:r>
              <a:rPr dirty="0" sz="1200" spc="5">
                <a:latin typeface="Cambria"/>
                <a:cs typeface="Cambria"/>
              </a:rPr>
              <a:t>or </a:t>
            </a:r>
            <a:r>
              <a:rPr dirty="0" sz="1200" spc="15">
                <a:latin typeface="Cambria"/>
                <a:cs typeface="Cambria"/>
              </a:rPr>
              <a:t>password </a:t>
            </a:r>
            <a:r>
              <a:rPr dirty="0" sz="1200" spc="-10">
                <a:latin typeface="Cambria"/>
                <a:cs typeface="Cambria"/>
              </a:rPr>
              <a:t>is </a:t>
            </a:r>
            <a:r>
              <a:rPr dirty="0" sz="1200" spc="10">
                <a:latin typeface="Cambria"/>
                <a:cs typeface="Cambria"/>
              </a:rPr>
              <a:t>invalid, </a:t>
            </a:r>
            <a:r>
              <a:rPr dirty="0" sz="1200" spc="5">
                <a:latin typeface="Cambria"/>
                <a:cs typeface="Cambria"/>
              </a:rPr>
              <a:t>the system returns </a:t>
            </a:r>
            <a:r>
              <a:rPr dirty="0" sz="1200" spc="-10">
                <a:latin typeface="Cambria"/>
                <a:cs typeface="Cambria"/>
              </a:rPr>
              <a:t>to </a:t>
            </a:r>
            <a:r>
              <a:rPr dirty="0" sz="1200" spc="5">
                <a:latin typeface="Cambria"/>
                <a:cs typeface="Cambria"/>
              </a:rPr>
              <a:t>the </a:t>
            </a:r>
            <a:r>
              <a:rPr dirty="0" sz="1200" spc="15">
                <a:latin typeface="Cambria"/>
                <a:cs typeface="Cambria"/>
              </a:rPr>
              <a:t>basic 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course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40">
                <a:latin typeface="Cambria"/>
                <a:cs typeface="Cambria"/>
              </a:rPr>
              <a:t>of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action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25">
                <a:latin typeface="Cambria"/>
                <a:cs typeface="Cambria"/>
              </a:rPr>
              <a:t>and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indicates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the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user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30">
                <a:latin typeface="Cambria"/>
                <a:cs typeface="Cambria"/>
              </a:rPr>
              <a:t>where</a:t>
            </a:r>
            <a:r>
              <a:rPr dirty="0" sz="1200" spc="-5">
                <a:latin typeface="Cambria"/>
                <a:cs typeface="Cambria"/>
              </a:rPr>
              <a:t> he/she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20">
                <a:latin typeface="Cambria"/>
                <a:cs typeface="Cambria"/>
              </a:rPr>
              <a:t>made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25">
                <a:latin typeface="Cambria"/>
                <a:cs typeface="Cambria"/>
              </a:rPr>
              <a:t>an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error.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230" y="4852261"/>
            <a:ext cx="1077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mbria"/>
                <a:cs typeface="Cambria"/>
              </a:rPr>
              <a:t>Post</a:t>
            </a:r>
            <a:r>
              <a:rPr dirty="0" sz="1200" spc="-50" b="1">
                <a:latin typeface="Cambria"/>
                <a:cs typeface="Cambria"/>
              </a:rPr>
              <a:t> </a:t>
            </a:r>
            <a:r>
              <a:rPr dirty="0" sz="1200" spc="20" b="1">
                <a:latin typeface="Cambria"/>
                <a:cs typeface="Cambria"/>
              </a:rPr>
              <a:t>Condition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6194" y="4852261"/>
            <a:ext cx="4993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Cambria"/>
                <a:cs typeface="Cambria"/>
              </a:rPr>
              <a:t>System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20">
                <a:latin typeface="Cambria"/>
                <a:cs typeface="Cambria"/>
              </a:rPr>
              <a:t>transfer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access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to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pages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35">
                <a:latin typeface="Cambria"/>
                <a:cs typeface="Cambria"/>
              </a:rPr>
              <a:t>which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20">
                <a:latin typeface="Cambria"/>
                <a:cs typeface="Cambria"/>
              </a:rPr>
              <a:t>are</a:t>
            </a:r>
            <a:r>
              <a:rPr dirty="0" sz="1200">
                <a:latin typeface="Cambria"/>
                <a:cs typeface="Cambria"/>
              </a:rPr>
              <a:t> not </a:t>
            </a:r>
            <a:r>
              <a:rPr dirty="0" sz="1200" spc="10">
                <a:latin typeface="Cambria"/>
                <a:cs typeface="Cambria"/>
              </a:rPr>
              <a:t>accessible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5">
                <a:latin typeface="Cambria"/>
                <a:cs typeface="Cambria"/>
              </a:rPr>
              <a:t>without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5">
                <a:latin typeface="Cambria"/>
                <a:cs typeface="Cambria"/>
              </a:rPr>
              <a:t>login.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3774" y="5571045"/>
            <a:ext cx="1050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1">
                <a:latin typeface="Cambria"/>
                <a:cs typeface="Cambria"/>
              </a:rPr>
              <a:t>Exit</a:t>
            </a:r>
            <a:r>
              <a:rPr dirty="0" sz="1200" spc="-55" b="1">
                <a:latin typeface="Cambria"/>
                <a:cs typeface="Cambria"/>
              </a:rPr>
              <a:t> </a:t>
            </a:r>
            <a:r>
              <a:rPr dirty="0" sz="1200" spc="20" b="1">
                <a:latin typeface="Cambria"/>
                <a:cs typeface="Cambria"/>
              </a:rPr>
              <a:t>Condition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6194" y="5571045"/>
            <a:ext cx="485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ambria"/>
                <a:cs typeface="Cambria"/>
              </a:rPr>
              <a:t>L</a:t>
            </a:r>
            <a:r>
              <a:rPr dirty="0" sz="1200" spc="-10">
                <a:latin typeface="Cambria"/>
                <a:cs typeface="Cambria"/>
              </a:rPr>
              <a:t>o</a:t>
            </a:r>
            <a:r>
              <a:rPr dirty="0" sz="1200" spc="55">
                <a:latin typeface="Cambria"/>
                <a:cs typeface="Cambria"/>
              </a:rPr>
              <a:t>g</a:t>
            </a:r>
            <a:r>
              <a:rPr dirty="0" sz="1200" spc="-10">
                <a:latin typeface="Cambria"/>
                <a:cs typeface="Cambria"/>
              </a:rPr>
              <a:t>o</a:t>
            </a:r>
            <a:r>
              <a:rPr dirty="0" sz="1200" spc="20">
                <a:latin typeface="Cambria"/>
                <a:cs typeface="Cambria"/>
              </a:rPr>
              <a:t>u</a:t>
            </a:r>
            <a:r>
              <a:rPr dirty="0" sz="1200" spc="-10">
                <a:latin typeface="Cambria"/>
                <a:cs typeface="Cambria"/>
              </a:rPr>
              <a:t>t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1520" y="832096"/>
            <a:ext cx="8106409" cy="5179060"/>
            <a:chOff x="731520" y="832096"/>
            <a:chExt cx="8106409" cy="5179060"/>
          </a:xfrm>
        </p:grpSpPr>
        <p:sp>
          <p:nvSpPr>
            <p:cNvPr id="20" name="object 20"/>
            <p:cNvSpPr/>
            <p:nvPr/>
          </p:nvSpPr>
          <p:spPr>
            <a:xfrm>
              <a:off x="745807" y="860678"/>
              <a:ext cx="8077834" cy="5121910"/>
            </a:xfrm>
            <a:custGeom>
              <a:avLst/>
              <a:gdLst/>
              <a:ahLst/>
              <a:cxnLst/>
              <a:rect l="l" t="t" r="r" b="b"/>
              <a:pathLst>
                <a:path w="8077834" h="5121910">
                  <a:moveTo>
                    <a:pt x="8077784" y="0"/>
                  </a:moveTo>
                  <a:lnTo>
                    <a:pt x="2646388" y="0"/>
                  </a:lnTo>
                  <a:lnTo>
                    <a:pt x="0" y="0"/>
                  </a:lnTo>
                  <a:lnTo>
                    <a:pt x="0" y="5121630"/>
                  </a:lnTo>
                  <a:lnTo>
                    <a:pt x="2646388" y="5121630"/>
                  </a:lnTo>
                  <a:lnTo>
                    <a:pt x="8077784" y="5121630"/>
                  </a:lnTo>
                  <a:lnTo>
                    <a:pt x="80777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1520" y="846384"/>
              <a:ext cx="8106409" cy="5150485"/>
            </a:xfrm>
            <a:custGeom>
              <a:avLst/>
              <a:gdLst/>
              <a:ahLst/>
              <a:cxnLst/>
              <a:rect l="l" t="t" r="r" b="b"/>
              <a:pathLst>
                <a:path w="8106409" h="5150485">
                  <a:moveTo>
                    <a:pt x="14287" y="14287"/>
                  </a:moveTo>
                  <a:lnTo>
                    <a:pt x="14287" y="5135917"/>
                  </a:lnTo>
                </a:path>
                <a:path w="8106409" h="5150485">
                  <a:moveTo>
                    <a:pt x="2660686" y="14287"/>
                  </a:moveTo>
                  <a:lnTo>
                    <a:pt x="2660686" y="5135917"/>
                  </a:lnTo>
                </a:path>
                <a:path w="8106409" h="5150485">
                  <a:moveTo>
                    <a:pt x="8092075" y="14287"/>
                  </a:moveTo>
                  <a:lnTo>
                    <a:pt x="8092075" y="5135917"/>
                  </a:lnTo>
                </a:path>
                <a:path w="8106409" h="5150485">
                  <a:moveTo>
                    <a:pt x="0" y="0"/>
                  </a:moveTo>
                  <a:lnTo>
                    <a:pt x="8106362" y="0"/>
                  </a:lnTo>
                </a:path>
                <a:path w="8106409" h="5150485">
                  <a:moveTo>
                    <a:pt x="0" y="599871"/>
                  </a:moveTo>
                  <a:lnTo>
                    <a:pt x="8106362" y="599871"/>
                  </a:lnTo>
                </a:path>
                <a:path w="8106409" h="5150485">
                  <a:moveTo>
                    <a:pt x="0" y="1161846"/>
                  </a:moveTo>
                  <a:lnTo>
                    <a:pt x="8106362" y="1161846"/>
                  </a:lnTo>
                </a:path>
                <a:path w="8106409" h="5150485">
                  <a:moveTo>
                    <a:pt x="0" y="1726146"/>
                  </a:moveTo>
                  <a:lnTo>
                    <a:pt x="8106362" y="1726146"/>
                  </a:lnTo>
                </a:path>
                <a:path w="8106409" h="5150485">
                  <a:moveTo>
                    <a:pt x="0" y="2288121"/>
                  </a:moveTo>
                  <a:lnTo>
                    <a:pt x="8106362" y="2288121"/>
                  </a:lnTo>
                </a:path>
                <a:path w="8106409" h="5150485">
                  <a:moveTo>
                    <a:pt x="0" y="2904507"/>
                  </a:moveTo>
                  <a:lnTo>
                    <a:pt x="8106362" y="2904507"/>
                  </a:lnTo>
                </a:path>
                <a:path w="8106409" h="5150485">
                  <a:moveTo>
                    <a:pt x="0" y="3709015"/>
                  </a:moveTo>
                  <a:lnTo>
                    <a:pt x="8106362" y="3709015"/>
                  </a:lnTo>
                </a:path>
                <a:path w="8106409" h="5150485">
                  <a:moveTo>
                    <a:pt x="0" y="4513522"/>
                  </a:moveTo>
                  <a:lnTo>
                    <a:pt x="8106362" y="4513522"/>
                  </a:lnTo>
                </a:path>
                <a:path w="8106409" h="5150485">
                  <a:moveTo>
                    <a:pt x="0" y="5150205"/>
                  </a:moveTo>
                  <a:lnTo>
                    <a:pt x="8106362" y="515020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825" y="963891"/>
            <a:ext cx="6496049" cy="4952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223" y="180370"/>
            <a:ext cx="47447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25" b="0">
                <a:latin typeface="Cambria"/>
                <a:cs typeface="Cambria"/>
              </a:rPr>
              <a:t>Class</a:t>
            </a:r>
            <a:r>
              <a:rPr dirty="0" sz="3400" spc="-25" b="0">
                <a:latin typeface="Cambria"/>
                <a:cs typeface="Cambria"/>
              </a:rPr>
              <a:t> </a:t>
            </a:r>
            <a:r>
              <a:rPr dirty="0" sz="3400" spc="65" b="0">
                <a:latin typeface="Cambria"/>
                <a:cs typeface="Cambria"/>
              </a:rPr>
              <a:t>and</a:t>
            </a:r>
            <a:r>
              <a:rPr dirty="0" sz="3400" spc="-20" b="0">
                <a:latin typeface="Cambria"/>
                <a:cs typeface="Cambria"/>
              </a:rPr>
              <a:t> </a:t>
            </a:r>
            <a:r>
              <a:rPr dirty="0" sz="3400" spc="25" b="0">
                <a:latin typeface="Cambria"/>
                <a:cs typeface="Cambria"/>
              </a:rPr>
              <a:t>object</a:t>
            </a:r>
            <a:r>
              <a:rPr dirty="0" sz="3400" spc="-20" b="0">
                <a:latin typeface="Cambria"/>
                <a:cs typeface="Cambria"/>
              </a:rPr>
              <a:t> </a:t>
            </a:r>
            <a:r>
              <a:rPr dirty="0" sz="3400" spc="75" b="0">
                <a:latin typeface="Cambria"/>
                <a:cs typeface="Cambria"/>
              </a:rPr>
              <a:t>diagram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961" y="5992630"/>
            <a:ext cx="3312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"/>
                <a:cs typeface="Cambria"/>
              </a:rPr>
              <a:t>Figure: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Class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and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Object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864" y="731521"/>
            <a:ext cx="3038474" cy="5295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234" y="51824"/>
            <a:ext cx="35464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35" b="0">
                <a:latin typeface="Cambria"/>
                <a:cs typeface="Cambria"/>
              </a:rPr>
              <a:t>Sequence</a:t>
            </a:r>
            <a:r>
              <a:rPr dirty="0" sz="3400" spc="-65" b="0">
                <a:latin typeface="Cambria"/>
                <a:cs typeface="Cambria"/>
              </a:rPr>
              <a:t> </a:t>
            </a:r>
            <a:r>
              <a:rPr dirty="0" sz="3400" spc="55" b="0">
                <a:latin typeface="Cambria"/>
                <a:cs typeface="Cambria"/>
              </a:rPr>
              <a:t>Diagram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164" y="6140007"/>
            <a:ext cx="27781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Cambria"/>
                <a:cs typeface="Cambria"/>
              </a:rPr>
              <a:t>Figure:</a:t>
            </a:r>
            <a:r>
              <a:rPr dirty="0" sz="1900" spc="-25">
                <a:latin typeface="Cambria"/>
                <a:cs typeface="Cambria"/>
              </a:rPr>
              <a:t> </a:t>
            </a:r>
            <a:r>
              <a:rPr dirty="0" sz="1900" spc="15">
                <a:latin typeface="Cambria"/>
                <a:cs typeface="Cambria"/>
              </a:rPr>
              <a:t>Sequence</a:t>
            </a:r>
            <a:r>
              <a:rPr dirty="0" sz="1900" spc="-25">
                <a:latin typeface="Cambria"/>
                <a:cs typeface="Cambria"/>
              </a:rPr>
              <a:t> </a:t>
            </a:r>
            <a:r>
              <a:rPr dirty="0" sz="1900" spc="30">
                <a:latin typeface="Cambria"/>
                <a:cs typeface="Cambria"/>
              </a:rPr>
              <a:t>Diagram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62" y="0"/>
            <a:ext cx="27997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70">
                <a:latin typeface="Verdana"/>
                <a:cs typeface="Verdana"/>
              </a:rPr>
              <a:t>O</a:t>
            </a:r>
            <a:r>
              <a:rPr dirty="0" sz="3600" spc="-330">
                <a:latin typeface="Verdana"/>
                <a:cs typeface="Verdana"/>
              </a:rPr>
              <a:t>u</a:t>
            </a:r>
            <a:r>
              <a:rPr dirty="0" sz="3600" spc="-270">
                <a:latin typeface="Verdana"/>
                <a:cs typeface="Verdana"/>
              </a:rPr>
              <a:t>r</a:t>
            </a:r>
            <a:r>
              <a:rPr dirty="0" sz="3600" spc="-385">
                <a:latin typeface="Verdana"/>
                <a:cs typeface="Verdana"/>
              </a:rPr>
              <a:t> </a:t>
            </a:r>
            <a:r>
              <a:rPr dirty="0" sz="3600" spc="-90">
                <a:latin typeface="Verdana"/>
                <a:cs typeface="Verdana"/>
              </a:rPr>
              <a:t>C</a:t>
            </a:r>
            <a:r>
              <a:rPr dirty="0" sz="3600" spc="-225">
                <a:latin typeface="Verdana"/>
                <a:cs typeface="Verdana"/>
              </a:rPr>
              <a:t>o</a:t>
            </a:r>
            <a:r>
              <a:rPr dirty="0" sz="3600" spc="-300">
                <a:latin typeface="Verdana"/>
                <a:cs typeface="Verdana"/>
              </a:rPr>
              <a:t>n</a:t>
            </a:r>
            <a:r>
              <a:rPr dirty="0" sz="3600" spc="-140">
                <a:latin typeface="Verdana"/>
                <a:cs typeface="Verdana"/>
              </a:rPr>
              <a:t>t</a:t>
            </a:r>
            <a:r>
              <a:rPr dirty="0" sz="3600" spc="-290">
                <a:latin typeface="Verdana"/>
                <a:cs typeface="Verdana"/>
              </a:rPr>
              <a:t>e</a:t>
            </a:r>
            <a:r>
              <a:rPr dirty="0" sz="3600" spc="-300">
                <a:latin typeface="Verdana"/>
                <a:cs typeface="Verdana"/>
              </a:rPr>
              <a:t>n</a:t>
            </a:r>
            <a:r>
              <a:rPr dirty="0" sz="3600" spc="-135">
                <a:latin typeface="Verdana"/>
                <a:cs typeface="Verdana"/>
              </a:rPr>
              <a:t>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321" y="692245"/>
            <a:ext cx="3463290" cy="592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995" indent="-257810">
              <a:lnSpc>
                <a:spcPts val="2845"/>
              </a:lnSpc>
              <a:spcBef>
                <a:spcPts val="100"/>
              </a:spcBef>
              <a:buAutoNum type="arabicPeriod"/>
              <a:tabLst>
                <a:tab pos="341630" algn="l"/>
              </a:tabLst>
            </a:pPr>
            <a:r>
              <a:rPr dirty="0" sz="2400" spc="10">
                <a:latin typeface="Cambria"/>
                <a:cs typeface="Cambria"/>
              </a:rPr>
              <a:t>Introduction</a:t>
            </a:r>
            <a:endParaRPr sz="2400">
              <a:latin typeface="Cambria"/>
              <a:cs typeface="Cambria"/>
            </a:endParaRPr>
          </a:p>
          <a:p>
            <a:pPr marL="349885" indent="-283845">
              <a:lnSpc>
                <a:spcPts val="2845"/>
              </a:lnSpc>
              <a:buAutoNum type="arabicPeriod"/>
              <a:tabLst>
                <a:tab pos="350520" algn="l"/>
              </a:tabLst>
            </a:pPr>
            <a:r>
              <a:rPr dirty="0" sz="2400" spc="20">
                <a:latin typeface="Cambria"/>
                <a:cs typeface="Cambria"/>
              </a:rPr>
              <a:t>Objective</a:t>
            </a:r>
            <a:endParaRPr sz="2400">
              <a:latin typeface="Cambria"/>
              <a:cs typeface="Cambria"/>
            </a:endParaRPr>
          </a:p>
          <a:p>
            <a:pPr marL="378460" indent="-35941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378460" algn="l"/>
                <a:tab pos="379095" algn="l"/>
              </a:tabLst>
            </a:pPr>
            <a:r>
              <a:rPr dirty="0" sz="2400" spc="5">
                <a:latin typeface="Cambria"/>
                <a:cs typeface="Cambria"/>
              </a:rPr>
              <a:t>Literature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Review</a:t>
            </a:r>
            <a:endParaRPr sz="2400">
              <a:latin typeface="Cambria"/>
              <a:cs typeface="Cambria"/>
            </a:endParaRPr>
          </a:p>
          <a:p>
            <a:pPr marL="301625" indent="-28956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302260" algn="l"/>
              </a:tabLst>
            </a:pPr>
            <a:r>
              <a:rPr dirty="0" sz="2400" spc="5">
                <a:latin typeface="Cambria"/>
                <a:cs typeface="Cambria"/>
              </a:rPr>
              <a:t>Scope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and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Methodology</a:t>
            </a:r>
            <a:endParaRPr sz="2400">
              <a:latin typeface="Cambria"/>
              <a:cs typeface="Cambria"/>
            </a:endParaRPr>
          </a:p>
          <a:p>
            <a:pPr marL="302895" indent="-29083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03530" algn="l"/>
              </a:tabLst>
            </a:pPr>
            <a:r>
              <a:rPr dirty="0" sz="2400" spc="10">
                <a:latin typeface="Cambria"/>
                <a:cs typeface="Cambria"/>
              </a:rPr>
              <a:t>Requirement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Analysis</a:t>
            </a:r>
            <a:endParaRPr sz="2400">
              <a:latin typeface="Cambria"/>
              <a:cs typeface="Cambria"/>
            </a:endParaRPr>
          </a:p>
          <a:p>
            <a:pPr marL="347345" indent="-29083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47980" algn="l"/>
              </a:tabLst>
            </a:pPr>
            <a:r>
              <a:rPr dirty="0" sz="2400" spc="5">
                <a:latin typeface="Cambria"/>
                <a:cs typeface="Cambria"/>
              </a:rPr>
              <a:t>Feasibility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Study</a:t>
            </a:r>
            <a:endParaRPr sz="2400">
              <a:latin typeface="Cambria"/>
              <a:cs typeface="Cambria"/>
            </a:endParaRPr>
          </a:p>
          <a:p>
            <a:pPr marL="313690" indent="-273050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314325" algn="l"/>
              </a:tabLst>
            </a:pPr>
            <a:r>
              <a:rPr dirty="0" sz="2400" spc="20">
                <a:latin typeface="Cambria"/>
                <a:cs typeface="Cambria"/>
              </a:rPr>
              <a:t>Use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Case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Diagrams</a:t>
            </a:r>
            <a:endParaRPr sz="2400">
              <a:latin typeface="Cambria"/>
              <a:cs typeface="Cambria"/>
            </a:endParaRPr>
          </a:p>
          <a:p>
            <a:pPr marL="362585" indent="-294005">
              <a:lnSpc>
                <a:spcPct val="100000"/>
              </a:lnSpc>
              <a:spcBef>
                <a:spcPts val="1350"/>
              </a:spcBef>
              <a:buAutoNum type="arabicPeriod"/>
              <a:tabLst>
                <a:tab pos="363220" algn="l"/>
              </a:tabLst>
            </a:pPr>
            <a:r>
              <a:rPr dirty="0" sz="2400" spc="10">
                <a:latin typeface="Cambria"/>
                <a:cs typeface="Cambria"/>
              </a:rPr>
              <a:t>System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Design</a:t>
            </a:r>
            <a:endParaRPr sz="2400">
              <a:latin typeface="Cambria"/>
              <a:cs typeface="Cambria"/>
            </a:endParaRPr>
          </a:p>
          <a:p>
            <a:pPr marL="487045" indent="-35750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87045" algn="l"/>
                <a:tab pos="487680" algn="l"/>
              </a:tabLst>
            </a:pPr>
            <a:r>
              <a:rPr dirty="0" sz="2400" spc="35">
                <a:latin typeface="Cambria"/>
                <a:cs typeface="Cambria"/>
              </a:rPr>
              <a:t>Flowchart</a:t>
            </a:r>
            <a:endParaRPr sz="2400">
              <a:latin typeface="Cambria"/>
              <a:cs typeface="Cambria"/>
            </a:endParaRPr>
          </a:p>
          <a:p>
            <a:pPr marL="548640" indent="-40957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49275" algn="l"/>
              </a:tabLst>
            </a:pPr>
            <a:r>
              <a:rPr dirty="0" sz="2400" spc="5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447675" indent="-331470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448309" algn="l"/>
              </a:tabLst>
            </a:pPr>
            <a:r>
              <a:rPr dirty="0" sz="2400" spc="20">
                <a:latin typeface="Cambria"/>
                <a:cs typeface="Cambria"/>
              </a:rPr>
              <a:t>Implementation</a:t>
            </a:r>
            <a:endParaRPr sz="2400">
              <a:latin typeface="Cambria"/>
              <a:cs typeface="Cambria"/>
            </a:endParaRPr>
          </a:p>
          <a:p>
            <a:pPr marL="505459" indent="-389255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506095" algn="l"/>
              </a:tabLst>
            </a:pPr>
            <a:r>
              <a:rPr dirty="0" sz="2400" spc="15">
                <a:latin typeface="Cambria"/>
                <a:cs typeface="Cambria"/>
              </a:rPr>
              <a:t>Future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Enhancements</a:t>
            </a:r>
            <a:endParaRPr sz="2400">
              <a:latin typeface="Cambria"/>
              <a:cs typeface="Cambria"/>
            </a:endParaRPr>
          </a:p>
          <a:p>
            <a:pPr marL="528955" indent="-397510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529590" algn="l"/>
              </a:tabLst>
            </a:pPr>
            <a:r>
              <a:rPr dirty="0" sz="2400" spc="20">
                <a:latin typeface="Cambria"/>
                <a:cs typeface="Cambria"/>
              </a:rPr>
              <a:t>Outcomes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576" y="6813492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527" y="834967"/>
            <a:ext cx="4569548" cy="5114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33258" y="6106130"/>
            <a:ext cx="260286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Cambria"/>
                <a:cs typeface="Cambria"/>
              </a:rPr>
              <a:t>Figure:</a:t>
            </a:r>
            <a:r>
              <a:rPr dirty="0" sz="1650" spc="-40">
                <a:latin typeface="Cambria"/>
                <a:cs typeface="Cambria"/>
              </a:rPr>
              <a:t> </a:t>
            </a:r>
            <a:r>
              <a:rPr dirty="0" sz="1650" spc="15">
                <a:latin typeface="Cambria"/>
                <a:cs typeface="Cambria"/>
              </a:rPr>
              <a:t>Component</a:t>
            </a:r>
            <a:r>
              <a:rPr dirty="0" sz="1650" spc="-40">
                <a:latin typeface="Cambria"/>
                <a:cs typeface="Cambria"/>
              </a:rPr>
              <a:t> </a:t>
            </a:r>
            <a:r>
              <a:rPr dirty="0" sz="1650" spc="30">
                <a:latin typeface="Cambria"/>
                <a:cs typeface="Cambria"/>
              </a:rPr>
              <a:t>Diagram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257" y="58544"/>
            <a:ext cx="4198620" cy="5797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45" b="0">
                <a:latin typeface="Cambria"/>
                <a:cs typeface="Cambria"/>
              </a:rPr>
              <a:t>Component</a:t>
            </a:r>
            <a:r>
              <a:rPr dirty="0" sz="3600" spc="-20" b="0">
                <a:latin typeface="Cambria"/>
                <a:cs typeface="Cambria"/>
              </a:rPr>
              <a:t> </a:t>
            </a:r>
            <a:r>
              <a:rPr dirty="0" sz="3600" spc="75" b="0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1934386"/>
            <a:ext cx="7677149" cy="2571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3595" y="5163913"/>
            <a:ext cx="26581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latin typeface="Cambria"/>
                <a:cs typeface="Cambria"/>
              </a:rPr>
              <a:t>Figure:</a:t>
            </a:r>
            <a:r>
              <a:rPr dirty="0" sz="1650" spc="-35">
                <a:latin typeface="Cambria"/>
                <a:cs typeface="Cambria"/>
              </a:rPr>
              <a:t> </a:t>
            </a:r>
            <a:r>
              <a:rPr dirty="0" sz="1650" spc="10">
                <a:latin typeface="Cambria"/>
                <a:cs typeface="Cambria"/>
              </a:rPr>
              <a:t>Deployment</a:t>
            </a:r>
            <a:r>
              <a:rPr dirty="0" sz="1650" spc="-30">
                <a:latin typeface="Cambria"/>
                <a:cs typeface="Cambria"/>
              </a:rPr>
              <a:t> </a:t>
            </a:r>
            <a:r>
              <a:rPr dirty="0" sz="1650" spc="30">
                <a:latin typeface="Cambria"/>
                <a:cs typeface="Cambria"/>
              </a:rPr>
              <a:t>Diagram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009" y="145986"/>
            <a:ext cx="4316095" cy="5791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35" b="0">
                <a:latin typeface="Cambria"/>
                <a:cs typeface="Cambria"/>
              </a:rPr>
              <a:t>Deployment</a:t>
            </a:r>
            <a:r>
              <a:rPr dirty="0" sz="3600" spc="-30" b="0">
                <a:latin typeface="Cambria"/>
                <a:cs typeface="Cambria"/>
              </a:rPr>
              <a:t> </a:t>
            </a:r>
            <a:r>
              <a:rPr dirty="0" sz="3600" spc="75" b="0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8700" y="3448900"/>
            <a:ext cx="1630045" cy="1409700"/>
          </a:xfrm>
          <a:custGeom>
            <a:avLst/>
            <a:gdLst/>
            <a:ahLst/>
            <a:cxnLst/>
            <a:rect l="l" t="t" r="r" b="b"/>
            <a:pathLst>
              <a:path w="1630045" h="1409700">
                <a:moveTo>
                  <a:pt x="1629943" y="0"/>
                </a:moveTo>
                <a:lnTo>
                  <a:pt x="1580527" y="0"/>
                </a:lnTo>
                <a:lnTo>
                  <a:pt x="1580527" y="1359852"/>
                </a:lnTo>
                <a:lnTo>
                  <a:pt x="0" y="1359852"/>
                </a:lnTo>
                <a:lnTo>
                  <a:pt x="0" y="1409420"/>
                </a:lnTo>
                <a:lnTo>
                  <a:pt x="1629943" y="1409420"/>
                </a:lnTo>
                <a:lnTo>
                  <a:pt x="1629943" y="1359852"/>
                </a:lnTo>
                <a:lnTo>
                  <a:pt x="1629943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92719" y="1290929"/>
            <a:ext cx="1630045" cy="1409700"/>
          </a:xfrm>
          <a:custGeom>
            <a:avLst/>
            <a:gdLst/>
            <a:ahLst/>
            <a:cxnLst/>
            <a:rect l="l" t="t" r="r" b="b"/>
            <a:pathLst>
              <a:path w="1630045" h="1409700">
                <a:moveTo>
                  <a:pt x="1629943" y="0"/>
                </a:moveTo>
                <a:lnTo>
                  <a:pt x="0" y="0"/>
                </a:lnTo>
                <a:lnTo>
                  <a:pt x="0" y="49568"/>
                </a:lnTo>
                <a:lnTo>
                  <a:pt x="0" y="1409420"/>
                </a:lnTo>
                <a:lnTo>
                  <a:pt x="49403" y="1409420"/>
                </a:lnTo>
                <a:lnTo>
                  <a:pt x="49403" y="49568"/>
                </a:lnTo>
                <a:lnTo>
                  <a:pt x="1629943" y="49568"/>
                </a:lnTo>
                <a:lnTo>
                  <a:pt x="1629943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1030" y="2329004"/>
            <a:ext cx="2840990" cy="5626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35" b="0">
                <a:latin typeface="Cambria"/>
                <a:cs typeface="Cambria"/>
              </a:rPr>
              <a:t>System</a:t>
            </a:r>
            <a:r>
              <a:rPr dirty="0" sz="3500" spc="-65" b="0">
                <a:latin typeface="Cambria"/>
                <a:cs typeface="Cambria"/>
              </a:rPr>
              <a:t> </a:t>
            </a:r>
            <a:r>
              <a:rPr dirty="0" sz="3500" spc="25" b="0">
                <a:latin typeface="Cambria"/>
                <a:cs typeface="Cambria"/>
              </a:rPr>
              <a:t>Design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26" y="320938"/>
            <a:ext cx="3164840" cy="5511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30" b="0">
                <a:latin typeface="Cambria"/>
                <a:cs typeface="Cambria"/>
              </a:rPr>
              <a:t>Database</a:t>
            </a:r>
            <a:r>
              <a:rPr dirty="0" sz="3450" spc="-55" b="0">
                <a:latin typeface="Cambria"/>
                <a:cs typeface="Cambria"/>
              </a:rPr>
              <a:t> </a:t>
            </a:r>
            <a:r>
              <a:rPr dirty="0" sz="3450" spc="10" b="0">
                <a:latin typeface="Cambria"/>
                <a:cs typeface="Cambria"/>
              </a:rPr>
              <a:t>Design</a:t>
            </a:r>
            <a:endParaRPr sz="34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317" y="1510717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317" y="2710866"/>
            <a:ext cx="85725" cy="85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pc="20"/>
              <a:t>Database</a:t>
            </a:r>
            <a:r>
              <a:rPr dirty="0" spc="25"/>
              <a:t> </a:t>
            </a:r>
            <a:r>
              <a:rPr dirty="0" spc="20"/>
              <a:t>design</a:t>
            </a:r>
            <a:r>
              <a:rPr dirty="0" spc="25"/>
              <a:t> </a:t>
            </a:r>
            <a:r>
              <a:rPr dirty="0" spc="30"/>
              <a:t>allows</a:t>
            </a:r>
            <a:r>
              <a:rPr dirty="0" spc="35"/>
              <a:t> </a:t>
            </a:r>
            <a:r>
              <a:rPr dirty="0" spc="5"/>
              <a:t>us</a:t>
            </a:r>
            <a:r>
              <a:rPr dirty="0" spc="10"/>
              <a:t> </a:t>
            </a:r>
            <a:r>
              <a:rPr dirty="0" spc="60"/>
              <a:t>for</a:t>
            </a:r>
            <a:r>
              <a:rPr dirty="0" spc="65"/>
              <a:t> </a:t>
            </a:r>
            <a:r>
              <a:rPr dirty="0" spc="15"/>
              <a:t>the</a:t>
            </a:r>
            <a:r>
              <a:rPr dirty="0" spc="20"/>
              <a:t> creation</a:t>
            </a:r>
            <a:r>
              <a:rPr dirty="0" spc="25"/>
              <a:t> </a:t>
            </a:r>
            <a:r>
              <a:rPr dirty="0" spc="75"/>
              <a:t>of</a:t>
            </a:r>
            <a:r>
              <a:rPr dirty="0" spc="80"/>
              <a:t> </a:t>
            </a:r>
            <a:r>
              <a:rPr dirty="0" spc="60"/>
              <a:t>a</a:t>
            </a:r>
            <a:r>
              <a:rPr dirty="0" spc="65"/>
              <a:t> </a:t>
            </a:r>
            <a:r>
              <a:rPr dirty="0" spc="20"/>
              <a:t>structured</a:t>
            </a:r>
            <a:r>
              <a:rPr dirty="0" spc="25"/>
              <a:t> </a:t>
            </a:r>
            <a:r>
              <a:rPr dirty="0" spc="40"/>
              <a:t>and </a:t>
            </a:r>
            <a:r>
              <a:rPr dirty="0" spc="45"/>
              <a:t> </a:t>
            </a:r>
            <a:r>
              <a:rPr dirty="0" spc="25"/>
              <a:t>organized </a:t>
            </a:r>
            <a:r>
              <a:rPr dirty="0" spc="30"/>
              <a:t>database </a:t>
            </a:r>
            <a:r>
              <a:rPr dirty="0" spc="20"/>
              <a:t>that </a:t>
            </a:r>
            <a:r>
              <a:rPr dirty="0" spc="55"/>
              <a:t>can </a:t>
            </a:r>
            <a:r>
              <a:rPr dirty="0" spc="45"/>
              <a:t>efficiently </a:t>
            </a:r>
            <a:r>
              <a:rPr dirty="0" spc="-5"/>
              <a:t>store, </a:t>
            </a:r>
            <a:r>
              <a:rPr dirty="0" spc="40"/>
              <a:t>manage, and </a:t>
            </a:r>
            <a:r>
              <a:rPr dirty="0" spc="15"/>
              <a:t>retrieve </a:t>
            </a:r>
            <a:r>
              <a:rPr dirty="0" spc="20"/>
              <a:t> data.</a:t>
            </a:r>
          </a:p>
          <a:p>
            <a:pPr algn="just" marL="12700">
              <a:lnSpc>
                <a:spcPct val="100000"/>
              </a:lnSpc>
              <a:spcBef>
                <a:spcPts val="630"/>
              </a:spcBef>
            </a:pPr>
            <a:r>
              <a:rPr dirty="0" spc="20"/>
              <a:t>Database</a:t>
            </a:r>
            <a:r>
              <a:rPr dirty="0" spc="470"/>
              <a:t> </a:t>
            </a:r>
            <a:r>
              <a:rPr dirty="0" spc="20"/>
              <a:t>design</a:t>
            </a:r>
            <a:r>
              <a:rPr dirty="0" spc="470"/>
              <a:t> </a:t>
            </a:r>
            <a:r>
              <a:rPr dirty="0" spc="55"/>
              <a:t>can</a:t>
            </a:r>
            <a:r>
              <a:rPr dirty="0" spc="475"/>
              <a:t> </a:t>
            </a:r>
            <a:r>
              <a:rPr dirty="0" spc="5"/>
              <a:t>optimize  </a:t>
            </a:r>
            <a:r>
              <a:rPr dirty="0" spc="30"/>
              <a:t>database</a:t>
            </a:r>
            <a:r>
              <a:rPr dirty="0" spc="470"/>
              <a:t> </a:t>
            </a:r>
            <a:r>
              <a:rPr dirty="0" spc="40"/>
              <a:t>performance</a:t>
            </a:r>
            <a:r>
              <a:rPr dirty="0" spc="470"/>
              <a:t> </a:t>
            </a:r>
            <a:r>
              <a:rPr dirty="0" spc="75"/>
              <a:t>by</a:t>
            </a:r>
            <a:r>
              <a:rPr dirty="0" spc="475"/>
              <a:t> </a:t>
            </a:r>
            <a:r>
              <a:rPr dirty="0" spc="35"/>
              <a:t>reducing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3228" y="2955342"/>
            <a:ext cx="167957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 spc="30">
                <a:latin typeface="Cambria"/>
                <a:cs typeface="Cambria"/>
              </a:rPr>
              <a:t>	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50">
                <a:latin typeface="Cambria"/>
                <a:cs typeface="Cambria"/>
              </a:rPr>
              <a:t>b</a:t>
            </a:r>
            <a:r>
              <a:rPr dirty="0" sz="2100" spc="5">
                <a:latin typeface="Cambria"/>
                <a:cs typeface="Cambria"/>
              </a:rPr>
              <a:t>l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95">
                <a:latin typeface="Cambria"/>
                <a:cs typeface="Cambria"/>
              </a:rPr>
              <a:t>g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317" y="3911016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0348" y="2875332"/>
            <a:ext cx="620839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720090" algn="l"/>
                <a:tab pos="3711575" algn="l"/>
                <a:tab pos="4419600" algn="l"/>
                <a:tab pos="5619750" algn="l"/>
              </a:tabLst>
            </a:pP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-20">
                <a:latin typeface="Cambria"/>
                <a:cs typeface="Cambria"/>
              </a:rPr>
              <a:t>t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60">
                <a:latin typeface="Cambria"/>
                <a:cs typeface="Cambria"/>
              </a:rPr>
              <a:t>	</a:t>
            </a:r>
            <a:r>
              <a:rPr dirty="0" sz="2100" spc="30">
                <a:latin typeface="Cambria"/>
                <a:cs typeface="Cambria"/>
              </a:rPr>
              <a:t>r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 spc="40">
                <a:latin typeface="Cambria"/>
                <a:cs typeface="Cambria"/>
              </a:rPr>
              <a:t>u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70">
                <a:latin typeface="Cambria"/>
                <a:cs typeface="Cambria"/>
              </a:rPr>
              <a:t>c</a:t>
            </a:r>
            <a:r>
              <a:rPr dirty="0" sz="2100" spc="105">
                <a:latin typeface="Cambria"/>
                <a:cs typeface="Cambria"/>
              </a:rPr>
              <a:t>y</a:t>
            </a:r>
            <a:r>
              <a:rPr dirty="0" sz="2100" spc="-10">
                <a:latin typeface="Cambria"/>
                <a:cs typeface="Cambria"/>
              </a:rPr>
              <a:t>,</a:t>
            </a:r>
            <a:r>
              <a:rPr dirty="0" sz="2100" spc="50">
                <a:latin typeface="Cambria"/>
                <a:cs typeface="Cambria"/>
              </a:rPr>
              <a:t>m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50">
                <a:latin typeface="Cambria"/>
                <a:cs typeface="Cambria"/>
              </a:rPr>
              <a:t>m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15">
                <a:latin typeface="Cambria"/>
                <a:cs typeface="Cambria"/>
              </a:rPr>
              <a:t>z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35">
                <a:latin typeface="Cambria"/>
                <a:cs typeface="Cambria"/>
              </a:rPr>
              <a:t>n</a:t>
            </a:r>
            <a:r>
              <a:rPr dirty="0" sz="2100" spc="95">
                <a:latin typeface="Cambria"/>
                <a:cs typeface="Cambria"/>
              </a:rPr>
              <a:t>g</a:t>
            </a:r>
            <a:r>
              <a:rPr dirty="0" sz="2100" spc="95">
                <a:latin typeface="Cambria"/>
                <a:cs typeface="Cambria"/>
              </a:rPr>
              <a:t>	</a:t>
            </a: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-20">
                <a:latin typeface="Cambria"/>
                <a:cs typeface="Cambria"/>
              </a:rPr>
              <a:t>t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60">
                <a:latin typeface="Cambria"/>
                <a:cs typeface="Cambria"/>
              </a:rPr>
              <a:t>	</a:t>
            </a:r>
            <a:r>
              <a:rPr dirty="0" sz="2100" spc="30">
                <a:latin typeface="Cambria"/>
                <a:cs typeface="Cambria"/>
              </a:rPr>
              <a:t>r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 spc="-20">
                <a:latin typeface="Cambria"/>
                <a:cs typeface="Cambria"/>
              </a:rPr>
              <a:t>t</a:t>
            </a:r>
            <a:r>
              <a:rPr dirty="0" sz="2100" spc="30">
                <a:latin typeface="Cambria"/>
                <a:cs typeface="Cambria"/>
              </a:rPr>
              <a:t>r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 spc="80">
                <a:latin typeface="Cambria"/>
                <a:cs typeface="Cambria"/>
              </a:rPr>
              <a:t>v</a:t>
            </a:r>
            <a:r>
              <a:rPr dirty="0" sz="2100" spc="60">
                <a:latin typeface="Cambria"/>
                <a:cs typeface="Cambria"/>
              </a:rPr>
              <a:t>a</a:t>
            </a:r>
            <a:r>
              <a:rPr dirty="0" sz="2100" spc="5">
                <a:latin typeface="Cambria"/>
                <a:cs typeface="Cambria"/>
              </a:rPr>
              <a:t>l</a:t>
            </a:r>
            <a:r>
              <a:rPr dirty="0" sz="2100" spc="5">
                <a:latin typeface="Cambria"/>
                <a:cs typeface="Cambria"/>
              </a:rPr>
              <a:t>	</a:t>
            </a:r>
            <a:r>
              <a:rPr dirty="0" sz="2100" spc="-20">
                <a:latin typeface="Cambria"/>
                <a:cs typeface="Cambria"/>
              </a:rPr>
              <a:t>t</a:t>
            </a:r>
            <a:r>
              <a:rPr dirty="0" sz="2100" spc="-10">
                <a:latin typeface="Cambria"/>
                <a:cs typeface="Cambria"/>
              </a:rPr>
              <a:t>i</a:t>
            </a:r>
            <a:r>
              <a:rPr dirty="0" sz="2100" spc="50">
                <a:latin typeface="Cambria"/>
                <a:cs typeface="Cambria"/>
              </a:rPr>
              <a:t>m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 spc="-10">
                <a:latin typeface="Cambria"/>
                <a:cs typeface="Cambria"/>
              </a:rPr>
              <a:t>,  </a:t>
            </a:r>
            <a:r>
              <a:rPr dirty="0" sz="2100" spc="45">
                <a:latin typeface="Cambria"/>
                <a:cs typeface="Cambria"/>
              </a:rPr>
              <a:t>efficient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queries.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100" spc="-10">
                <a:latin typeface="Cambria"/>
                <a:cs typeface="Cambria"/>
              </a:rPr>
              <a:t>The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45">
                <a:latin typeface="Cambria"/>
                <a:cs typeface="Cambria"/>
              </a:rPr>
              <a:t>following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are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the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30">
                <a:latin typeface="Cambria"/>
                <a:cs typeface="Cambria"/>
              </a:rPr>
              <a:t>database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models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in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MacFutsal.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1313" y="1730477"/>
            <a:ext cx="249554" cy="365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207" y="1730477"/>
            <a:ext cx="795020" cy="365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15399"/>
              </a:lnSpc>
              <a:spcBef>
                <a:spcPts val="1180"/>
              </a:spcBef>
            </a:pPr>
            <a:r>
              <a:rPr dirty="0" sz="1300" spc="-5">
                <a:latin typeface="Cambria"/>
                <a:cs typeface="Cambria"/>
              </a:rPr>
              <a:t>Id(Auto 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20">
                <a:latin typeface="Cambria"/>
                <a:cs typeface="Cambria"/>
              </a:rPr>
              <a:t>name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email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password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6970" y="1730477"/>
            <a:ext cx="688340" cy="365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50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integer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30">
                <a:latin typeface="Cambria"/>
                <a:cs typeface="Cambria"/>
              </a:rPr>
              <a:t>varchar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30">
                <a:latin typeface="Cambria"/>
                <a:cs typeface="Cambria"/>
              </a:rPr>
              <a:t>varchar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30">
                <a:latin typeface="Cambria"/>
                <a:cs typeface="Cambria"/>
              </a:rPr>
              <a:t>varchar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5949" y="1730477"/>
            <a:ext cx="501650" cy="365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50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50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50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2524" y="1730477"/>
            <a:ext cx="1877060" cy="3658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Description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 marR="770890">
              <a:lnSpc>
                <a:spcPct val="115399"/>
              </a:lnSpc>
              <a:spcBef>
                <a:spcPts val="1180"/>
              </a:spcBef>
            </a:pPr>
            <a:r>
              <a:rPr dirty="0" sz="1300">
                <a:latin typeface="Cambria"/>
                <a:cs typeface="Cambria"/>
              </a:rPr>
              <a:t>Id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the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admin </a:t>
            </a:r>
            <a:r>
              <a:rPr dirty="0" sz="1300" spc="-270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registration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5">
                <a:latin typeface="Cambria"/>
                <a:cs typeface="Cambria"/>
              </a:rPr>
              <a:t>Username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the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admin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>
                <a:latin typeface="Cambria"/>
                <a:cs typeface="Cambria"/>
              </a:rPr>
              <a:t>Email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the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admin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Password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For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the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security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063" y="1528643"/>
            <a:ext cx="6673215" cy="4268470"/>
            <a:chOff x="346063" y="1528643"/>
            <a:chExt cx="6673215" cy="4268470"/>
          </a:xfrm>
        </p:grpSpPr>
        <p:sp>
          <p:nvSpPr>
            <p:cNvPr id="9" name="object 9"/>
            <p:cNvSpPr/>
            <p:nvPr/>
          </p:nvSpPr>
          <p:spPr>
            <a:xfrm>
              <a:off x="355587" y="1547697"/>
              <a:ext cx="6654165" cy="4230370"/>
            </a:xfrm>
            <a:custGeom>
              <a:avLst/>
              <a:gdLst/>
              <a:ahLst/>
              <a:cxnLst/>
              <a:rect l="l" t="t" r="r" b="b"/>
              <a:pathLst>
                <a:path w="6654165" h="4230370">
                  <a:moveTo>
                    <a:pt x="6654012" y="0"/>
                  </a:moveTo>
                  <a:lnTo>
                    <a:pt x="6654012" y="0"/>
                  </a:lnTo>
                  <a:lnTo>
                    <a:pt x="0" y="0"/>
                  </a:lnTo>
                  <a:lnTo>
                    <a:pt x="0" y="4230319"/>
                  </a:lnTo>
                  <a:lnTo>
                    <a:pt x="6654012" y="4230319"/>
                  </a:lnTo>
                  <a:lnTo>
                    <a:pt x="66540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46063" y="1538168"/>
              <a:ext cx="6673215" cy="4249420"/>
            </a:xfrm>
            <a:custGeom>
              <a:avLst/>
              <a:gdLst/>
              <a:ahLst/>
              <a:cxnLst/>
              <a:rect l="l" t="t" r="r" b="b"/>
              <a:pathLst>
                <a:path w="6673215" h="4249420">
                  <a:moveTo>
                    <a:pt x="9524" y="9524"/>
                  </a:moveTo>
                  <a:lnTo>
                    <a:pt x="9524" y="4239847"/>
                  </a:lnTo>
                </a:path>
                <a:path w="6673215" h="4249420">
                  <a:moveTo>
                    <a:pt x="510418" y="9524"/>
                  </a:moveTo>
                  <a:lnTo>
                    <a:pt x="510418" y="4239847"/>
                  </a:lnTo>
                </a:path>
                <a:path w="6673215" h="4249420">
                  <a:moveTo>
                    <a:pt x="1965182" y="9524"/>
                  </a:moveTo>
                  <a:lnTo>
                    <a:pt x="1965182" y="4239847"/>
                  </a:lnTo>
                </a:path>
                <a:path w="6673215" h="4249420">
                  <a:moveTo>
                    <a:pt x="3184161" y="9524"/>
                  </a:moveTo>
                  <a:lnTo>
                    <a:pt x="3184161" y="4239847"/>
                  </a:lnTo>
                </a:path>
                <a:path w="6673215" h="4249420">
                  <a:moveTo>
                    <a:pt x="4530736" y="9524"/>
                  </a:moveTo>
                  <a:lnTo>
                    <a:pt x="4530736" y="4239847"/>
                  </a:lnTo>
                </a:path>
                <a:path w="6673215" h="4249420">
                  <a:moveTo>
                    <a:pt x="6663548" y="9524"/>
                  </a:moveTo>
                  <a:lnTo>
                    <a:pt x="6663548" y="4239847"/>
                  </a:lnTo>
                </a:path>
                <a:path w="6673215" h="4249420">
                  <a:moveTo>
                    <a:pt x="0" y="0"/>
                  </a:moveTo>
                  <a:lnTo>
                    <a:pt x="6673073" y="0"/>
                  </a:lnTo>
                </a:path>
                <a:path w="6673215" h="4249420">
                  <a:moveTo>
                    <a:pt x="0" y="583181"/>
                  </a:moveTo>
                  <a:lnTo>
                    <a:pt x="6673073" y="583181"/>
                  </a:lnTo>
                </a:path>
                <a:path w="6673215" h="4249420">
                  <a:moveTo>
                    <a:pt x="0" y="1442608"/>
                  </a:moveTo>
                  <a:lnTo>
                    <a:pt x="6673073" y="1442608"/>
                  </a:lnTo>
                </a:path>
                <a:path w="6673215" h="4249420">
                  <a:moveTo>
                    <a:pt x="0" y="2293030"/>
                  </a:moveTo>
                  <a:lnTo>
                    <a:pt x="6673073" y="2293030"/>
                  </a:lnTo>
                </a:path>
                <a:path w="6673215" h="4249420">
                  <a:moveTo>
                    <a:pt x="0" y="3260489"/>
                  </a:moveTo>
                  <a:lnTo>
                    <a:pt x="6673073" y="3260489"/>
                  </a:lnTo>
                </a:path>
                <a:path w="6673215" h="4249420">
                  <a:moveTo>
                    <a:pt x="0" y="4249372"/>
                  </a:moveTo>
                  <a:lnTo>
                    <a:pt x="6673073" y="424937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40183" y="933937"/>
            <a:ext cx="3292475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15">
                <a:latin typeface="Cambria"/>
                <a:cs typeface="Cambria"/>
              </a:rPr>
              <a:t>Table</a:t>
            </a:r>
            <a:r>
              <a:rPr dirty="0" sz="1750" spc="-20">
                <a:latin typeface="Cambria"/>
                <a:cs typeface="Cambria"/>
              </a:rPr>
              <a:t> </a:t>
            </a:r>
            <a:r>
              <a:rPr dirty="0" sz="1750" spc="-25">
                <a:latin typeface="Cambria"/>
                <a:cs typeface="Cambria"/>
              </a:rPr>
              <a:t>1:Database</a:t>
            </a:r>
            <a:r>
              <a:rPr dirty="0" sz="1750" spc="-20">
                <a:latin typeface="Cambria"/>
                <a:cs typeface="Cambria"/>
              </a:rPr>
              <a:t> </a:t>
            </a:r>
            <a:r>
              <a:rPr dirty="0" sz="1750" spc="15">
                <a:latin typeface="Cambria"/>
                <a:cs typeface="Cambria"/>
              </a:rPr>
              <a:t>Table</a:t>
            </a:r>
            <a:r>
              <a:rPr dirty="0" sz="1750" spc="-2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for</a:t>
            </a:r>
            <a:r>
              <a:rPr dirty="0" sz="1750" spc="-2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Admin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32239" y="23947"/>
            <a:ext cx="1397000" cy="5842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650" spc="170" b="0">
                <a:latin typeface="Cambria"/>
                <a:cs typeface="Cambria"/>
              </a:rPr>
              <a:t>A</a:t>
            </a:r>
            <a:r>
              <a:rPr dirty="0" sz="3650" spc="65" b="0">
                <a:latin typeface="Cambria"/>
                <a:cs typeface="Cambria"/>
              </a:rPr>
              <a:t>d</a:t>
            </a:r>
            <a:r>
              <a:rPr dirty="0" sz="3650" spc="105" b="0">
                <a:latin typeface="Cambria"/>
                <a:cs typeface="Cambria"/>
              </a:rPr>
              <a:t>m</a:t>
            </a:r>
            <a:r>
              <a:rPr dirty="0" sz="3650" spc="-10" b="0">
                <a:latin typeface="Cambria"/>
                <a:cs typeface="Cambria"/>
              </a:rPr>
              <a:t>i</a:t>
            </a:r>
            <a:r>
              <a:rPr dirty="0" sz="3650" spc="70" b="0">
                <a:latin typeface="Cambria"/>
                <a:cs typeface="Cambria"/>
              </a:rPr>
              <a:t>n</a:t>
            </a:r>
            <a:endParaRPr sz="3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6745" y="1290812"/>
            <a:ext cx="358775" cy="493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8585"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20">
                <a:latin typeface="Cambria"/>
                <a:cs typeface="Cambria"/>
              </a:rPr>
              <a:t>6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95">
                <a:latin typeface="Cambria"/>
                <a:cs typeface="Cambria"/>
              </a:rPr>
              <a:t>7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8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9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9905" y="1290812"/>
            <a:ext cx="1461135" cy="493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">
                <a:latin typeface="Cambria"/>
                <a:cs typeface="Cambria"/>
              </a:rPr>
              <a:t>Id(Auto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increment)</a:t>
            </a:r>
            <a:endParaRPr sz="1300">
              <a:latin typeface="Cambria"/>
              <a:cs typeface="Cambria"/>
            </a:endParaRPr>
          </a:p>
          <a:p>
            <a:pPr marR="667385">
              <a:lnSpc>
                <a:spcPct val="245200"/>
              </a:lnSpc>
              <a:spcBef>
                <a:spcPts val="600"/>
              </a:spcBef>
            </a:pP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  </a:t>
            </a:r>
            <a:r>
              <a:rPr dirty="0" sz="1300" spc="10">
                <a:latin typeface="Cambria"/>
                <a:cs typeface="Cambria"/>
              </a:rPr>
              <a:t>email</a:t>
            </a:r>
            <a:endParaRPr sz="1300">
              <a:latin typeface="Cambria"/>
              <a:cs typeface="Cambria"/>
            </a:endParaRPr>
          </a:p>
          <a:p>
            <a:pPr marR="688975">
              <a:lnSpc>
                <a:spcPct val="204300"/>
              </a:lnSpc>
            </a:pPr>
            <a:r>
              <a:rPr dirty="0" sz="1300" spc="-35">
                <a:latin typeface="Cambria"/>
                <a:cs typeface="Cambria"/>
              </a:rPr>
              <a:t>F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  </a:t>
            </a:r>
            <a:r>
              <a:rPr dirty="0" sz="1300" spc="-10">
                <a:latin typeface="Cambria"/>
                <a:cs typeface="Cambria"/>
              </a:rPr>
              <a:t>Last</a:t>
            </a:r>
            <a:r>
              <a:rPr dirty="0" sz="1300" spc="-45">
                <a:latin typeface="Cambria"/>
                <a:cs typeface="Cambria"/>
              </a:rPr>
              <a:t> </a:t>
            </a:r>
            <a:r>
              <a:rPr dirty="0" sz="1300" spc="20">
                <a:latin typeface="Cambria"/>
                <a:cs typeface="Cambria"/>
              </a:rPr>
              <a:t>name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password</a:t>
            </a:r>
            <a:endParaRPr sz="1300">
              <a:latin typeface="Cambria"/>
              <a:cs typeface="Cambria"/>
            </a:endParaRPr>
          </a:p>
          <a:p>
            <a:pPr marR="641985">
              <a:lnSpc>
                <a:spcPct val="204300"/>
              </a:lnSpc>
              <a:spcBef>
                <a:spcPts val="495"/>
              </a:spcBef>
            </a:pPr>
            <a:r>
              <a:rPr dirty="0" sz="1300" spc="-5">
                <a:latin typeface="Cambria"/>
                <a:cs typeface="Cambria"/>
              </a:rPr>
              <a:t>Date</a:t>
            </a:r>
            <a:r>
              <a:rPr dirty="0" sz="1300" spc="-5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joined </a:t>
            </a:r>
            <a:r>
              <a:rPr dirty="0" sz="1300" spc="-270">
                <a:latin typeface="Cambria"/>
                <a:cs typeface="Cambria"/>
              </a:rPr>
              <a:t> </a:t>
            </a:r>
            <a:r>
              <a:rPr dirty="0" sz="1300" spc="55">
                <a:latin typeface="Cambria"/>
                <a:cs typeface="Cambria"/>
              </a:rPr>
              <a:t>Is_staff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280">
                <a:latin typeface="Cambria"/>
                <a:cs typeface="Cambria"/>
              </a:rPr>
              <a:t>_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25">
                <a:latin typeface="Cambria"/>
                <a:cs typeface="Cambria"/>
              </a:rPr>
              <a:t>ss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15">
                <a:latin typeface="Cambria"/>
                <a:cs typeface="Cambria"/>
              </a:rPr>
              <a:t>d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20">
                <a:latin typeface="Cambria"/>
                <a:cs typeface="Cambria"/>
              </a:rPr>
              <a:t>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r>
              <a:rPr dirty="0" sz="1300" spc="50">
                <a:latin typeface="Cambria"/>
                <a:cs typeface="Cambria"/>
              </a:rPr>
              <a:t>Is_Game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Manager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426" y="1290812"/>
            <a:ext cx="1510030" cy="493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integer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mbria"/>
              <a:cs typeface="Cambria"/>
            </a:endParaRPr>
          </a:p>
          <a:p>
            <a:pPr marR="176530">
              <a:lnSpc>
                <a:spcPct val="115399"/>
              </a:lnSpc>
            </a:pPr>
            <a:r>
              <a:rPr dirty="0" sz="1300" spc="5">
                <a:latin typeface="Cambria"/>
                <a:cs typeface="Cambria"/>
              </a:rPr>
              <a:t>Varchar(Not </a:t>
            </a:r>
            <a:r>
              <a:rPr dirty="0" sz="1300" spc="-15">
                <a:latin typeface="Cambria"/>
                <a:cs typeface="Cambria"/>
              </a:rPr>
              <a:t>NULL </a:t>
            </a:r>
            <a:r>
              <a:rPr dirty="0" sz="1300" spc="-280">
                <a:latin typeface="Cambria"/>
                <a:cs typeface="Cambria"/>
              </a:rPr>
              <a:t> </a:t>
            </a:r>
            <a:r>
              <a:rPr dirty="0" sz="1300" spc="-20">
                <a:latin typeface="Cambria"/>
                <a:cs typeface="Cambria"/>
              </a:rPr>
              <a:t>UNIQUE)</a:t>
            </a:r>
            <a:endParaRPr sz="1300">
              <a:latin typeface="Cambria"/>
              <a:cs typeface="Cambria"/>
            </a:endParaRPr>
          </a:p>
          <a:p>
            <a:pPr marR="32384">
              <a:lnSpc>
                <a:spcPts val="3190"/>
              </a:lnSpc>
              <a:spcBef>
                <a:spcPts val="114"/>
              </a:spcBef>
            </a:pPr>
            <a:r>
              <a:rPr dirty="0" sz="1300" spc="5">
                <a:latin typeface="Cambria"/>
                <a:cs typeface="Cambria"/>
              </a:rPr>
              <a:t>Varchar(Not </a:t>
            </a:r>
            <a:r>
              <a:rPr dirty="0" sz="1300" spc="-30">
                <a:latin typeface="Cambria"/>
                <a:cs typeface="Cambria"/>
              </a:rPr>
              <a:t>NULL) 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75">
                <a:latin typeface="Cambria"/>
                <a:cs typeface="Cambria"/>
              </a:rPr>
              <a:t>V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30">
                <a:latin typeface="Cambria"/>
                <a:cs typeface="Cambria"/>
              </a:rPr>
              <a:t>h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75">
                <a:latin typeface="Cambria"/>
                <a:cs typeface="Cambria"/>
              </a:rPr>
              <a:t>V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30">
                <a:latin typeface="Cambria"/>
                <a:cs typeface="Cambria"/>
              </a:rPr>
              <a:t>h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>
                <a:latin typeface="Cambria"/>
                <a:cs typeface="Cambria"/>
              </a:rPr>
              <a:t>Varchar(NOT</a:t>
            </a:r>
            <a:r>
              <a:rPr dirty="0" sz="1300" spc="-30">
                <a:latin typeface="Cambria"/>
                <a:cs typeface="Cambria"/>
              </a:rPr>
              <a:t> NULL)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204300"/>
              </a:lnSpc>
              <a:spcBef>
                <a:spcPts val="495"/>
              </a:spcBef>
            </a:pPr>
            <a:r>
              <a:rPr dirty="0" sz="1300" spc="1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10">
                <a:latin typeface="Cambria"/>
                <a:cs typeface="Cambria"/>
              </a:rPr>
              <a:t>Bool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55">
                <a:latin typeface="Cambria"/>
                <a:cs typeface="Cambria"/>
              </a:rPr>
              <a:t>(NOT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B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r>
              <a:rPr dirty="0" sz="1300" spc="-15">
                <a:latin typeface="Cambria"/>
                <a:cs typeface="Cambria"/>
              </a:rPr>
              <a:t>B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9346" y="1290812"/>
            <a:ext cx="501650" cy="4932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r>
              <a:rPr dirty="0" sz="1300" spc="-90">
                <a:latin typeface="Cambria"/>
                <a:cs typeface="Cambria"/>
              </a:rPr>
              <a:t>150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35">
                <a:latin typeface="Cambria"/>
                <a:cs typeface="Cambria"/>
              </a:rPr>
              <a:t>254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90">
                <a:latin typeface="Cambria"/>
                <a:cs typeface="Cambria"/>
              </a:rPr>
              <a:t>150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90">
                <a:latin typeface="Cambria"/>
                <a:cs typeface="Cambria"/>
              </a:rPr>
              <a:t>150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14">
                <a:latin typeface="Cambria"/>
                <a:cs typeface="Cambria"/>
              </a:rPr>
              <a:t>128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147" y="1290812"/>
            <a:ext cx="2094230" cy="5046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Description</a:t>
            </a:r>
            <a:endParaRPr sz="1300">
              <a:latin typeface="Cambria"/>
              <a:cs typeface="Cambria"/>
            </a:endParaRPr>
          </a:p>
          <a:p>
            <a:pPr marR="386080">
              <a:lnSpc>
                <a:spcPct val="115399"/>
              </a:lnSpc>
              <a:spcBef>
                <a:spcPts val="1085"/>
              </a:spcBef>
            </a:pPr>
            <a:r>
              <a:rPr dirty="0" sz="1300" spc="10">
                <a:latin typeface="Cambria"/>
                <a:cs typeface="Cambria"/>
              </a:rPr>
              <a:t>User </a:t>
            </a:r>
            <a:r>
              <a:rPr dirty="0" sz="1300" spc="5">
                <a:latin typeface="Cambria"/>
                <a:cs typeface="Cambria"/>
              </a:rPr>
              <a:t>id assigned </a:t>
            </a:r>
            <a:r>
              <a:rPr dirty="0" sz="1300" spc="20">
                <a:latin typeface="Cambria"/>
                <a:cs typeface="Cambria"/>
              </a:rPr>
              <a:t>during </a:t>
            </a:r>
            <a:r>
              <a:rPr dirty="0" sz="1300" spc="-280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registration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5">
                <a:latin typeface="Cambria"/>
                <a:cs typeface="Cambria"/>
              </a:rPr>
              <a:t>Username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user</a:t>
            </a:r>
            <a:endParaRPr sz="1300">
              <a:latin typeface="Cambria"/>
              <a:cs typeface="Cambria"/>
            </a:endParaRPr>
          </a:p>
          <a:p>
            <a:pPr marR="784860">
              <a:lnSpc>
                <a:spcPct val="204300"/>
              </a:lnSpc>
              <a:spcBef>
                <a:spcPts val="640"/>
              </a:spcBef>
            </a:pPr>
            <a:r>
              <a:rPr dirty="0" sz="1300">
                <a:latin typeface="Cambria"/>
                <a:cs typeface="Cambria"/>
              </a:rPr>
              <a:t>Email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  </a:t>
            </a:r>
            <a:r>
              <a:rPr dirty="0" sz="1300">
                <a:latin typeface="Cambria"/>
                <a:cs typeface="Cambria"/>
              </a:rPr>
              <a:t>user 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15">
                <a:latin typeface="Cambria"/>
                <a:cs typeface="Cambria"/>
              </a:rPr>
              <a:t>First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20">
                <a:latin typeface="Cambria"/>
                <a:cs typeface="Cambria"/>
              </a:rPr>
              <a:t>name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user </a:t>
            </a:r>
            <a:r>
              <a:rPr dirty="0" sz="1300" spc="-275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Last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20">
                <a:latin typeface="Cambria"/>
                <a:cs typeface="Cambria"/>
              </a:rPr>
              <a:t>name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user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Password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30">
                <a:latin typeface="Cambria"/>
                <a:cs typeface="Cambria"/>
              </a:rPr>
              <a:t>for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security</a:t>
            </a:r>
            <a:endParaRPr sz="1300">
              <a:latin typeface="Cambria"/>
              <a:cs typeface="Cambria"/>
            </a:endParaRPr>
          </a:p>
          <a:p>
            <a:pPr marR="738505">
              <a:lnSpc>
                <a:spcPct val="204300"/>
              </a:lnSpc>
              <a:spcBef>
                <a:spcPts val="495"/>
              </a:spcBef>
            </a:pPr>
            <a:r>
              <a:rPr dirty="0" sz="1300" spc="-5">
                <a:latin typeface="Cambria"/>
                <a:cs typeface="Cambria"/>
              </a:rPr>
              <a:t>Date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user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joined </a:t>
            </a:r>
            <a:r>
              <a:rPr dirty="0" sz="1300" spc="-27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Staff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status</a:t>
            </a:r>
            <a:endParaRPr sz="1300">
              <a:latin typeface="Cambria"/>
              <a:cs typeface="Cambria"/>
            </a:endParaRPr>
          </a:p>
          <a:p>
            <a:pPr marR="195580">
              <a:lnSpc>
                <a:spcPct val="115399"/>
              </a:lnSpc>
              <a:spcBef>
                <a:spcPts val="1085"/>
              </a:spcBef>
            </a:pPr>
            <a:r>
              <a:rPr dirty="0" sz="1300" spc="-20">
                <a:latin typeface="Cambria"/>
                <a:cs typeface="Cambria"/>
              </a:rPr>
              <a:t>Is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user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20">
                <a:latin typeface="Cambria"/>
                <a:cs typeface="Cambria"/>
              </a:rPr>
              <a:t>given</a:t>
            </a:r>
            <a:r>
              <a:rPr dirty="0" sz="1300" spc="27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role</a:t>
            </a:r>
            <a:r>
              <a:rPr dirty="0" sz="1300" spc="-10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of</a:t>
            </a:r>
            <a:r>
              <a:rPr dirty="0" sz="1300" spc="280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Class </a:t>
            </a:r>
            <a:r>
              <a:rPr dirty="0" sz="1300" spc="-27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Coordinator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15399"/>
              </a:lnSpc>
              <a:spcBef>
                <a:spcPts val="975"/>
              </a:spcBef>
            </a:pPr>
            <a:r>
              <a:rPr dirty="0" sz="1300" spc="-20">
                <a:latin typeface="Cambria"/>
                <a:cs typeface="Cambria"/>
              </a:rPr>
              <a:t>Is </a:t>
            </a:r>
            <a:r>
              <a:rPr dirty="0" sz="1300">
                <a:latin typeface="Cambria"/>
                <a:cs typeface="Cambria"/>
              </a:rPr>
              <a:t>user </a:t>
            </a:r>
            <a:r>
              <a:rPr dirty="0" sz="1300" spc="5">
                <a:latin typeface="Cambria"/>
                <a:cs typeface="Cambria"/>
              </a:rPr>
              <a:t>assigned </a:t>
            </a:r>
            <a:r>
              <a:rPr dirty="0" sz="1300">
                <a:latin typeface="Cambria"/>
                <a:cs typeface="Cambria"/>
              </a:rPr>
              <a:t>role </a:t>
            </a:r>
            <a:r>
              <a:rPr dirty="0" sz="1300" spc="40">
                <a:latin typeface="Cambria"/>
                <a:cs typeface="Cambria"/>
              </a:rPr>
              <a:t>of </a:t>
            </a:r>
            <a:r>
              <a:rPr dirty="0" sz="1300" spc="25">
                <a:latin typeface="Cambria"/>
                <a:cs typeface="Cambria"/>
              </a:rPr>
              <a:t>Game </a:t>
            </a:r>
            <a:r>
              <a:rPr dirty="0" sz="1300" spc="-27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Manager.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9119" y="1184228"/>
            <a:ext cx="7837805" cy="5252720"/>
            <a:chOff x="579119" y="1184228"/>
            <a:chExt cx="7837805" cy="5252720"/>
          </a:xfrm>
        </p:grpSpPr>
        <p:sp>
          <p:nvSpPr>
            <p:cNvPr id="9" name="object 9"/>
            <p:cNvSpPr/>
            <p:nvPr/>
          </p:nvSpPr>
          <p:spPr>
            <a:xfrm>
              <a:off x="583869" y="1193761"/>
              <a:ext cx="7828280" cy="5233670"/>
            </a:xfrm>
            <a:custGeom>
              <a:avLst/>
              <a:gdLst/>
              <a:ahLst/>
              <a:cxnLst/>
              <a:rect l="l" t="t" r="r" b="b"/>
              <a:pathLst>
                <a:path w="7828280" h="5233670">
                  <a:moveTo>
                    <a:pt x="7828204" y="0"/>
                  </a:moveTo>
                  <a:lnTo>
                    <a:pt x="7828204" y="0"/>
                  </a:lnTo>
                  <a:lnTo>
                    <a:pt x="0" y="0"/>
                  </a:lnTo>
                  <a:lnTo>
                    <a:pt x="0" y="5233327"/>
                  </a:lnTo>
                  <a:lnTo>
                    <a:pt x="7828204" y="5233327"/>
                  </a:lnTo>
                  <a:lnTo>
                    <a:pt x="7828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9119" y="1188990"/>
              <a:ext cx="7837805" cy="5243195"/>
            </a:xfrm>
            <a:custGeom>
              <a:avLst/>
              <a:gdLst/>
              <a:ahLst/>
              <a:cxnLst/>
              <a:rect l="l" t="t" r="r" b="b"/>
              <a:pathLst>
                <a:path w="7837805" h="5243195">
                  <a:moveTo>
                    <a:pt x="4762" y="4762"/>
                  </a:moveTo>
                  <a:lnTo>
                    <a:pt x="4762" y="5238096"/>
                  </a:lnTo>
                </a:path>
                <a:path w="7837805" h="5243195">
                  <a:moveTo>
                    <a:pt x="777923" y="4762"/>
                  </a:moveTo>
                  <a:lnTo>
                    <a:pt x="777923" y="5238096"/>
                  </a:lnTo>
                </a:path>
                <a:path w="7837805" h="5243195">
                  <a:moveTo>
                    <a:pt x="2526443" y="4762"/>
                  </a:moveTo>
                  <a:lnTo>
                    <a:pt x="2526443" y="5238096"/>
                  </a:lnTo>
                </a:path>
                <a:path w="7837805" h="5243195">
                  <a:moveTo>
                    <a:pt x="4427364" y="4762"/>
                  </a:moveTo>
                  <a:lnTo>
                    <a:pt x="4427364" y="5238096"/>
                  </a:lnTo>
                </a:path>
                <a:path w="7837805" h="5243195">
                  <a:moveTo>
                    <a:pt x="5368164" y="4762"/>
                  </a:moveTo>
                  <a:lnTo>
                    <a:pt x="5368164" y="5238096"/>
                  </a:lnTo>
                </a:path>
                <a:path w="7837805" h="5243195">
                  <a:moveTo>
                    <a:pt x="7832965" y="4762"/>
                  </a:moveTo>
                  <a:lnTo>
                    <a:pt x="7832965" y="5238096"/>
                  </a:lnTo>
                </a:path>
                <a:path w="7837805" h="5243195">
                  <a:moveTo>
                    <a:pt x="0" y="0"/>
                  </a:moveTo>
                  <a:lnTo>
                    <a:pt x="7837727" y="0"/>
                  </a:lnTo>
                </a:path>
                <a:path w="7837805" h="5243195">
                  <a:moveTo>
                    <a:pt x="0" y="404711"/>
                  </a:moveTo>
                  <a:lnTo>
                    <a:pt x="7837727" y="404711"/>
                  </a:lnTo>
                </a:path>
                <a:path w="7837805" h="5243195">
                  <a:moveTo>
                    <a:pt x="0" y="966686"/>
                  </a:moveTo>
                  <a:lnTo>
                    <a:pt x="7837727" y="966686"/>
                  </a:lnTo>
                </a:path>
                <a:path w="7837805" h="5243195">
                  <a:moveTo>
                    <a:pt x="0" y="1528661"/>
                  </a:moveTo>
                  <a:lnTo>
                    <a:pt x="7837727" y="1528661"/>
                  </a:lnTo>
                </a:path>
                <a:path w="7837805" h="5243195">
                  <a:moveTo>
                    <a:pt x="0" y="1933373"/>
                  </a:moveTo>
                  <a:lnTo>
                    <a:pt x="7837727" y="1933373"/>
                  </a:lnTo>
                </a:path>
                <a:path w="7837805" h="5243195">
                  <a:moveTo>
                    <a:pt x="0" y="2338085"/>
                  </a:moveTo>
                  <a:lnTo>
                    <a:pt x="7837727" y="2338085"/>
                  </a:lnTo>
                </a:path>
                <a:path w="7837805" h="5243195">
                  <a:moveTo>
                    <a:pt x="0" y="2742797"/>
                  </a:moveTo>
                  <a:lnTo>
                    <a:pt x="7837727" y="2742797"/>
                  </a:lnTo>
                </a:path>
                <a:path w="7837805" h="5243195">
                  <a:moveTo>
                    <a:pt x="0" y="3267535"/>
                  </a:moveTo>
                  <a:lnTo>
                    <a:pt x="7837727" y="3267535"/>
                  </a:lnTo>
                </a:path>
                <a:path w="7837805" h="5243195">
                  <a:moveTo>
                    <a:pt x="0" y="3672247"/>
                  </a:moveTo>
                  <a:lnTo>
                    <a:pt x="7837727" y="3672247"/>
                  </a:lnTo>
                </a:path>
                <a:path w="7837805" h="5243195">
                  <a:moveTo>
                    <a:pt x="0" y="4076958"/>
                  </a:moveTo>
                  <a:lnTo>
                    <a:pt x="7837727" y="4076958"/>
                  </a:lnTo>
                </a:path>
                <a:path w="7837805" h="5243195">
                  <a:moveTo>
                    <a:pt x="0" y="4638933"/>
                  </a:moveTo>
                  <a:lnTo>
                    <a:pt x="7837727" y="4638933"/>
                  </a:lnTo>
                </a:path>
                <a:path w="7837805" h="5243195">
                  <a:moveTo>
                    <a:pt x="0" y="5242858"/>
                  </a:moveTo>
                  <a:lnTo>
                    <a:pt x="7837727" y="52428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392411" y="702294"/>
            <a:ext cx="3532504" cy="33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0">
                <a:latin typeface="Cambria"/>
                <a:cs typeface="Cambria"/>
              </a:rPr>
              <a:t>Table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45">
                <a:latin typeface="Cambria"/>
                <a:cs typeface="Cambria"/>
              </a:rPr>
              <a:t>2.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25">
                <a:latin typeface="Cambria"/>
                <a:cs typeface="Cambria"/>
              </a:rPr>
              <a:t>Database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25">
                <a:latin typeface="Cambria"/>
                <a:cs typeface="Cambria"/>
              </a:rPr>
              <a:t>table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for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user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6173" y="70310"/>
            <a:ext cx="970915" cy="584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50" spc="165">
                <a:latin typeface="Cambria"/>
                <a:cs typeface="Cambria"/>
              </a:rPr>
              <a:t>U</a:t>
            </a:r>
            <a:r>
              <a:rPr dirty="0" sz="3650" spc="-50">
                <a:latin typeface="Cambria"/>
                <a:cs typeface="Cambria"/>
              </a:rPr>
              <a:t>s</a:t>
            </a:r>
            <a:r>
              <a:rPr dirty="0" sz="3650" spc="15">
                <a:latin typeface="Cambria"/>
                <a:cs typeface="Cambria"/>
              </a:rPr>
              <a:t>e</a:t>
            </a:r>
            <a:r>
              <a:rPr dirty="0" sz="3650" spc="65">
                <a:latin typeface="Cambria"/>
                <a:cs typeface="Cambria"/>
              </a:rPr>
              <a:t>r</a:t>
            </a:r>
            <a:endParaRPr sz="3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6745" y="1857485"/>
            <a:ext cx="249554" cy="379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8293" y="1857485"/>
            <a:ext cx="1113155" cy="379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 marR="788035">
              <a:lnSpc>
                <a:spcPct val="362800"/>
              </a:lnSpc>
            </a:pPr>
            <a:r>
              <a:rPr dirty="0" sz="1300">
                <a:latin typeface="Cambria"/>
                <a:cs typeface="Cambria"/>
              </a:rPr>
              <a:t>Id 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65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362800"/>
              </a:lnSpc>
            </a:pPr>
            <a:r>
              <a:rPr dirty="0" sz="1300" spc="10">
                <a:latin typeface="Cambria"/>
                <a:cs typeface="Cambria"/>
              </a:rPr>
              <a:t>Created at </a:t>
            </a:r>
            <a:r>
              <a:rPr dirty="0" sz="1300" spc="15">
                <a:latin typeface="Cambria"/>
                <a:cs typeface="Cambria"/>
              </a:rPr>
              <a:t> Updated </a:t>
            </a:r>
            <a:r>
              <a:rPr dirty="0" sz="1300" spc="10">
                <a:latin typeface="Cambria"/>
                <a:cs typeface="Cambria"/>
              </a:rPr>
              <a:t>at 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15">
                <a:latin typeface="Cambria"/>
                <a:cs typeface="Cambria"/>
              </a:rPr>
              <a:t>d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280">
                <a:latin typeface="Cambria"/>
                <a:cs typeface="Cambria"/>
              </a:rPr>
              <a:t>_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5564" y="1857485"/>
            <a:ext cx="501650" cy="3792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240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2919" y="1588976"/>
            <a:ext cx="4536440" cy="4331970"/>
            <a:chOff x="502919" y="1588976"/>
            <a:chExt cx="4536440" cy="4331970"/>
          </a:xfrm>
        </p:grpSpPr>
        <p:sp>
          <p:nvSpPr>
            <p:cNvPr id="7" name="object 7"/>
            <p:cNvSpPr/>
            <p:nvPr/>
          </p:nvSpPr>
          <p:spPr>
            <a:xfrm>
              <a:off x="512432" y="1608035"/>
              <a:ext cx="4517390" cy="4293870"/>
            </a:xfrm>
            <a:custGeom>
              <a:avLst/>
              <a:gdLst/>
              <a:ahLst/>
              <a:cxnLst/>
              <a:rect l="l" t="t" r="r" b="b"/>
              <a:pathLst>
                <a:path w="4517390" h="4293870">
                  <a:moveTo>
                    <a:pt x="4517390" y="0"/>
                  </a:moveTo>
                  <a:lnTo>
                    <a:pt x="2858820" y="0"/>
                  </a:lnTo>
                  <a:lnTo>
                    <a:pt x="1001560" y="0"/>
                  </a:lnTo>
                  <a:lnTo>
                    <a:pt x="0" y="0"/>
                  </a:lnTo>
                  <a:lnTo>
                    <a:pt x="0" y="4293870"/>
                  </a:lnTo>
                  <a:lnTo>
                    <a:pt x="1001560" y="4293870"/>
                  </a:lnTo>
                  <a:lnTo>
                    <a:pt x="2858820" y="4293870"/>
                  </a:lnTo>
                  <a:lnTo>
                    <a:pt x="4517390" y="4293870"/>
                  </a:lnTo>
                  <a:lnTo>
                    <a:pt x="4517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2919" y="1598501"/>
              <a:ext cx="4536440" cy="4312920"/>
            </a:xfrm>
            <a:custGeom>
              <a:avLst/>
              <a:gdLst/>
              <a:ahLst/>
              <a:cxnLst/>
              <a:rect l="l" t="t" r="r" b="b"/>
              <a:pathLst>
                <a:path w="4536440" h="4312920">
                  <a:moveTo>
                    <a:pt x="9524" y="9524"/>
                  </a:moveTo>
                  <a:lnTo>
                    <a:pt x="9524" y="4303394"/>
                  </a:lnTo>
                </a:path>
                <a:path w="4536440" h="4312920">
                  <a:moveTo>
                    <a:pt x="1011073" y="9524"/>
                  </a:moveTo>
                  <a:lnTo>
                    <a:pt x="1011073" y="4303394"/>
                  </a:lnTo>
                </a:path>
                <a:path w="4536440" h="4312920">
                  <a:moveTo>
                    <a:pt x="2868344" y="9524"/>
                  </a:moveTo>
                  <a:lnTo>
                    <a:pt x="2868344" y="4303394"/>
                  </a:lnTo>
                </a:path>
                <a:path w="4536440" h="4312920">
                  <a:moveTo>
                    <a:pt x="4526914" y="9524"/>
                  </a:moveTo>
                  <a:lnTo>
                    <a:pt x="4526914" y="4303394"/>
                  </a:lnTo>
                </a:path>
                <a:path w="4536440" h="4312920">
                  <a:moveTo>
                    <a:pt x="0" y="0"/>
                  </a:moveTo>
                  <a:lnTo>
                    <a:pt x="4536439" y="0"/>
                  </a:lnTo>
                </a:path>
                <a:path w="4536440" h="4312920">
                  <a:moveTo>
                    <a:pt x="0" y="718819"/>
                  </a:moveTo>
                  <a:lnTo>
                    <a:pt x="4536439" y="718819"/>
                  </a:lnTo>
                </a:path>
                <a:path w="4536440" h="4312920">
                  <a:moveTo>
                    <a:pt x="0" y="1437639"/>
                  </a:moveTo>
                  <a:lnTo>
                    <a:pt x="4536439" y="1437639"/>
                  </a:lnTo>
                </a:path>
                <a:path w="4536440" h="4312920">
                  <a:moveTo>
                    <a:pt x="0" y="2156459"/>
                  </a:moveTo>
                  <a:lnTo>
                    <a:pt x="4536439" y="2156459"/>
                  </a:lnTo>
                </a:path>
                <a:path w="4536440" h="4312920">
                  <a:moveTo>
                    <a:pt x="0" y="2875279"/>
                  </a:moveTo>
                  <a:lnTo>
                    <a:pt x="4536439" y="2875279"/>
                  </a:lnTo>
                </a:path>
                <a:path w="4536440" h="4312920">
                  <a:moveTo>
                    <a:pt x="0" y="3594099"/>
                  </a:moveTo>
                  <a:lnTo>
                    <a:pt x="4536439" y="3594099"/>
                  </a:lnTo>
                </a:path>
                <a:path w="4536440" h="4312920">
                  <a:moveTo>
                    <a:pt x="0" y="4312919"/>
                  </a:moveTo>
                  <a:lnTo>
                    <a:pt x="4536439" y="431291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123" y="95084"/>
            <a:ext cx="4219575" cy="5524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b="0">
                <a:latin typeface="Cambria"/>
                <a:cs typeface="Cambria"/>
              </a:rPr>
              <a:t>Futsal</a:t>
            </a:r>
            <a:r>
              <a:rPr dirty="0" sz="3450" spc="-45" b="0">
                <a:latin typeface="Cambria"/>
                <a:cs typeface="Cambria"/>
              </a:rPr>
              <a:t> </a:t>
            </a:r>
            <a:r>
              <a:rPr dirty="0" sz="3450" spc="50" b="0">
                <a:latin typeface="Cambria"/>
                <a:cs typeface="Cambria"/>
              </a:rPr>
              <a:t>Announcement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948" y="1027621"/>
            <a:ext cx="4730750" cy="29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Cambria"/>
                <a:cs typeface="Cambria"/>
              </a:rPr>
              <a:t>Table</a:t>
            </a:r>
            <a:r>
              <a:rPr dirty="0" sz="1750" spc="-15">
                <a:latin typeface="Cambria"/>
                <a:cs typeface="Cambria"/>
              </a:rPr>
              <a:t> </a:t>
            </a:r>
            <a:r>
              <a:rPr dirty="0" sz="1750" spc="-25">
                <a:latin typeface="Cambria"/>
                <a:cs typeface="Cambria"/>
              </a:rPr>
              <a:t>3.</a:t>
            </a:r>
            <a:r>
              <a:rPr dirty="0" sz="1750" spc="-10">
                <a:latin typeface="Cambria"/>
                <a:cs typeface="Cambria"/>
              </a:rPr>
              <a:t> </a:t>
            </a:r>
            <a:r>
              <a:rPr dirty="0" sz="1750" spc="10">
                <a:latin typeface="Cambria"/>
                <a:cs typeface="Cambria"/>
              </a:rPr>
              <a:t>Database</a:t>
            </a:r>
            <a:r>
              <a:rPr dirty="0" sz="1750" spc="-10">
                <a:latin typeface="Cambria"/>
                <a:cs typeface="Cambria"/>
              </a:rPr>
              <a:t> </a:t>
            </a:r>
            <a:r>
              <a:rPr dirty="0" sz="1750" spc="10">
                <a:latin typeface="Cambria"/>
                <a:cs typeface="Cambria"/>
              </a:rPr>
              <a:t>table</a:t>
            </a:r>
            <a:r>
              <a:rPr dirty="0" sz="1750" spc="-15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for</a:t>
            </a:r>
            <a:r>
              <a:rPr dirty="0" sz="1750" spc="-10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Game</a:t>
            </a:r>
            <a:r>
              <a:rPr dirty="0" sz="1750" spc="-10">
                <a:latin typeface="Cambria"/>
                <a:cs typeface="Cambria"/>
              </a:rPr>
              <a:t> </a:t>
            </a:r>
            <a:r>
              <a:rPr dirty="0" sz="1750" spc="20">
                <a:latin typeface="Cambria"/>
                <a:cs typeface="Cambria"/>
              </a:rPr>
              <a:t>Announcement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7975" y="1715039"/>
            <a:ext cx="249554" cy="388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568" y="1715039"/>
            <a:ext cx="1203325" cy="388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 marR="878840">
              <a:lnSpc>
                <a:spcPct val="352300"/>
              </a:lnSpc>
            </a:pPr>
            <a:r>
              <a:rPr dirty="0" sz="1300">
                <a:latin typeface="Cambria"/>
                <a:cs typeface="Cambria"/>
              </a:rPr>
              <a:t>Id 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65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>
                <a:latin typeface="Cambria"/>
                <a:cs typeface="Cambria"/>
              </a:rPr>
              <a:t>l</a:t>
            </a:r>
            <a:r>
              <a:rPr dirty="0" sz="1300"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Created</a:t>
            </a:r>
            <a:r>
              <a:rPr dirty="0" sz="1300" spc="-30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at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377700"/>
              </a:lnSpc>
              <a:spcBef>
                <a:spcPts val="375"/>
              </a:spcBef>
            </a:pPr>
            <a:r>
              <a:rPr dirty="0" sz="1300" spc="15">
                <a:latin typeface="Cambria"/>
                <a:cs typeface="Cambria"/>
              </a:rPr>
              <a:t>Updated </a:t>
            </a:r>
            <a:r>
              <a:rPr dirty="0" sz="1300" spc="10">
                <a:latin typeface="Cambria"/>
                <a:cs typeface="Cambria"/>
              </a:rPr>
              <a:t>at 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45">
                <a:latin typeface="Cambria"/>
                <a:cs typeface="Cambria"/>
              </a:rPr>
              <a:t>G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65">
                <a:latin typeface="Cambria"/>
                <a:cs typeface="Cambria"/>
              </a:rPr>
              <a:t>M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280">
                <a:latin typeface="Cambria"/>
                <a:cs typeface="Cambria"/>
              </a:rPr>
              <a:t>_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4649" y="1715039"/>
            <a:ext cx="1485265" cy="388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 marR="46990">
              <a:lnSpc>
                <a:spcPct val="352300"/>
              </a:lnSpc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>
                <a:latin typeface="Cambria"/>
                <a:cs typeface="Cambria"/>
              </a:rPr>
              <a:t>varchar(NOT</a:t>
            </a:r>
            <a:r>
              <a:rPr dirty="0" sz="1300" spc="-5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377700"/>
              </a:lnSpc>
              <a:spcBef>
                <a:spcPts val="375"/>
              </a:spcBef>
            </a:pP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15">
                <a:latin typeface="Cambria"/>
                <a:cs typeface="Cambria"/>
              </a:rPr>
              <a:t>integer(NOT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2848" y="1715039"/>
            <a:ext cx="501650" cy="388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240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3200" y="1456055"/>
            <a:ext cx="6664959" cy="4403090"/>
            <a:chOff x="543200" y="1456055"/>
            <a:chExt cx="6664959" cy="4403090"/>
          </a:xfrm>
        </p:grpSpPr>
        <p:sp>
          <p:nvSpPr>
            <p:cNvPr id="8" name="object 8"/>
            <p:cNvSpPr/>
            <p:nvPr/>
          </p:nvSpPr>
          <p:spPr>
            <a:xfrm>
              <a:off x="552716" y="1475117"/>
              <a:ext cx="6645909" cy="4364990"/>
            </a:xfrm>
            <a:custGeom>
              <a:avLst/>
              <a:gdLst/>
              <a:ahLst/>
              <a:cxnLst/>
              <a:rect l="l" t="t" r="r" b="b"/>
              <a:pathLst>
                <a:path w="6645909" h="4364990">
                  <a:moveTo>
                    <a:pt x="6645910" y="0"/>
                  </a:moveTo>
                  <a:lnTo>
                    <a:pt x="4694872" y="0"/>
                  </a:lnTo>
                  <a:lnTo>
                    <a:pt x="2606675" y="0"/>
                  </a:lnTo>
                  <a:lnTo>
                    <a:pt x="759599" y="0"/>
                  </a:lnTo>
                  <a:lnTo>
                    <a:pt x="0" y="0"/>
                  </a:lnTo>
                  <a:lnTo>
                    <a:pt x="0" y="4364990"/>
                  </a:lnTo>
                  <a:lnTo>
                    <a:pt x="759599" y="4364990"/>
                  </a:lnTo>
                  <a:lnTo>
                    <a:pt x="2606675" y="4364990"/>
                  </a:lnTo>
                  <a:lnTo>
                    <a:pt x="4694872" y="4364990"/>
                  </a:lnTo>
                  <a:lnTo>
                    <a:pt x="6645910" y="4364990"/>
                  </a:lnTo>
                  <a:lnTo>
                    <a:pt x="6645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3200" y="1465580"/>
              <a:ext cx="6664959" cy="4384040"/>
            </a:xfrm>
            <a:custGeom>
              <a:avLst/>
              <a:gdLst/>
              <a:ahLst/>
              <a:cxnLst/>
              <a:rect l="l" t="t" r="r" b="b"/>
              <a:pathLst>
                <a:path w="6664959" h="4384040">
                  <a:moveTo>
                    <a:pt x="9524" y="9524"/>
                  </a:moveTo>
                  <a:lnTo>
                    <a:pt x="9524" y="4374514"/>
                  </a:lnTo>
                </a:path>
                <a:path w="6664959" h="4384040">
                  <a:moveTo>
                    <a:pt x="769118" y="9524"/>
                  </a:moveTo>
                  <a:lnTo>
                    <a:pt x="769118" y="4374514"/>
                  </a:lnTo>
                </a:path>
                <a:path w="6664959" h="4384040">
                  <a:moveTo>
                    <a:pt x="2616199" y="9524"/>
                  </a:moveTo>
                  <a:lnTo>
                    <a:pt x="2616199" y="4374514"/>
                  </a:lnTo>
                </a:path>
                <a:path w="6664959" h="4384040">
                  <a:moveTo>
                    <a:pt x="4704397" y="9524"/>
                  </a:moveTo>
                  <a:lnTo>
                    <a:pt x="4704397" y="4374514"/>
                  </a:lnTo>
                </a:path>
                <a:path w="6664959" h="4384040">
                  <a:moveTo>
                    <a:pt x="6655434" y="9524"/>
                  </a:moveTo>
                  <a:lnTo>
                    <a:pt x="6655434" y="4374514"/>
                  </a:lnTo>
                </a:path>
                <a:path w="6664959" h="4384040">
                  <a:moveTo>
                    <a:pt x="0" y="0"/>
                  </a:moveTo>
                  <a:lnTo>
                    <a:pt x="6664959" y="0"/>
                  </a:lnTo>
                </a:path>
                <a:path w="6664959" h="4384040">
                  <a:moveTo>
                    <a:pt x="0" y="698043"/>
                  </a:moveTo>
                  <a:lnTo>
                    <a:pt x="6664959" y="698043"/>
                  </a:lnTo>
                </a:path>
                <a:path w="6664959" h="4384040">
                  <a:moveTo>
                    <a:pt x="0" y="1396086"/>
                  </a:moveTo>
                  <a:lnTo>
                    <a:pt x="6664959" y="1396086"/>
                  </a:lnTo>
                </a:path>
                <a:path w="6664959" h="4384040">
                  <a:moveTo>
                    <a:pt x="0" y="2094129"/>
                  </a:moveTo>
                  <a:lnTo>
                    <a:pt x="6664959" y="2094129"/>
                  </a:lnTo>
                </a:path>
                <a:path w="6664959" h="4384040">
                  <a:moveTo>
                    <a:pt x="0" y="2890062"/>
                  </a:moveTo>
                  <a:lnTo>
                    <a:pt x="6664959" y="2890062"/>
                  </a:lnTo>
                </a:path>
                <a:path w="6664959" h="4384040">
                  <a:moveTo>
                    <a:pt x="0" y="3685996"/>
                  </a:moveTo>
                  <a:lnTo>
                    <a:pt x="6664959" y="3685996"/>
                  </a:lnTo>
                </a:path>
                <a:path w="6664959" h="4384040">
                  <a:moveTo>
                    <a:pt x="0" y="4384039"/>
                  </a:moveTo>
                  <a:lnTo>
                    <a:pt x="6664959" y="438403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6328" y="77861"/>
            <a:ext cx="2371090" cy="5499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450" spc="-5" b="0">
                <a:latin typeface="Cambria"/>
                <a:cs typeface="Cambria"/>
              </a:rPr>
              <a:t>Futsal</a:t>
            </a:r>
            <a:r>
              <a:rPr dirty="0" sz="3450" spc="-65" b="0">
                <a:latin typeface="Cambria"/>
                <a:cs typeface="Cambria"/>
              </a:rPr>
              <a:t> </a:t>
            </a:r>
            <a:r>
              <a:rPr dirty="0" sz="3450" spc="75" b="0">
                <a:latin typeface="Cambria"/>
                <a:cs typeface="Cambria"/>
              </a:rPr>
              <a:t>Game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7418" y="875249"/>
            <a:ext cx="379793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20">
                <a:latin typeface="Cambria"/>
                <a:cs typeface="Cambria"/>
              </a:rPr>
              <a:t>Table</a:t>
            </a:r>
            <a:r>
              <a:rPr dirty="0" sz="1700" spc="5">
                <a:latin typeface="Cambria"/>
                <a:cs typeface="Cambria"/>
              </a:rPr>
              <a:t> </a:t>
            </a:r>
            <a:r>
              <a:rPr dirty="0" sz="1700" spc="-15">
                <a:latin typeface="Cambria"/>
                <a:cs typeface="Cambria"/>
              </a:rPr>
              <a:t>4.</a:t>
            </a:r>
            <a:r>
              <a:rPr dirty="0" sz="1700" spc="5">
                <a:latin typeface="Cambria"/>
                <a:cs typeface="Cambria"/>
              </a:rPr>
              <a:t> </a:t>
            </a:r>
            <a:r>
              <a:rPr dirty="0" sz="1700" spc="30">
                <a:latin typeface="Cambria"/>
                <a:cs typeface="Cambria"/>
              </a:rPr>
              <a:t>Database</a:t>
            </a:r>
            <a:r>
              <a:rPr dirty="0" sz="1700" spc="5">
                <a:latin typeface="Cambria"/>
                <a:cs typeface="Cambria"/>
              </a:rPr>
              <a:t> </a:t>
            </a:r>
            <a:r>
              <a:rPr dirty="0" sz="1700" spc="30">
                <a:latin typeface="Cambria"/>
                <a:cs typeface="Cambria"/>
              </a:rPr>
              <a:t>table</a:t>
            </a:r>
            <a:r>
              <a:rPr dirty="0" sz="1700" spc="10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for</a:t>
            </a:r>
            <a:r>
              <a:rPr dirty="0" sz="1700" spc="5">
                <a:latin typeface="Cambria"/>
                <a:cs typeface="Cambria"/>
              </a:rPr>
              <a:t> </a:t>
            </a:r>
            <a:r>
              <a:rPr dirty="0" sz="1700" spc="15">
                <a:latin typeface="Cambria"/>
                <a:cs typeface="Cambria"/>
              </a:rPr>
              <a:t>Futsal</a:t>
            </a:r>
            <a:r>
              <a:rPr dirty="0" sz="1700" spc="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Game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774" y="1850158"/>
            <a:ext cx="249554" cy="361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769" y="1850158"/>
            <a:ext cx="643890" cy="361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 marR="238760">
              <a:lnSpc>
                <a:spcPts val="5520"/>
              </a:lnSpc>
              <a:spcBef>
                <a:spcPts val="475"/>
              </a:spcBef>
            </a:pPr>
            <a:r>
              <a:rPr dirty="0" sz="1300">
                <a:latin typeface="Cambria"/>
                <a:cs typeface="Cambria"/>
              </a:rPr>
              <a:t>Id 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45">
                <a:latin typeface="Cambria"/>
                <a:cs typeface="Cambria"/>
              </a:rPr>
              <a:t>G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330000"/>
              </a:lnSpc>
              <a:spcBef>
                <a:spcPts val="370"/>
              </a:spcBef>
            </a:pPr>
            <a:r>
              <a:rPr dirty="0" sz="1300" spc="15">
                <a:latin typeface="Cambria"/>
                <a:cs typeface="Cambria"/>
              </a:rPr>
              <a:t>Player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id </a:t>
            </a:r>
            <a:r>
              <a:rPr dirty="0" sz="1300" spc="-270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Team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209" y="1850158"/>
            <a:ext cx="1485265" cy="361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 algn="just">
              <a:lnSpc>
                <a:spcPts val="5520"/>
              </a:lnSpc>
              <a:spcBef>
                <a:spcPts val="475"/>
              </a:spcBef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>
                <a:latin typeface="Cambria"/>
                <a:cs typeface="Cambria"/>
              </a:rPr>
              <a:t>varchar(NOT </a:t>
            </a:r>
            <a:r>
              <a:rPr dirty="0" sz="1300" spc="-30">
                <a:latin typeface="Cambria"/>
                <a:cs typeface="Cambria"/>
              </a:rPr>
              <a:t>NULL) 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 algn="just">
              <a:lnSpc>
                <a:spcPts val="5150"/>
              </a:lnSpc>
              <a:spcBef>
                <a:spcPts val="100"/>
              </a:spcBef>
            </a:pP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20">
                <a:latin typeface="Cambria"/>
                <a:cs typeface="Cambria"/>
              </a:rPr>
              <a:t>Bigint(NOT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5746" y="1850158"/>
            <a:ext cx="501650" cy="3610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240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7999" y="1638799"/>
            <a:ext cx="5857240" cy="4037965"/>
            <a:chOff x="507999" y="1638799"/>
            <a:chExt cx="5857240" cy="4037965"/>
          </a:xfrm>
        </p:grpSpPr>
        <p:sp>
          <p:nvSpPr>
            <p:cNvPr id="8" name="object 8"/>
            <p:cNvSpPr/>
            <p:nvPr/>
          </p:nvSpPr>
          <p:spPr>
            <a:xfrm>
              <a:off x="517512" y="1657857"/>
              <a:ext cx="5838190" cy="3999865"/>
            </a:xfrm>
            <a:custGeom>
              <a:avLst/>
              <a:gdLst/>
              <a:ahLst/>
              <a:cxnLst/>
              <a:rect l="l" t="t" r="r" b="b"/>
              <a:pathLst>
                <a:path w="5838190" h="3999865">
                  <a:moveTo>
                    <a:pt x="5838190" y="0"/>
                  </a:moveTo>
                  <a:lnTo>
                    <a:pt x="4732972" y="0"/>
                  </a:lnTo>
                  <a:lnTo>
                    <a:pt x="2591435" y="0"/>
                  </a:lnTo>
                  <a:lnTo>
                    <a:pt x="975995" y="0"/>
                  </a:lnTo>
                  <a:lnTo>
                    <a:pt x="0" y="0"/>
                  </a:lnTo>
                  <a:lnTo>
                    <a:pt x="0" y="3999496"/>
                  </a:lnTo>
                  <a:lnTo>
                    <a:pt x="975995" y="3999496"/>
                  </a:lnTo>
                  <a:lnTo>
                    <a:pt x="2591435" y="3999496"/>
                  </a:lnTo>
                  <a:lnTo>
                    <a:pt x="4732972" y="3999496"/>
                  </a:lnTo>
                  <a:lnTo>
                    <a:pt x="5838190" y="3999496"/>
                  </a:lnTo>
                  <a:lnTo>
                    <a:pt x="5838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7999" y="1648324"/>
              <a:ext cx="5857240" cy="4018915"/>
            </a:xfrm>
            <a:custGeom>
              <a:avLst/>
              <a:gdLst/>
              <a:ahLst/>
              <a:cxnLst/>
              <a:rect l="l" t="t" r="r" b="b"/>
              <a:pathLst>
                <a:path w="5857240" h="4018915">
                  <a:moveTo>
                    <a:pt x="9524" y="9524"/>
                  </a:moveTo>
                  <a:lnTo>
                    <a:pt x="9524" y="4009023"/>
                  </a:lnTo>
                </a:path>
                <a:path w="5857240" h="4018915">
                  <a:moveTo>
                    <a:pt x="985519" y="9524"/>
                  </a:moveTo>
                  <a:lnTo>
                    <a:pt x="985519" y="4009023"/>
                  </a:lnTo>
                </a:path>
                <a:path w="5857240" h="4018915">
                  <a:moveTo>
                    <a:pt x="2600959" y="9524"/>
                  </a:moveTo>
                  <a:lnTo>
                    <a:pt x="2600959" y="4009023"/>
                  </a:lnTo>
                </a:path>
                <a:path w="5857240" h="4018915">
                  <a:moveTo>
                    <a:pt x="4742497" y="9524"/>
                  </a:moveTo>
                  <a:lnTo>
                    <a:pt x="4742497" y="4009023"/>
                  </a:lnTo>
                </a:path>
                <a:path w="5857240" h="4018915">
                  <a:moveTo>
                    <a:pt x="5847714" y="9524"/>
                  </a:moveTo>
                  <a:lnTo>
                    <a:pt x="5847714" y="4009023"/>
                  </a:lnTo>
                </a:path>
                <a:path w="5857240" h="4018915">
                  <a:moveTo>
                    <a:pt x="0" y="0"/>
                  </a:moveTo>
                  <a:lnTo>
                    <a:pt x="5857239" y="0"/>
                  </a:lnTo>
                </a:path>
                <a:path w="5857240" h="4018915">
                  <a:moveTo>
                    <a:pt x="0" y="606621"/>
                  </a:moveTo>
                  <a:lnTo>
                    <a:pt x="5857239" y="606621"/>
                  </a:lnTo>
                </a:path>
                <a:path w="5857240" h="4018915">
                  <a:moveTo>
                    <a:pt x="0" y="1307948"/>
                  </a:moveTo>
                  <a:lnTo>
                    <a:pt x="5857239" y="1307948"/>
                  </a:lnTo>
                </a:path>
                <a:path w="5857240" h="4018915">
                  <a:moveTo>
                    <a:pt x="0" y="2009274"/>
                  </a:moveTo>
                  <a:lnTo>
                    <a:pt x="5857239" y="2009274"/>
                  </a:lnTo>
                </a:path>
                <a:path w="5857240" h="4018915">
                  <a:moveTo>
                    <a:pt x="0" y="2710600"/>
                  </a:moveTo>
                  <a:lnTo>
                    <a:pt x="5857239" y="2710600"/>
                  </a:lnTo>
                </a:path>
                <a:path w="5857240" h="4018915">
                  <a:moveTo>
                    <a:pt x="0" y="3411926"/>
                  </a:moveTo>
                  <a:lnTo>
                    <a:pt x="5857239" y="3411926"/>
                  </a:lnTo>
                </a:path>
                <a:path w="5857240" h="4018915">
                  <a:moveTo>
                    <a:pt x="0" y="4018548"/>
                  </a:moveTo>
                  <a:lnTo>
                    <a:pt x="5857239" y="40185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0895" y="142938"/>
            <a:ext cx="250571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65" b="0">
                <a:latin typeface="Cambria"/>
                <a:cs typeface="Cambria"/>
              </a:rPr>
              <a:t>Player</a:t>
            </a:r>
            <a:r>
              <a:rPr dirty="0" sz="3600" spc="-70" b="0">
                <a:latin typeface="Cambria"/>
                <a:cs typeface="Cambria"/>
              </a:rPr>
              <a:t> </a:t>
            </a:r>
            <a:r>
              <a:rPr dirty="0" sz="3600" spc="30" b="0">
                <a:latin typeface="Cambria"/>
                <a:cs typeface="Cambria"/>
              </a:rPr>
              <a:t>score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078" y="1120045"/>
            <a:ext cx="377126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10">
                <a:latin typeface="Cambria"/>
                <a:cs typeface="Cambria"/>
              </a:rPr>
              <a:t>Table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-20">
                <a:latin typeface="Cambria"/>
                <a:cs typeface="Cambria"/>
              </a:rPr>
              <a:t>5.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Database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table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50">
                <a:latin typeface="Cambria"/>
                <a:cs typeface="Cambria"/>
              </a:rPr>
              <a:t>for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30">
                <a:latin typeface="Cambria"/>
                <a:cs typeface="Cambria"/>
              </a:rPr>
              <a:t>Player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15">
                <a:latin typeface="Cambria"/>
                <a:cs typeface="Cambria"/>
              </a:rPr>
              <a:t>score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6873" y="1764142"/>
            <a:ext cx="249554" cy="3787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20">
                <a:latin typeface="Cambria"/>
                <a:cs typeface="Cambria"/>
              </a:rPr>
              <a:t>6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5" y="1764142"/>
            <a:ext cx="1092835" cy="3787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  <a:p>
            <a:pPr marR="246379">
              <a:lnSpc>
                <a:spcPct val="301900"/>
              </a:lnSpc>
            </a:pPr>
            <a:r>
              <a:rPr dirty="0" sz="1300" spc="-65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30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  </a:t>
            </a:r>
            <a:r>
              <a:rPr dirty="0" sz="1300" spc="5">
                <a:latin typeface="Cambria"/>
                <a:cs typeface="Cambria"/>
              </a:rPr>
              <a:t>Score </a:t>
            </a:r>
            <a:r>
              <a:rPr dirty="0" sz="1300" spc="10">
                <a:latin typeface="Cambria"/>
                <a:cs typeface="Cambria"/>
              </a:rPr>
              <a:t> Created at </a:t>
            </a:r>
            <a:r>
              <a:rPr dirty="0" sz="1300" spc="15">
                <a:latin typeface="Cambria"/>
                <a:cs typeface="Cambria"/>
              </a:rPr>
              <a:t> Updated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at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15">
                <a:latin typeface="Cambria"/>
                <a:cs typeface="Cambria"/>
              </a:rPr>
              <a:t>d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280">
                <a:latin typeface="Cambria"/>
                <a:cs typeface="Cambria"/>
              </a:rPr>
              <a:t>_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8968" y="1764142"/>
            <a:ext cx="1485265" cy="3787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 algn="just" marR="46990">
              <a:lnSpc>
                <a:spcPct val="301900"/>
              </a:lnSpc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>
                <a:latin typeface="Cambria"/>
                <a:cs typeface="Cambria"/>
              </a:rPr>
              <a:t>varchar(NOT </a:t>
            </a:r>
            <a:r>
              <a:rPr dirty="0" sz="1300" spc="-30">
                <a:latin typeface="Cambria"/>
                <a:cs typeface="Cambria"/>
              </a:rPr>
              <a:t>NULL) </a:t>
            </a:r>
            <a:r>
              <a:rPr dirty="0" sz="1300" spc="-27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Real(NOT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  <a:p>
            <a:pPr algn="just">
              <a:lnSpc>
                <a:spcPct val="301900"/>
              </a:lnSpc>
            </a:pP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15">
                <a:latin typeface="Cambria"/>
                <a:cs typeface="Cambria"/>
              </a:rPr>
              <a:t>integer(NOT</a:t>
            </a:r>
            <a:r>
              <a:rPr dirty="0" sz="1300" spc="-20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1069" y="1764142"/>
            <a:ext cx="501650" cy="3787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240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148" y="1562308"/>
            <a:ext cx="5567680" cy="4206240"/>
            <a:chOff x="521148" y="1562308"/>
            <a:chExt cx="5567680" cy="4206240"/>
          </a:xfrm>
        </p:grpSpPr>
        <p:sp>
          <p:nvSpPr>
            <p:cNvPr id="8" name="object 8"/>
            <p:cNvSpPr/>
            <p:nvPr/>
          </p:nvSpPr>
          <p:spPr>
            <a:xfrm>
              <a:off x="530669" y="1581365"/>
              <a:ext cx="5548630" cy="4168140"/>
            </a:xfrm>
            <a:custGeom>
              <a:avLst/>
              <a:gdLst/>
              <a:ahLst/>
              <a:cxnLst/>
              <a:rect l="l" t="t" r="r" b="b"/>
              <a:pathLst>
                <a:path w="5548630" h="4168140">
                  <a:moveTo>
                    <a:pt x="5548630" y="0"/>
                  </a:moveTo>
                  <a:lnTo>
                    <a:pt x="4174198" y="0"/>
                  </a:lnTo>
                  <a:lnTo>
                    <a:pt x="2172093" y="0"/>
                  </a:lnTo>
                  <a:lnTo>
                    <a:pt x="848550" y="0"/>
                  </a:lnTo>
                  <a:lnTo>
                    <a:pt x="0" y="0"/>
                  </a:lnTo>
                  <a:lnTo>
                    <a:pt x="0" y="4168140"/>
                  </a:lnTo>
                  <a:lnTo>
                    <a:pt x="848550" y="4168140"/>
                  </a:lnTo>
                  <a:lnTo>
                    <a:pt x="2172093" y="4168140"/>
                  </a:lnTo>
                  <a:lnTo>
                    <a:pt x="4174198" y="4168140"/>
                  </a:lnTo>
                  <a:lnTo>
                    <a:pt x="5548630" y="4168140"/>
                  </a:lnTo>
                  <a:lnTo>
                    <a:pt x="5548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1148" y="1571833"/>
              <a:ext cx="5567680" cy="4187190"/>
            </a:xfrm>
            <a:custGeom>
              <a:avLst/>
              <a:gdLst/>
              <a:ahLst/>
              <a:cxnLst/>
              <a:rect l="l" t="t" r="r" b="b"/>
              <a:pathLst>
                <a:path w="5567680" h="4187190">
                  <a:moveTo>
                    <a:pt x="9524" y="9524"/>
                  </a:moveTo>
                  <a:lnTo>
                    <a:pt x="9524" y="4177664"/>
                  </a:lnTo>
                </a:path>
                <a:path w="5567680" h="4187190">
                  <a:moveTo>
                    <a:pt x="858076" y="9524"/>
                  </a:moveTo>
                  <a:lnTo>
                    <a:pt x="858076" y="4177664"/>
                  </a:lnTo>
                </a:path>
                <a:path w="5567680" h="4187190">
                  <a:moveTo>
                    <a:pt x="2181619" y="9524"/>
                  </a:moveTo>
                  <a:lnTo>
                    <a:pt x="2181619" y="4177664"/>
                  </a:lnTo>
                </a:path>
                <a:path w="5567680" h="4187190">
                  <a:moveTo>
                    <a:pt x="4183720" y="9524"/>
                  </a:moveTo>
                  <a:lnTo>
                    <a:pt x="4183720" y="4177664"/>
                  </a:lnTo>
                </a:path>
                <a:path w="5567680" h="4187190">
                  <a:moveTo>
                    <a:pt x="5558154" y="9524"/>
                  </a:moveTo>
                  <a:lnTo>
                    <a:pt x="5558154" y="4177664"/>
                  </a:lnTo>
                </a:path>
                <a:path w="5567680" h="4187190">
                  <a:moveTo>
                    <a:pt x="0" y="0"/>
                  </a:moveTo>
                  <a:lnTo>
                    <a:pt x="5567679" y="0"/>
                  </a:lnTo>
                </a:path>
                <a:path w="5567680" h="4187190">
                  <a:moveTo>
                    <a:pt x="0" y="598169"/>
                  </a:moveTo>
                  <a:lnTo>
                    <a:pt x="5567679" y="598169"/>
                  </a:lnTo>
                </a:path>
                <a:path w="5567680" h="4187190">
                  <a:moveTo>
                    <a:pt x="0" y="1196339"/>
                  </a:moveTo>
                  <a:lnTo>
                    <a:pt x="5567679" y="1196339"/>
                  </a:lnTo>
                </a:path>
                <a:path w="5567680" h="4187190">
                  <a:moveTo>
                    <a:pt x="0" y="1794509"/>
                  </a:moveTo>
                  <a:lnTo>
                    <a:pt x="5567679" y="1794509"/>
                  </a:lnTo>
                </a:path>
                <a:path w="5567680" h="4187190">
                  <a:moveTo>
                    <a:pt x="0" y="2392679"/>
                  </a:moveTo>
                  <a:lnTo>
                    <a:pt x="5567679" y="2392679"/>
                  </a:lnTo>
                </a:path>
                <a:path w="5567680" h="4187190">
                  <a:moveTo>
                    <a:pt x="0" y="2990849"/>
                  </a:moveTo>
                  <a:lnTo>
                    <a:pt x="5567679" y="2990849"/>
                  </a:lnTo>
                </a:path>
                <a:path w="5567680" h="4187190">
                  <a:moveTo>
                    <a:pt x="0" y="3589019"/>
                  </a:moveTo>
                  <a:lnTo>
                    <a:pt x="5567679" y="3589019"/>
                  </a:lnTo>
                </a:path>
                <a:path w="5567680" h="4187190">
                  <a:moveTo>
                    <a:pt x="0" y="4187189"/>
                  </a:moveTo>
                  <a:lnTo>
                    <a:pt x="5567679" y="418718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35" y="142938"/>
            <a:ext cx="132842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5" b="0">
                <a:latin typeface="Cambria"/>
                <a:cs typeface="Cambria"/>
              </a:rPr>
              <a:t>Teams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7093" y="982196"/>
            <a:ext cx="32188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Cambria"/>
                <a:cs typeface="Cambria"/>
              </a:rPr>
              <a:t>Table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-20">
                <a:latin typeface="Cambria"/>
                <a:cs typeface="Cambria"/>
              </a:rPr>
              <a:t>6.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Database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table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for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5">
                <a:latin typeface="Cambria"/>
                <a:cs typeface="Cambria"/>
              </a:rPr>
              <a:t>Teams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722" y="2050973"/>
            <a:ext cx="1472565" cy="1271270"/>
          </a:xfrm>
          <a:custGeom>
            <a:avLst/>
            <a:gdLst/>
            <a:ahLst/>
            <a:cxnLst/>
            <a:rect l="l" t="t" r="r" b="b"/>
            <a:pathLst>
              <a:path w="1472564" h="1271270">
                <a:moveTo>
                  <a:pt x="1472031" y="0"/>
                </a:moveTo>
                <a:lnTo>
                  <a:pt x="0" y="0"/>
                </a:lnTo>
                <a:lnTo>
                  <a:pt x="0" y="44437"/>
                </a:lnTo>
                <a:lnTo>
                  <a:pt x="0" y="1270876"/>
                </a:lnTo>
                <a:lnTo>
                  <a:pt x="44615" y="1270876"/>
                </a:lnTo>
                <a:lnTo>
                  <a:pt x="44615" y="44437"/>
                </a:lnTo>
                <a:lnTo>
                  <a:pt x="1472031" y="44437"/>
                </a:lnTo>
                <a:lnTo>
                  <a:pt x="1472031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89065" y="3996016"/>
            <a:ext cx="1472565" cy="1271270"/>
          </a:xfrm>
          <a:custGeom>
            <a:avLst/>
            <a:gdLst/>
            <a:ahLst/>
            <a:cxnLst/>
            <a:rect l="l" t="t" r="r" b="b"/>
            <a:pathLst>
              <a:path w="1472565" h="1271270">
                <a:moveTo>
                  <a:pt x="1472031" y="0"/>
                </a:moveTo>
                <a:lnTo>
                  <a:pt x="1427416" y="0"/>
                </a:lnTo>
                <a:lnTo>
                  <a:pt x="1427416" y="1226439"/>
                </a:lnTo>
                <a:lnTo>
                  <a:pt x="0" y="1226439"/>
                </a:lnTo>
                <a:lnTo>
                  <a:pt x="0" y="1270876"/>
                </a:lnTo>
                <a:lnTo>
                  <a:pt x="1472031" y="1270876"/>
                </a:lnTo>
                <a:lnTo>
                  <a:pt x="1472031" y="1226439"/>
                </a:lnTo>
                <a:lnTo>
                  <a:pt x="1472031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2785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"MACFUTSAL"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5113" y="3787813"/>
            <a:ext cx="41452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i="1">
                <a:latin typeface="Georgia"/>
                <a:cs typeface="Georgia"/>
              </a:rPr>
              <a:t>Digitizing</a:t>
            </a:r>
            <a:r>
              <a:rPr dirty="0" sz="2400" spc="30" i="1">
                <a:latin typeface="Georgia"/>
                <a:cs typeface="Georgia"/>
              </a:rPr>
              <a:t> </a:t>
            </a:r>
            <a:r>
              <a:rPr dirty="0" sz="2400" spc="55" i="1">
                <a:latin typeface="Georgia"/>
                <a:cs typeface="Georgia"/>
              </a:rPr>
              <a:t>the</a:t>
            </a:r>
            <a:r>
              <a:rPr dirty="0" sz="2400" spc="35" i="1">
                <a:latin typeface="Georgia"/>
                <a:cs typeface="Georgia"/>
              </a:rPr>
              <a:t> </a:t>
            </a:r>
            <a:r>
              <a:rPr dirty="0" sz="2400" spc="30" i="1">
                <a:latin typeface="Georgia"/>
                <a:cs typeface="Georgia"/>
              </a:rPr>
              <a:t>futsal</a:t>
            </a:r>
            <a:r>
              <a:rPr dirty="0" sz="2400" spc="35" i="1">
                <a:latin typeface="Georgia"/>
                <a:cs typeface="Georgia"/>
              </a:rPr>
              <a:t> </a:t>
            </a:r>
            <a:r>
              <a:rPr dirty="0" sz="2400" spc="10" i="1">
                <a:latin typeface="Georgia"/>
                <a:cs typeface="Georgia"/>
              </a:rPr>
              <a:t>program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964" y="1851563"/>
            <a:ext cx="249554" cy="3616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70"/>
              </a:spcBef>
            </a:pPr>
            <a:r>
              <a:rPr dirty="0" sz="1300" spc="-25">
                <a:latin typeface="Cambria"/>
                <a:cs typeface="Cambria"/>
              </a:rPr>
              <a:t>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r>
              <a:rPr dirty="0" sz="1300" spc="-20">
                <a:latin typeface="Cambria"/>
                <a:cs typeface="Cambria"/>
              </a:rPr>
              <a:t>5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6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2798" y="1851563"/>
            <a:ext cx="1092835" cy="3616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  <a:p>
            <a:pPr marR="246379">
              <a:lnSpc>
                <a:spcPct val="282600"/>
              </a:lnSpc>
              <a:spcBef>
                <a:spcPts val="195"/>
              </a:spcBef>
            </a:pPr>
            <a:r>
              <a:rPr dirty="0" sz="1300" spc="-65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30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>
                <a:latin typeface="Cambria"/>
                <a:cs typeface="Cambria"/>
              </a:rPr>
              <a:t>e  </a:t>
            </a:r>
            <a:r>
              <a:rPr dirty="0" sz="1300" spc="5">
                <a:latin typeface="Cambria"/>
                <a:cs typeface="Cambria"/>
              </a:rPr>
              <a:t>Score </a:t>
            </a:r>
            <a:r>
              <a:rPr dirty="0" sz="1300" spc="10">
                <a:latin typeface="Cambria"/>
                <a:cs typeface="Cambria"/>
              </a:rPr>
              <a:t> Created at </a:t>
            </a:r>
            <a:r>
              <a:rPr dirty="0" sz="1300" spc="15">
                <a:latin typeface="Cambria"/>
                <a:cs typeface="Cambria"/>
              </a:rPr>
              <a:t> Updated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at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-15">
                <a:latin typeface="Cambria"/>
                <a:cs typeface="Cambria"/>
              </a:rPr>
              <a:t>oo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15">
                <a:latin typeface="Cambria"/>
                <a:cs typeface="Cambria"/>
              </a:rPr>
              <a:t>d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280">
                <a:latin typeface="Cambria"/>
                <a:cs typeface="Cambria"/>
              </a:rPr>
              <a:t>_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661" y="1851563"/>
            <a:ext cx="1485265" cy="3616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20">
                <a:latin typeface="Cambria"/>
                <a:cs typeface="Cambria"/>
              </a:rPr>
              <a:t>r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 marR="64769">
              <a:lnSpc>
                <a:spcPct val="292200"/>
              </a:lnSpc>
              <a:spcBef>
                <a:spcPts val="45"/>
              </a:spcBef>
            </a:pPr>
            <a:r>
              <a:rPr dirty="0" sz="1300" spc="45">
                <a:latin typeface="Cambria"/>
                <a:cs typeface="Cambria"/>
              </a:rPr>
              <a:t>v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40">
                <a:latin typeface="Cambria"/>
                <a:cs typeface="Cambria"/>
              </a:rPr>
              <a:t>c</a:t>
            </a:r>
            <a:r>
              <a:rPr dirty="0" sz="1300" spc="30">
                <a:latin typeface="Cambria"/>
                <a:cs typeface="Cambria"/>
              </a:rPr>
              <a:t>h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30">
                <a:latin typeface="Cambria"/>
                <a:cs typeface="Cambria"/>
              </a:rPr>
              <a:t>Real(NOT</a:t>
            </a:r>
            <a:r>
              <a:rPr dirty="0" sz="1300" spc="-1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  <a:p>
            <a:pPr>
              <a:lnSpc>
                <a:spcPts val="4380"/>
              </a:lnSpc>
              <a:spcBef>
                <a:spcPts val="525"/>
              </a:spcBef>
            </a:pP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65">
                <a:latin typeface="Cambria"/>
                <a:cs typeface="Cambria"/>
              </a:rPr>
              <a:t>)  </a:t>
            </a:r>
            <a:r>
              <a:rPr dirty="0" sz="1300" spc="-35">
                <a:latin typeface="Cambria"/>
                <a:cs typeface="Cambria"/>
              </a:rPr>
              <a:t>D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5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r>
              <a:rPr dirty="0" sz="1300" spc="-15">
                <a:latin typeface="Cambria"/>
                <a:cs typeface="Cambria"/>
              </a:rPr>
              <a:t>integer(NOT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3595" y="1851563"/>
            <a:ext cx="501650" cy="3616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r>
              <a:rPr dirty="0" sz="1300" spc="-15">
                <a:latin typeface="Cambria"/>
                <a:cs typeface="Cambria"/>
              </a:rPr>
              <a:t>240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39" y="1706879"/>
            <a:ext cx="5412740" cy="4023360"/>
            <a:chOff x="396239" y="1706879"/>
            <a:chExt cx="5412740" cy="4023360"/>
          </a:xfrm>
        </p:grpSpPr>
        <p:sp>
          <p:nvSpPr>
            <p:cNvPr id="8" name="object 8"/>
            <p:cNvSpPr/>
            <p:nvPr/>
          </p:nvSpPr>
          <p:spPr>
            <a:xfrm>
              <a:off x="405752" y="1725942"/>
              <a:ext cx="5393690" cy="3985260"/>
            </a:xfrm>
            <a:custGeom>
              <a:avLst/>
              <a:gdLst/>
              <a:ahLst/>
              <a:cxnLst/>
              <a:rect l="l" t="t" r="r" b="b"/>
              <a:pathLst>
                <a:path w="5393690" h="3985260">
                  <a:moveTo>
                    <a:pt x="5393194" y="0"/>
                  </a:moveTo>
                  <a:lnTo>
                    <a:pt x="4411637" y="0"/>
                  </a:lnTo>
                  <a:lnTo>
                    <a:pt x="2134705" y="0"/>
                  </a:lnTo>
                  <a:lnTo>
                    <a:pt x="660844" y="0"/>
                  </a:lnTo>
                  <a:lnTo>
                    <a:pt x="0" y="0"/>
                  </a:lnTo>
                  <a:lnTo>
                    <a:pt x="0" y="3985247"/>
                  </a:lnTo>
                  <a:lnTo>
                    <a:pt x="660844" y="3985247"/>
                  </a:lnTo>
                  <a:lnTo>
                    <a:pt x="2134705" y="3985247"/>
                  </a:lnTo>
                  <a:lnTo>
                    <a:pt x="4411637" y="3985247"/>
                  </a:lnTo>
                  <a:lnTo>
                    <a:pt x="5393194" y="3985247"/>
                  </a:lnTo>
                  <a:lnTo>
                    <a:pt x="5393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6239" y="1716404"/>
              <a:ext cx="5412740" cy="4004310"/>
            </a:xfrm>
            <a:custGeom>
              <a:avLst/>
              <a:gdLst/>
              <a:ahLst/>
              <a:cxnLst/>
              <a:rect l="l" t="t" r="r" b="b"/>
              <a:pathLst>
                <a:path w="5412740" h="4004310">
                  <a:moveTo>
                    <a:pt x="9524" y="9524"/>
                  </a:moveTo>
                  <a:lnTo>
                    <a:pt x="9524" y="3994784"/>
                  </a:lnTo>
                </a:path>
                <a:path w="5412740" h="4004310">
                  <a:moveTo>
                    <a:pt x="670358" y="9524"/>
                  </a:moveTo>
                  <a:lnTo>
                    <a:pt x="670358" y="3994784"/>
                  </a:lnTo>
                </a:path>
                <a:path w="5412740" h="4004310">
                  <a:moveTo>
                    <a:pt x="2144220" y="9524"/>
                  </a:moveTo>
                  <a:lnTo>
                    <a:pt x="2144220" y="3994784"/>
                  </a:lnTo>
                </a:path>
                <a:path w="5412740" h="4004310">
                  <a:moveTo>
                    <a:pt x="4421154" y="9524"/>
                  </a:moveTo>
                  <a:lnTo>
                    <a:pt x="4421154" y="3994784"/>
                  </a:lnTo>
                </a:path>
                <a:path w="5412740" h="4004310">
                  <a:moveTo>
                    <a:pt x="5402719" y="9524"/>
                  </a:moveTo>
                  <a:lnTo>
                    <a:pt x="5402719" y="3994784"/>
                  </a:lnTo>
                </a:path>
                <a:path w="5412740" h="4004310">
                  <a:moveTo>
                    <a:pt x="0" y="0"/>
                  </a:moveTo>
                  <a:lnTo>
                    <a:pt x="5412244" y="0"/>
                  </a:lnTo>
                </a:path>
                <a:path w="5412740" h="4004310">
                  <a:moveTo>
                    <a:pt x="0" y="472259"/>
                  </a:moveTo>
                  <a:lnTo>
                    <a:pt x="5412244" y="472259"/>
                  </a:lnTo>
                </a:path>
                <a:path w="5412740" h="4004310">
                  <a:moveTo>
                    <a:pt x="0" y="1066439"/>
                  </a:moveTo>
                  <a:lnTo>
                    <a:pt x="5412244" y="1066439"/>
                  </a:lnTo>
                </a:path>
                <a:path w="5412740" h="4004310">
                  <a:moveTo>
                    <a:pt x="0" y="1645379"/>
                  </a:moveTo>
                  <a:lnTo>
                    <a:pt x="5412244" y="1645379"/>
                  </a:lnTo>
                </a:path>
                <a:path w="5412740" h="4004310">
                  <a:moveTo>
                    <a:pt x="0" y="2209079"/>
                  </a:moveTo>
                  <a:lnTo>
                    <a:pt x="5412244" y="2209079"/>
                  </a:lnTo>
                </a:path>
                <a:path w="5412740" h="4004310">
                  <a:moveTo>
                    <a:pt x="0" y="2745896"/>
                  </a:moveTo>
                  <a:lnTo>
                    <a:pt x="5412244" y="2745896"/>
                  </a:lnTo>
                </a:path>
                <a:path w="5412740" h="4004310">
                  <a:moveTo>
                    <a:pt x="0" y="3313194"/>
                  </a:moveTo>
                  <a:lnTo>
                    <a:pt x="5412244" y="3313194"/>
                  </a:lnTo>
                </a:path>
                <a:path w="5412740" h="4004310">
                  <a:moveTo>
                    <a:pt x="0" y="4004309"/>
                  </a:moveTo>
                  <a:lnTo>
                    <a:pt x="5412244" y="400430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0358" y="142938"/>
            <a:ext cx="132842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5" b="0">
                <a:latin typeface="Cambria"/>
                <a:cs typeface="Cambria"/>
              </a:rPr>
              <a:t>Teams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9837" y="1104719"/>
            <a:ext cx="32188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Cambria"/>
                <a:cs typeface="Cambria"/>
              </a:rPr>
              <a:t>Table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-20">
                <a:latin typeface="Cambria"/>
                <a:cs typeface="Cambria"/>
              </a:rPr>
              <a:t>6.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Database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table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for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5">
                <a:latin typeface="Cambria"/>
                <a:cs typeface="Cambria"/>
              </a:rPr>
              <a:t>Teams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679" y="2128265"/>
            <a:ext cx="249554" cy="304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S</a:t>
            </a:r>
            <a:r>
              <a:rPr dirty="0" sz="1300" spc="-20">
                <a:latin typeface="Cambria"/>
                <a:cs typeface="Cambria"/>
              </a:rPr>
              <a:t>.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2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r>
              <a:rPr dirty="0" sz="1300" spc="-290">
                <a:latin typeface="Cambria"/>
                <a:cs typeface="Cambria"/>
              </a:rPr>
              <a:t>1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50">
                <a:latin typeface="Cambria"/>
                <a:cs typeface="Cambria"/>
              </a:rPr>
              <a:t>2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0">
                <a:latin typeface="Cambria"/>
                <a:cs typeface="Cambria"/>
              </a:rPr>
              <a:t>3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306" y="2128265"/>
            <a:ext cx="575310" cy="304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5">
                <a:latin typeface="Cambria"/>
                <a:cs typeface="Cambria"/>
              </a:rPr>
              <a:t>Field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r>
              <a:rPr dirty="0" sz="1300"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65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30">
                <a:latin typeface="Cambria"/>
                <a:cs typeface="Cambria"/>
              </a:rPr>
              <a:t>a</a:t>
            </a:r>
            <a:r>
              <a:rPr dirty="0" sz="1300" spc="30">
                <a:latin typeface="Cambria"/>
                <a:cs typeface="Cambria"/>
              </a:rPr>
              <a:t>m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</a:t>
            </a:r>
            <a:r>
              <a:rPr dirty="0" sz="1300" spc="20">
                <a:latin typeface="Cambria"/>
                <a:cs typeface="Cambria"/>
              </a:rPr>
              <a:t>d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10">
                <a:latin typeface="Cambria"/>
                <a:cs typeface="Cambria"/>
              </a:rPr>
              <a:t>User</a:t>
            </a:r>
            <a:r>
              <a:rPr dirty="0" sz="1300" spc="-40">
                <a:latin typeface="Cambria"/>
                <a:cs typeface="Cambria"/>
              </a:rPr>
              <a:t> </a:t>
            </a:r>
            <a:r>
              <a:rPr dirty="0" sz="1300" spc="5">
                <a:latin typeface="Cambria"/>
                <a:cs typeface="Cambria"/>
              </a:rPr>
              <a:t>id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0334" y="2128265"/>
            <a:ext cx="1358900" cy="304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5">
                <a:latin typeface="Cambria"/>
                <a:cs typeface="Cambria"/>
              </a:rPr>
              <a:t>Data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10">
                <a:latin typeface="Cambria"/>
                <a:cs typeface="Cambria"/>
              </a:rPr>
              <a:t>type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r>
              <a:rPr dirty="0" sz="1300" spc="-15">
                <a:latin typeface="Cambria"/>
                <a:cs typeface="Cambria"/>
              </a:rPr>
              <a:t>I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r</a:t>
            </a:r>
            <a:r>
              <a:rPr dirty="0" sz="1300" spc="-90">
                <a:latin typeface="Cambria"/>
                <a:cs typeface="Cambria"/>
              </a:rPr>
              <a:t>(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-15">
                <a:latin typeface="Cambria"/>
                <a:cs typeface="Cambria"/>
              </a:rPr>
              <a:t>O</a:t>
            </a:r>
            <a:r>
              <a:rPr dirty="0" sz="1300" spc="-60">
                <a:latin typeface="Cambria"/>
                <a:cs typeface="Cambria"/>
              </a:rPr>
              <a:t>T</a:t>
            </a:r>
            <a:r>
              <a:rPr dirty="0" sz="1300" spc="-5">
                <a:latin typeface="Cambria"/>
                <a:cs typeface="Cambria"/>
              </a:rPr>
              <a:t> </a:t>
            </a:r>
            <a:r>
              <a:rPr dirty="0" sz="1300" spc="-60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U</a:t>
            </a:r>
            <a:r>
              <a:rPr dirty="0" sz="1300" spc="-25">
                <a:latin typeface="Cambria"/>
                <a:cs typeface="Cambria"/>
              </a:rPr>
              <a:t>LL</a:t>
            </a:r>
            <a:r>
              <a:rPr dirty="0" sz="1300" spc="-9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20">
                <a:latin typeface="Cambria"/>
                <a:cs typeface="Cambria"/>
              </a:rPr>
              <a:t>Bigint(NOT</a:t>
            </a:r>
            <a:r>
              <a:rPr dirty="0" sz="1300" spc="-35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5">
                <a:latin typeface="Cambria"/>
                <a:cs typeface="Cambria"/>
              </a:rPr>
              <a:t>integer(NOT</a:t>
            </a:r>
            <a:r>
              <a:rPr dirty="0" sz="1300" spc="-60">
                <a:latin typeface="Cambria"/>
                <a:cs typeface="Cambria"/>
              </a:rPr>
              <a:t> </a:t>
            </a:r>
            <a:r>
              <a:rPr dirty="0" sz="1300" spc="-30">
                <a:latin typeface="Cambria"/>
                <a:cs typeface="Cambria"/>
              </a:rPr>
              <a:t>NULL)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2802" y="2128265"/>
            <a:ext cx="501650" cy="304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0"/>
              </a:lnSpc>
            </a:pPr>
            <a:r>
              <a:rPr dirty="0" sz="1300" spc="-25">
                <a:latin typeface="Cambria"/>
                <a:cs typeface="Cambria"/>
              </a:rPr>
              <a:t>L</a:t>
            </a:r>
            <a:r>
              <a:rPr dirty="0" sz="1300" spc="-5">
                <a:latin typeface="Cambria"/>
                <a:cs typeface="Cambria"/>
              </a:rPr>
              <a:t>e</a:t>
            </a:r>
            <a:r>
              <a:rPr dirty="0" sz="1300" spc="15">
                <a:latin typeface="Cambria"/>
                <a:cs typeface="Cambria"/>
              </a:rPr>
              <a:t>n</a:t>
            </a:r>
            <a:r>
              <a:rPr dirty="0" sz="1300" spc="50">
                <a:latin typeface="Cambria"/>
                <a:cs typeface="Cambria"/>
              </a:rPr>
              <a:t>g</a:t>
            </a:r>
            <a:r>
              <a:rPr dirty="0" sz="1300" spc="-10">
                <a:latin typeface="Cambria"/>
                <a:cs typeface="Cambria"/>
              </a:rPr>
              <a:t>t</a:t>
            </a:r>
            <a:r>
              <a:rPr dirty="0" sz="1300" spc="35">
                <a:latin typeface="Cambria"/>
                <a:cs typeface="Cambria"/>
              </a:rPr>
              <a:t>h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 sz="1300" spc="-125">
                <a:latin typeface="Cambria"/>
                <a:cs typeface="Cambria"/>
              </a:rPr>
              <a:t>10</a:t>
            </a:r>
            <a:endParaRPr sz="13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2804" y="1707356"/>
            <a:ext cx="4973320" cy="3900804"/>
            <a:chOff x="272804" y="1707356"/>
            <a:chExt cx="4973320" cy="3900804"/>
          </a:xfrm>
        </p:grpSpPr>
        <p:sp>
          <p:nvSpPr>
            <p:cNvPr id="8" name="object 8"/>
            <p:cNvSpPr/>
            <p:nvPr/>
          </p:nvSpPr>
          <p:spPr>
            <a:xfrm>
              <a:off x="282321" y="1726412"/>
              <a:ext cx="4954270" cy="3862704"/>
            </a:xfrm>
            <a:custGeom>
              <a:avLst/>
              <a:gdLst/>
              <a:ahLst/>
              <a:cxnLst/>
              <a:rect l="l" t="t" r="r" b="b"/>
              <a:pathLst>
                <a:path w="4954270" h="3862704">
                  <a:moveTo>
                    <a:pt x="4954270" y="0"/>
                  </a:moveTo>
                  <a:lnTo>
                    <a:pt x="3647122" y="0"/>
                  </a:lnTo>
                  <a:lnTo>
                    <a:pt x="1684655" y="0"/>
                  </a:lnTo>
                  <a:lnTo>
                    <a:pt x="575627" y="0"/>
                  </a:lnTo>
                  <a:lnTo>
                    <a:pt x="0" y="0"/>
                  </a:lnTo>
                  <a:lnTo>
                    <a:pt x="0" y="3862387"/>
                  </a:lnTo>
                  <a:lnTo>
                    <a:pt x="575627" y="3862387"/>
                  </a:lnTo>
                  <a:lnTo>
                    <a:pt x="1684655" y="3862387"/>
                  </a:lnTo>
                  <a:lnTo>
                    <a:pt x="3647122" y="3862387"/>
                  </a:lnTo>
                  <a:lnTo>
                    <a:pt x="4954270" y="3862387"/>
                  </a:lnTo>
                  <a:lnTo>
                    <a:pt x="4954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2804" y="1716881"/>
              <a:ext cx="4973320" cy="3881754"/>
            </a:xfrm>
            <a:custGeom>
              <a:avLst/>
              <a:gdLst/>
              <a:ahLst/>
              <a:cxnLst/>
              <a:rect l="l" t="t" r="r" b="b"/>
              <a:pathLst>
                <a:path w="4973320" h="3881754">
                  <a:moveTo>
                    <a:pt x="9524" y="9524"/>
                  </a:moveTo>
                  <a:lnTo>
                    <a:pt x="9524" y="3871912"/>
                  </a:lnTo>
                </a:path>
                <a:path w="4973320" h="3881754">
                  <a:moveTo>
                    <a:pt x="585152" y="9524"/>
                  </a:moveTo>
                  <a:lnTo>
                    <a:pt x="585152" y="3871912"/>
                  </a:lnTo>
                </a:path>
                <a:path w="4973320" h="3881754">
                  <a:moveTo>
                    <a:pt x="1694179" y="9524"/>
                  </a:moveTo>
                  <a:lnTo>
                    <a:pt x="1694179" y="3871912"/>
                  </a:lnTo>
                </a:path>
                <a:path w="4973320" h="3881754">
                  <a:moveTo>
                    <a:pt x="3656647" y="9524"/>
                  </a:moveTo>
                  <a:lnTo>
                    <a:pt x="3656647" y="3871912"/>
                  </a:lnTo>
                </a:path>
                <a:path w="4973320" h="3881754">
                  <a:moveTo>
                    <a:pt x="4963794" y="9524"/>
                  </a:moveTo>
                  <a:lnTo>
                    <a:pt x="4963794" y="3871912"/>
                  </a:lnTo>
                </a:path>
                <a:path w="4973320" h="3881754">
                  <a:moveTo>
                    <a:pt x="0" y="0"/>
                  </a:moveTo>
                  <a:lnTo>
                    <a:pt x="4973319" y="0"/>
                  </a:lnTo>
                </a:path>
                <a:path w="4973320" h="3881754">
                  <a:moveTo>
                    <a:pt x="0" y="1028420"/>
                  </a:moveTo>
                  <a:lnTo>
                    <a:pt x="4973319" y="1028420"/>
                  </a:lnTo>
                </a:path>
                <a:path w="4973320" h="3881754">
                  <a:moveTo>
                    <a:pt x="0" y="1968775"/>
                  </a:moveTo>
                  <a:lnTo>
                    <a:pt x="4973319" y="1968775"/>
                  </a:lnTo>
                </a:path>
                <a:path w="4973320" h="3881754">
                  <a:moveTo>
                    <a:pt x="0" y="2832234"/>
                  </a:moveTo>
                  <a:lnTo>
                    <a:pt x="4973319" y="2832234"/>
                  </a:lnTo>
                </a:path>
                <a:path w="4973320" h="3881754">
                  <a:moveTo>
                    <a:pt x="0" y="3881437"/>
                  </a:moveTo>
                  <a:lnTo>
                    <a:pt x="4973319" y="38814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37227" y="1138539"/>
            <a:ext cx="40443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Cambria"/>
                <a:cs typeface="Cambria"/>
              </a:rPr>
              <a:t>Table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70">
                <a:latin typeface="Cambria"/>
                <a:cs typeface="Cambria"/>
              </a:rPr>
              <a:t>7.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Database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20">
                <a:latin typeface="Cambria"/>
                <a:cs typeface="Cambria"/>
              </a:rPr>
              <a:t>table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for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15">
                <a:latin typeface="Cambria"/>
                <a:cs typeface="Cambria"/>
              </a:rPr>
              <a:t>Team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10">
                <a:latin typeface="Cambria"/>
                <a:cs typeface="Cambria"/>
              </a:rPr>
              <a:t>Members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1536" y="142938"/>
            <a:ext cx="3092450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spc="20" b="0">
                <a:latin typeface="Cambria"/>
                <a:cs typeface="Cambria"/>
              </a:rPr>
              <a:t>Team</a:t>
            </a:r>
            <a:r>
              <a:rPr dirty="0" sz="3600" spc="-60" b="0">
                <a:latin typeface="Cambria"/>
                <a:cs typeface="Cambria"/>
              </a:rPr>
              <a:t> </a:t>
            </a:r>
            <a:r>
              <a:rPr dirty="0" sz="3600" spc="15" b="0">
                <a:latin typeface="Cambria"/>
                <a:cs typeface="Cambria"/>
              </a:rPr>
              <a:t>Members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68020" y="3829976"/>
            <a:ext cx="1624965" cy="1406525"/>
          </a:xfrm>
          <a:custGeom>
            <a:avLst/>
            <a:gdLst/>
            <a:ahLst/>
            <a:cxnLst/>
            <a:rect l="l" t="t" r="r" b="b"/>
            <a:pathLst>
              <a:path w="1624965" h="1406525">
                <a:moveTo>
                  <a:pt x="1624838" y="0"/>
                </a:moveTo>
                <a:lnTo>
                  <a:pt x="1575587" y="0"/>
                </a:lnTo>
                <a:lnTo>
                  <a:pt x="1575587" y="1356347"/>
                </a:lnTo>
                <a:lnTo>
                  <a:pt x="0" y="1356347"/>
                </a:lnTo>
                <a:lnTo>
                  <a:pt x="0" y="1405915"/>
                </a:lnTo>
                <a:lnTo>
                  <a:pt x="1624838" y="1405915"/>
                </a:lnTo>
                <a:lnTo>
                  <a:pt x="1624838" y="1356347"/>
                </a:lnTo>
                <a:lnTo>
                  <a:pt x="1624838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5997" y="1677885"/>
            <a:ext cx="1624965" cy="1406525"/>
          </a:xfrm>
          <a:custGeom>
            <a:avLst/>
            <a:gdLst/>
            <a:ahLst/>
            <a:cxnLst/>
            <a:rect l="l" t="t" r="r" b="b"/>
            <a:pathLst>
              <a:path w="1624964" h="1406525">
                <a:moveTo>
                  <a:pt x="1624838" y="0"/>
                </a:moveTo>
                <a:lnTo>
                  <a:pt x="0" y="0"/>
                </a:lnTo>
                <a:lnTo>
                  <a:pt x="0" y="49580"/>
                </a:lnTo>
                <a:lnTo>
                  <a:pt x="0" y="1405915"/>
                </a:lnTo>
                <a:lnTo>
                  <a:pt x="49250" y="1405915"/>
                </a:lnTo>
                <a:lnTo>
                  <a:pt x="49250" y="49580"/>
                </a:lnTo>
                <a:lnTo>
                  <a:pt x="1624838" y="49580"/>
                </a:lnTo>
                <a:lnTo>
                  <a:pt x="1624838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20854" y="2943891"/>
            <a:ext cx="2038985" cy="5626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65" b="0">
                <a:latin typeface="Cambria"/>
                <a:cs typeface="Cambria"/>
              </a:rPr>
              <a:t>Flowchart</a:t>
            </a:r>
            <a:endParaRPr sz="3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49" y="731520"/>
            <a:ext cx="8324849" cy="53149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746" y="175259"/>
            <a:ext cx="4184015" cy="5473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50" b="0">
                <a:latin typeface="Cambria"/>
                <a:cs typeface="Cambria"/>
              </a:rPr>
              <a:t>Overall</a:t>
            </a:r>
            <a:r>
              <a:rPr dirty="0" sz="3400" spc="-30" b="0">
                <a:latin typeface="Cambria"/>
                <a:cs typeface="Cambria"/>
              </a:rPr>
              <a:t> </a:t>
            </a:r>
            <a:r>
              <a:rPr dirty="0" sz="3400" spc="50" b="0">
                <a:latin typeface="Cambria"/>
                <a:cs typeface="Cambria"/>
              </a:rPr>
              <a:t>Flow</a:t>
            </a:r>
            <a:r>
              <a:rPr dirty="0" sz="3400" spc="-25" b="0">
                <a:latin typeface="Cambria"/>
                <a:cs typeface="Cambria"/>
              </a:rPr>
              <a:t> </a:t>
            </a:r>
            <a:r>
              <a:rPr dirty="0" sz="3400" spc="65" b="0">
                <a:latin typeface="Cambria"/>
                <a:cs typeface="Cambria"/>
              </a:rPr>
              <a:t>Diagram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207" y="6280181"/>
            <a:ext cx="22987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Cambria"/>
                <a:cs typeface="Cambria"/>
              </a:rPr>
              <a:t>Figure:</a:t>
            </a:r>
            <a:r>
              <a:rPr dirty="0" sz="1900" spc="-30">
                <a:latin typeface="Cambria"/>
                <a:cs typeface="Cambria"/>
              </a:rPr>
              <a:t> </a:t>
            </a:r>
            <a:r>
              <a:rPr dirty="0" sz="1900" spc="20">
                <a:latin typeface="Cambria"/>
                <a:cs typeface="Cambria"/>
              </a:rPr>
              <a:t>Flow</a:t>
            </a:r>
            <a:r>
              <a:rPr dirty="0" sz="1900" spc="-30">
                <a:latin typeface="Cambria"/>
                <a:cs typeface="Cambria"/>
              </a:rPr>
              <a:t> </a:t>
            </a:r>
            <a:r>
              <a:rPr dirty="0" sz="1900" spc="30">
                <a:latin typeface="Cambria"/>
                <a:cs typeface="Cambria"/>
              </a:rPr>
              <a:t>Diagram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1447" y="2919772"/>
            <a:ext cx="2113280" cy="6997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-190" b="0">
                <a:latin typeface="Cambria"/>
                <a:cs typeface="Cambria"/>
              </a:rPr>
              <a:t>T</a:t>
            </a:r>
            <a:r>
              <a:rPr dirty="0" sz="4400" spc="-195" b="0">
                <a:latin typeface="Cambria"/>
                <a:cs typeface="Cambria"/>
              </a:rPr>
              <a:t>E</a:t>
            </a:r>
            <a:r>
              <a:rPr dirty="0" sz="4400" spc="-50" b="0">
                <a:latin typeface="Cambria"/>
                <a:cs typeface="Cambria"/>
              </a:rPr>
              <a:t>S</a:t>
            </a:r>
            <a:r>
              <a:rPr dirty="0" sz="4400" spc="-190" b="0">
                <a:latin typeface="Cambria"/>
                <a:cs typeface="Cambria"/>
              </a:rPr>
              <a:t>T</a:t>
            </a:r>
            <a:r>
              <a:rPr dirty="0" sz="4400" spc="-50" b="0">
                <a:latin typeface="Cambria"/>
                <a:cs typeface="Cambria"/>
              </a:rPr>
              <a:t>I</a:t>
            </a:r>
            <a:r>
              <a:rPr dirty="0" sz="4400" spc="-165" b="0">
                <a:latin typeface="Cambria"/>
                <a:cs typeface="Cambria"/>
              </a:rPr>
              <a:t>N</a:t>
            </a:r>
            <a:r>
              <a:rPr dirty="0" sz="4400" spc="195" b="0">
                <a:latin typeface="Cambria"/>
                <a:cs typeface="Cambria"/>
              </a:rPr>
              <a:t>G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503" y="3632453"/>
            <a:ext cx="1457325" cy="1257935"/>
          </a:xfrm>
          <a:custGeom>
            <a:avLst/>
            <a:gdLst/>
            <a:ahLst/>
            <a:cxnLst/>
            <a:rect l="l" t="t" r="r" b="b"/>
            <a:pathLst>
              <a:path w="1457325" h="1257935">
                <a:moveTo>
                  <a:pt x="1456753" y="0"/>
                </a:moveTo>
                <a:lnTo>
                  <a:pt x="1412595" y="0"/>
                </a:lnTo>
                <a:lnTo>
                  <a:pt x="1412595" y="1214691"/>
                </a:lnTo>
                <a:lnTo>
                  <a:pt x="0" y="1214691"/>
                </a:lnTo>
                <a:lnTo>
                  <a:pt x="0" y="1257896"/>
                </a:lnTo>
                <a:lnTo>
                  <a:pt x="1456753" y="1257896"/>
                </a:lnTo>
                <a:lnTo>
                  <a:pt x="1456753" y="1214691"/>
                </a:lnTo>
                <a:lnTo>
                  <a:pt x="1456753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8033" y="1703691"/>
            <a:ext cx="1457325" cy="1259205"/>
          </a:xfrm>
          <a:custGeom>
            <a:avLst/>
            <a:gdLst/>
            <a:ahLst/>
            <a:cxnLst/>
            <a:rect l="l" t="t" r="r" b="b"/>
            <a:pathLst>
              <a:path w="1457325" h="1259205">
                <a:moveTo>
                  <a:pt x="1456753" y="0"/>
                </a:moveTo>
                <a:lnTo>
                  <a:pt x="0" y="0"/>
                </a:lnTo>
                <a:lnTo>
                  <a:pt x="0" y="44475"/>
                </a:lnTo>
                <a:lnTo>
                  <a:pt x="0" y="1259166"/>
                </a:lnTo>
                <a:lnTo>
                  <a:pt x="44157" y="1259166"/>
                </a:lnTo>
                <a:lnTo>
                  <a:pt x="44157" y="44475"/>
                </a:lnTo>
                <a:lnTo>
                  <a:pt x="1456753" y="44475"/>
                </a:lnTo>
                <a:lnTo>
                  <a:pt x="1456753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17" y="142938"/>
            <a:ext cx="3992879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b="0">
                <a:latin typeface="Cambria"/>
                <a:cs typeface="Cambria"/>
              </a:rPr>
              <a:t>Testing</a:t>
            </a:r>
            <a:r>
              <a:rPr dirty="0" sz="3600" spc="-50" b="0">
                <a:latin typeface="Cambria"/>
                <a:cs typeface="Cambria"/>
              </a:rPr>
              <a:t> </a:t>
            </a:r>
            <a:r>
              <a:rPr dirty="0" sz="3600" spc="60" b="0">
                <a:latin typeface="Cambria"/>
                <a:cs typeface="Cambria"/>
              </a:rPr>
              <a:t>Approaches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61" y="2343462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61" y="3162612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61" y="3981762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3581" y="769231"/>
            <a:ext cx="9129395" cy="3824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dirty="0" sz="2200" spc="65">
                <a:latin typeface="Cambria"/>
                <a:cs typeface="Cambria"/>
              </a:rPr>
              <a:t>Software </a:t>
            </a:r>
            <a:r>
              <a:rPr dirty="0" sz="2200" spc="25">
                <a:latin typeface="Cambria"/>
                <a:cs typeface="Cambria"/>
              </a:rPr>
              <a:t>testing </a:t>
            </a:r>
            <a:r>
              <a:rPr dirty="0" sz="2200" spc="-10">
                <a:latin typeface="Cambria"/>
                <a:cs typeface="Cambria"/>
              </a:rPr>
              <a:t>is </a:t>
            </a:r>
            <a:r>
              <a:rPr dirty="0" sz="2200" spc="75">
                <a:latin typeface="Cambria"/>
                <a:cs typeface="Cambria"/>
              </a:rPr>
              <a:t>a </a:t>
            </a:r>
            <a:r>
              <a:rPr dirty="0" sz="2200">
                <a:latin typeface="Cambria"/>
                <a:cs typeface="Cambria"/>
              </a:rPr>
              <a:t>set </a:t>
            </a:r>
            <a:r>
              <a:rPr dirty="0" sz="2200" spc="90">
                <a:latin typeface="Cambria"/>
                <a:cs typeface="Cambria"/>
              </a:rPr>
              <a:t>of </a:t>
            </a:r>
            <a:r>
              <a:rPr dirty="0" sz="2200" spc="25">
                <a:latin typeface="Cambria"/>
                <a:cs typeface="Cambria"/>
              </a:rPr>
              <a:t>process </a:t>
            </a:r>
            <a:r>
              <a:rPr dirty="0" sz="2200" spc="50">
                <a:latin typeface="Cambria"/>
                <a:cs typeface="Cambria"/>
              </a:rPr>
              <a:t>aimed </a:t>
            </a:r>
            <a:r>
              <a:rPr dirty="0" sz="2200" spc="40">
                <a:latin typeface="Cambria"/>
                <a:cs typeface="Cambria"/>
              </a:rPr>
              <a:t>at investigating, </a:t>
            </a:r>
            <a:r>
              <a:rPr dirty="0" sz="2200" spc="55">
                <a:latin typeface="Cambria"/>
                <a:cs typeface="Cambria"/>
              </a:rPr>
              <a:t>evaluating </a:t>
            </a:r>
            <a:r>
              <a:rPr dirty="0" sz="2200" spc="65">
                <a:latin typeface="Cambria"/>
                <a:cs typeface="Cambria"/>
              </a:rPr>
              <a:t>and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50">
                <a:latin typeface="Cambria"/>
                <a:cs typeface="Cambria"/>
              </a:rPr>
              <a:t>ascertaining</a:t>
            </a:r>
            <a:r>
              <a:rPr dirty="0" sz="2200" spc="25">
                <a:latin typeface="Cambria"/>
                <a:cs typeface="Cambria"/>
              </a:rPr>
              <a:t> </a:t>
            </a:r>
            <a:r>
              <a:rPr dirty="0" sz="2200" spc="30">
                <a:latin typeface="Cambria"/>
                <a:cs typeface="Cambria"/>
              </a:rPr>
              <a:t>the completeness </a:t>
            </a:r>
            <a:r>
              <a:rPr dirty="0" sz="2200" spc="65">
                <a:latin typeface="Cambria"/>
                <a:cs typeface="Cambria"/>
              </a:rPr>
              <a:t>and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55">
                <a:latin typeface="Cambria"/>
                <a:cs typeface="Cambria"/>
              </a:rPr>
              <a:t>quality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90">
                <a:latin typeface="Cambria"/>
                <a:cs typeface="Cambria"/>
              </a:rPr>
              <a:t>of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45">
                <a:latin typeface="Cambria"/>
                <a:cs typeface="Cambria"/>
              </a:rPr>
              <a:t>computer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55">
                <a:latin typeface="Cambria"/>
                <a:cs typeface="Cambria"/>
              </a:rPr>
              <a:t>software.</a:t>
            </a:r>
            <a:endParaRPr sz="2200">
              <a:latin typeface="Cambria"/>
              <a:cs typeface="Cambria"/>
            </a:endParaRPr>
          </a:p>
          <a:p>
            <a:pPr marL="74930">
              <a:lnSpc>
                <a:spcPct val="100000"/>
              </a:lnSpc>
              <a:spcBef>
                <a:spcPts val="1775"/>
              </a:spcBef>
            </a:pPr>
            <a:r>
              <a:rPr dirty="0" sz="2200" spc="-5">
                <a:latin typeface="Cambria"/>
                <a:cs typeface="Cambria"/>
              </a:rPr>
              <a:t>The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20">
                <a:latin typeface="Cambria"/>
                <a:cs typeface="Cambria"/>
              </a:rPr>
              <a:t>objectives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85">
                <a:latin typeface="Cambria"/>
                <a:cs typeface="Cambria"/>
              </a:rPr>
              <a:t>of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10">
                <a:latin typeface="Cambria"/>
                <a:cs typeface="Cambria"/>
              </a:rPr>
              <a:t>these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10">
                <a:latin typeface="Cambria"/>
                <a:cs typeface="Cambria"/>
              </a:rPr>
              <a:t>processes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65">
                <a:latin typeface="Cambria"/>
                <a:cs typeface="Cambria"/>
              </a:rPr>
              <a:t>can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30">
                <a:latin typeface="Cambria"/>
                <a:cs typeface="Cambria"/>
              </a:rPr>
              <a:t>include</a:t>
            </a:r>
            <a:endParaRPr sz="2200">
              <a:latin typeface="Cambria"/>
              <a:cs typeface="Cambria"/>
            </a:endParaRPr>
          </a:p>
          <a:p>
            <a:pPr marL="252729" marR="558165">
              <a:lnSpc>
                <a:spcPts val="3229"/>
              </a:lnSpc>
              <a:spcBef>
                <a:spcPts val="200"/>
              </a:spcBef>
            </a:pPr>
            <a:r>
              <a:rPr dirty="0" sz="2200" spc="80">
                <a:latin typeface="Cambria"/>
                <a:cs typeface="Cambria"/>
              </a:rPr>
              <a:t>Verifying</a:t>
            </a:r>
            <a:r>
              <a:rPr dirty="0" sz="2200" spc="25">
                <a:latin typeface="Cambria"/>
                <a:cs typeface="Cambria"/>
              </a:rPr>
              <a:t> </a:t>
            </a:r>
            <a:r>
              <a:rPr dirty="0" sz="2200" spc="65">
                <a:latin typeface="Cambria"/>
                <a:cs typeface="Cambria"/>
              </a:rPr>
              <a:t>software</a:t>
            </a:r>
            <a:r>
              <a:rPr dirty="0" sz="2200" spc="30">
                <a:latin typeface="Cambria"/>
                <a:cs typeface="Cambria"/>
              </a:rPr>
              <a:t> completeness </a:t>
            </a:r>
            <a:r>
              <a:rPr dirty="0" sz="2200" spc="25">
                <a:latin typeface="Cambria"/>
                <a:cs typeface="Cambria"/>
              </a:rPr>
              <a:t>in </a:t>
            </a:r>
            <a:r>
              <a:rPr dirty="0" sz="2200" spc="55">
                <a:latin typeface="Cambria"/>
                <a:cs typeface="Cambria"/>
              </a:rPr>
              <a:t>regards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35">
                <a:latin typeface="Cambria"/>
                <a:cs typeface="Cambria"/>
              </a:rPr>
              <a:t>functional/business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35">
                <a:latin typeface="Cambria"/>
                <a:cs typeface="Cambria"/>
              </a:rPr>
              <a:t>requirements.</a:t>
            </a:r>
            <a:endParaRPr sz="22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375"/>
              </a:spcBef>
            </a:pPr>
            <a:r>
              <a:rPr dirty="0" sz="2200" spc="55">
                <a:latin typeface="Cambria"/>
                <a:cs typeface="Cambria"/>
              </a:rPr>
              <a:t>Identifying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50">
                <a:latin typeface="Cambria"/>
                <a:cs typeface="Cambria"/>
              </a:rPr>
              <a:t>technical</a:t>
            </a:r>
            <a:r>
              <a:rPr dirty="0" sz="2200" spc="30">
                <a:latin typeface="Cambria"/>
                <a:cs typeface="Cambria"/>
              </a:rPr>
              <a:t> bugs/errors</a:t>
            </a:r>
            <a:r>
              <a:rPr dirty="0" sz="2200" spc="35">
                <a:latin typeface="Cambria"/>
                <a:cs typeface="Cambria"/>
              </a:rPr>
              <a:t> </a:t>
            </a:r>
            <a:r>
              <a:rPr dirty="0" sz="2200" spc="65">
                <a:latin typeface="Cambria"/>
                <a:cs typeface="Cambria"/>
              </a:rPr>
              <a:t>and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45">
                <a:latin typeface="Cambria"/>
                <a:cs typeface="Cambria"/>
              </a:rPr>
              <a:t>ensuring</a:t>
            </a:r>
            <a:r>
              <a:rPr dirty="0" sz="2200" spc="35">
                <a:latin typeface="Cambria"/>
                <a:cs typeface="Cambria"/>
              </a:rPr>
              <a:t> </a:t>
            </a:r>
            <a:r>
              <a:rPr dirty="0" sz="2200" spc="30">
                <a:latin typeface="Cambria"/>
                <a:cs typeface="Cambria"/>
              </a:rPr>
              <a:t>the </a:t>
            </a:r>
            <a:r>
              <a:rPr dirty="0" sz="2200" spc="65">
                <a:latin typeface="Cambria"/>
                <a:cs typeface="Cambria"/>
              </a:rPr>
              <a:t>software</a:t>
            </a:r>
            <a:r>
              <a:rPr dirty="0" sz="2200" spc="3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is</a:t>
            </a:r>
            <a:r>
              <a:rPr dirty="0" sz="2200" spc="30">
                <a:latin typeface="Cambria"/>
                <a:cs typeface="Cambria"/>
              </a:rPr>
              <a:t> </a:t>
            </a:r>
            <a:r>
              <a:rPr dirty="0" sz="2200" spc="40">
                <a:latin typeface="Cambria"/>
                <a:cs typeface="Cambria"/>
              </a:rPr>
              <a:t>error-</a:t>
            </a:r>
            <a:endParaRPr sz="2200">
              <a:latin typeface="Cambria"/>
              <a:cs typeface="Cambria"/>
            </a:endParaRPr>
          </a:p>
          <a:p>
            <a:pPr marL="252729">
              <a:lnSpc>
                <a:spcPct val="100000"/>
              </a:lnSpc>
              <a:spcBef>
                <a:spcPts val="585"/>
              </a:spcBef>
            </a:pPr>
            <a:r>
              <a:rPr dirty="0" sz="2200" spc="55">
                <a:latin typeface="Cambria"/>
                <a:cs typeface="Cambria"/>
              </a:rPr>
              <a:t>free.</a:t>
            </a:r>
            <a:endParaRPr sz="2200">
              <a:latin typeface="Cambria"/>
              <a:cs typeface="Cambria"/>
            </a:endParaRPr>
          </a:p>
          <a:p>
            <a:pPr marL="252729" marR="1247140">
              <a:lnSpc>
                <a:spcPts val="3229"/>
              </a:lnSpc>
              <a:spcBef>
                <a:spcPts val="95"/>
              </a:spcBef>
              <a:tabLst>
                <a:tab pos="5674360" algn="l"/>
              </a:tabLst>
            </a:pPr>
            <a:r>
              <a:rPr dirty="0" sz="2200" spc="30">
                <a:latin typeface="Cambria"/>
                <a:cs typeface="Cambria"/>
              </a:rPr>
              <a:t>Assessing</a:t>
            </a:r>
            <a:r>
              <a:rPr dirty="0" sz="2200" spc="40">
                <a:latin typeface="Cambria"/>
                <a:cs typeface="Cambria"/>
              </a:rPr>
              <a:t> </a:t>
            </a:r>
            <a:r>
              <a:rPr dirty="0" sz="2200" spc="35">
                <a:latin typeface="Cambria"/>
                <a:cs typeface="Cambria"/>
              </a:rPr>
              <a:t>usability,</a:t>
            </a:r>
            <a:r>
              <a:rPr dirty="0" sz="2200" spc="45">
                <a:latin typeface="Cambria"/>
                <a:cs typeface="Cambria"/>
              </a:rPr>
              <a:t> </a:t>
            </a:r>
            <a:r>
              <a:rPr dirty="0" sz="2200" spc="60">
                <a:latin typeface="Cambria"/>
                <a:cs typeface="Cambria"/>
              </a:rPr>
              <a:t>performance,</a:t>
            </a:r>
            <a:r>
              <a:rPr dirty="0" sz="2200" spc="40">
                <a:latin typeface="Cambria"/>
                <a:cs typeface="Cambria"/>
              </a:rPr>
              <a:t> security,	compatibility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65">
                <a:latin typeface="Cambria"/>
                <a:cs typeface="Cambria"/>
              </a:rPr>
              <a:t>and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25">
                <a:latin typeface="Cambria"/>
                <a:cs typeface="Cambria"/>
              </a:rPr>
              <a:t>installation.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41" y="283055"/>
            <a:ext cx="3992879" cy="5778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600" b="0">
                <a:latin typeface="Cambria"/>
                <a:cs typeface="Cambria"/>
              </a:rPr>
              <a:t>Testing</a:t>
            </a:r>
            <a:r>
              <a:rPr dirty="0" sz="3600" spc="-50" b="0">
                <a:latin typeface="Cambria"/>
                <a:cs typeface="Cambria"/>
              </a:rPr>
              <a:t> </a:t>
            </a:r>
            <a:r>
              <a:rPr dirty="0" sz="3600" spc="60" b="0">
                <a:latin typeface="Cambria"/>
                <a:cs typeface="Cambria"/>
              </a:rPr>
              <a:t>Approaches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58" y="3744790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58" y="4179192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7631" y="957333"/>
            <a:ext cx="3377565" cy="34004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469265" indent="-212090">
              <a:lnSpc>
                <a:spcPct val="100000"/>
              </a:lnSpc>
              <a:spcBef>
                <a:spcPts val="1155"/>
              </a:spcBef>
              <a:buAutoNum type="romanLcPeriod"/>
              <a:tabLst>
                <a:tab pos="469900" algn="l"/>
              </a:tabLst>
            </a:pPr>
            <a:r>
              <a:rPr dirty="0" sz="2400" spc="35">
                <a:latin typeface="Cambria"/>
                <a:cs typeface="Cambria"/>
              </a:rPr>
              <a:t>Unit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481965" indent="-316230">
              <a:lnSpc>
                <a:spcPct val="100000"/>
              </a:lnSpc>
              <a:spcBef>
                <a:spcPts val="1060"/>
              </a:spcBef>
              <a:buFont typeface="Cambria"/>
              <a:buAutoNum type="romanLcPeriod"/>
              <a:tabLst>
                <a:tab pos="482600" algn="l"/>
              </a:tabLst>
            </a:pPr>
            <a:r>
              <a:rPr dirty="0" sz="2400" spc="-10">
                <a:latin typeface="Cambria"/>
                <a:cs typeface="Cambria"/>
              </a:rPr>
              <a:t>Stress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511175" indent="-413384">
              <a:lnSpc>
                <a:spcPct val="100000"/>
              </a:lnSpc>
              <a:spcBef>
                <a:spcPts val="1060"/>
              </a:spcBef>
              <a:buAutoNum type="romanLcPeriod"/>
              <a:tabLst>
                <a:tab pos="511809" algn="l"/>
              </a:tabLst>
            </a:pPr>
            <a:r>
              <a:rPr dirty="0" sz="2400" spc="55" i="1">
                <a:latin typeface="Cambria"/>
                <a:cs typeface="Cambria"/>
              </a:rPr>
              <a:t>Actual</a:t>
            </a:r>
            <a:r>
              <a:rPr dirty="0" sz="2400" spc="-20" i="1">
                <a:latin typeface="Cambria"/>
                <a:cs typeface="Cambria"/>
              </a:rPr>
              <a:t> </a:t>
            </a:r>
            <a:r>
              <a:rPr dirty="0" sz="2400" spc="30" i="1">
                <a:latin typeface="Cambria"/>
                <a:cs typeface="Cambria"/>
              </a:rPr>
              <a:t>system</a:t>
            </a:r>
            <a:r>
              <a:rPr dirty="0" sz="2400" spc="-20" i="1">
                <a:latin typeface="Cambria"/>
                <a:cs typeface="Cambria"/>
              </a:rPr>
              <a:t> </a:t>
            </a:r>
            <a:r>
              <a:rPr dirty="0" sz="2400" spc="15" i="1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397510" indent="-385445">
              <a:lnSpc>
                <a:spcPct val="100000"/>
              </a:lnSpc>
              <a:spcBef>
                <a:spcPts val="1060"/>
              </a:spcBef>
              <a:buAutoNum type="romanLcPeriod"/>
              <a:tabLst>
                <a:tab pos="398145" algn="l"/>
              </a:tabLst>
            </a:pPr>
            <a:r>
              <a:rPr dirty="0" sz="2400" spc="65" i="1">
                <a:latin typeface="Cambria"/>
                <a:cs typeface="Cambria"/>
              </a:rPr>
              <a:t>Functional</a:t>
            </a:r>
            <a:r>
              <a:rPr dirty="0" sz="2400" spc="-35" i="1">
                <a:latin typeface="Cambria"/>
                <a:cs typeface="Cambria"/>
              </a:rPr>
              <a:t> </a:t>
            </a:r>
            <a:r>
              <a:rPr dirty="0" sz="2400" spc="15" i="1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300990" indent="-288925">
              <a:lnSpc>
                <a:spcPct val="100000"/>
              </a:lnSpc>
              <a:spcBef>
                <a:spcPts val="1060"/>
              </a:spcBef>
              <a:buAutoNum type="romanLcPeriod"/>
              <a:tabLst>
                <a:tab pos="301625" algn="l"/>
              </a:tabLst>
            </a:pPr>
            <a:r>
              <a:rPr dirty="0" sz="2400" spc="35" i="1">
                <a:latin typeface="Cambria"/>
                <a:cs typeface="Cambria"/>
              </a:rPr>
              <a:t>System</a:t>
            </a:r>
            <a:r>
              <a:rPr dirty="0" sz="2400" spc="-30" i="1">
                <a:latin typeface="Cambria"/>
                <a:cs typeface="Cambria"/>
              </a:rPr>
              <a:t> </a:t>
            </a:r>
            <a:r>
              <a:rPr dirty="0" sz="2400" spc="15" i="1">
                <a:latin typeface="Cambria"/>
                <a:cs typeface="Cambria"/>
              </a:rPr>
              <a:t>Testing</a:t>
            </a:r>
            <a:endParaRPr sz="2400">
              <a:latin typeface="Cambria"/>
              <a:cs typeface="Cambria"/>
            </a:endParaRPr>
          </a:p>
          <a:p>
            <a:pPr marL="449580">
              <a:lnSpc>
                <a:spcPct val="100000"/>
              </a:lnSpc>
              <a:spcBef>
                <a:spcPts val="1050"/>
              </a:spcBef>
            </a:pPr>
            <a:r>
              <a:rPr dirty="0" sz="2000" spc="10" i="1">
                <a:latin typeface="Cambria"/>
                <a:cs typeface="Cambria"/>
              </a:rPr>
              <a:t>White</a:t>
            </a:r>
            <a:r>
              <a:rPr dirty="0" sz="2000" spc="-25" i="1">
                <a:latin typeface="Cambria"/>
                <a:cs typeface="Cambria"/>
              </a:rPr>
              <a:t> </a:t>
            </a:r>
            <a:r>
              <a:rPr dirty="0" sz="2000" spc="35" i="1">
                <a:latin typeface="Cambria"/>
                <a:cs typeface="Cambria"/>
              </a:rPr>
              <a:t>Box</a:t>
            </a:r>
            <a:r>
              <a:rPr dirty="0" sz="2000" spc="-25" i="1">
                <a:latin typeface="Cambria"/>
                <a:cs typeface="Cambria"/>
              </a:rPr>
              <a:t> </a:t>
            </a:r>
            <a:r>
              <a:rPr dirty="0" sz="2000" spc="10" i="1">
                <a:latin typeface="Cambria"/>
                <a:cs typeface="Cambria"/>
              </a:rPr>
              <a:t>Testing</a:t>
            </a:r>
            <a:endParaRPr sz="2000">
              <a:latin typeface="Cambria"/>
              <a:cs typeface="Cambria"/>
            </a:endParaRPr>
          </a:p>
          <a:p>
            <a:pPr marL="449580">
              <a:lnSpc>
                <a:spcPct val="100000"/>
              </a:lnSpc>
              <a:spcBef>
                <a:spcPts val="1019"/>
              </a:spcBef>
            </a:pPr>
            <a:r>
              <a:rPr dirty="0" sz="2000" spc="35">
                <a:latin typeface="Cambria"/>
                <a:cs typeface="Cambria"/>
              </a:rPr>
              <a:t>Black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40">
                <a:latin typeface="Cambria"/>
                <a:cs typeface="Cambria"/>
              </a:rPr>
              <a:t>Box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Testing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3062" y="4182998"/>
            <a:ext cx="2294890" cy="1981200"/>
          </a:xfrm>
          <a:custGeom>
            <a:avLst/>
            <a:gdLst/>
            <a:ahLst/>
            <a:cxnLst/>
            <a:rect l="l" t="t" r="r" b="b"/>
            <a:pathLst>
              <a:path w="2294890" h="1981200">
                <a:moveTo>
                  <a:pt x="2294648" y="0"/>
                </a:moveTo>
                <a:lnTo>
                  <a:pt x="2225090" y="0"/>
                </a:lnTo>
                <a:lnTo>
                  <a:pt x="2225090" y="1910969"/>
                </a:lnTo>
                <a:lnTo>
                  <a:pt x="0" y="1910969"/>
                </a:lnTo>
                <a:lnTo>
                  <a:pt x="0" y="1980806"/>
                </a:lnTo>
                <a:lnTo>
                  <a:pt x="2294648" y="1980806"/>
                </a:lnTo>
                <a:lnTo>
                  <a:pt x="2294648" y="1910969"/>
                </a:lnTo>
                <a:lnTo>
                  <a:pt x="2294648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5800" y="1149578"/>
            <a:ext cx="2294890" cy="1981200"/>
          </a:xfrm>
          <a:custGeom>
            <a:avLst/>
            <a:gdLst/>
            <a:ahLst/>
            <a:cxnLst/>
            <a:rect l="l" t="t" r="r" b="b"/>
            <a:pathLst>
              <a:path w="2294890" h="1981200">
                <a:moveTo>
                  <a:pt x="2294648" y="0"/>
                </a:moveTo>
                <a:lnTo>
                  <a:pt x="0" y="0"/>
                </a:lnTo>
                <a:lnTo>
                  <a:pt x="0" y="69837"/>
                </a:lnTo>
                <a:lnTo>
                  <a:pt x="0" y="1980806"/>
                </a:lnTo>
                <a:lnTo>
                  <a:pt x="69557" y="1980806"/>
                </a:lnTo>
                <a:lnTo>
                  <a:pt x="69557" y="69837"/>
                </a:lnTo>
                <a:lnTo>
                  <a:pt x="2294648" y="69837"/>
                </a:lnTo>
                <a:lnTo>
                  <a:pt x="2294648" y="0"/>
                </a:lnTo>
                <a:close/>
              </a:path>
            </a:pathLst>
          </a:custGeom>
          <a:solidFill>
            <a:srgbClr val="07A5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3136" y="2948971"/>
            <a:ext cx="3945254" cy="6997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35" b="0">
                <a:latin typeface="Cambria"/>
                <a:cs typeface="Cambria"/>
              </a:rPr>
              <a:t>Implementation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345" y="236971"/>
            <a:ext cx="2652395" cy="6997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00" spc="-55" b="0">
                <a:latin typeface="Cambria"/>
                <a:cs typeface="Cambria"/>
              </a:rPr>
              <a:t>Tools</a:t>
            </a:r>
            <a:r>
              <a:rPr dirty="0" sz="4400" spc="-70" b="0">
                <a:latin typeface="Cambria"/>
                <a:cs typeface="Cambria"/>
              </a:rPr>
              <a:t> </a:t>
            </a:r>
            <a:r>
              <a:rPr dirty="0" sz="4400" spc="60" b="0">
                <a:latin typeface="Cambria"/>
                <a:cs typeface="Cambria"/>
              </a:rPr>
              <a:t>Used</a:t>
            </a:r>
            <a:endParaRPr sz="4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0" y="2210041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0" y="2638666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0" y="3067290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60" y="3495916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1442" y="1463095"/>
            <a:ext cx="2007235" cy="225044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505459">
              <a:lnSpc>
                <a:spcPct val="100000"/>
              </a:lnSpc>
              <a:spcBef>
                <a:spcPts val="655"/>
              </a:spcBef>
            </a:pPr>
            <a:r>
              <a:rPr dirty="0" u="heavy" sz="2900" spc="1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Frontend</a:t>
            </a:r>
            <a:endParaRPr sz="2900">
              <a:latin typeface="Cambria"/>
              <a:cs typeface="Cambria"/>
            </a:endParaRPr>
          </a:p>
          <a:p>
            <a:pPr marL="12700" marR="1214120">
              <a:lnSpc>
                <a:spcPts val="3379"/>
              </a:lnSpc>
              <a:spcBef>
                <a:spcPts val="165"/>
              </a:spcBef>
            </a:pPr>
            <a:r>
              <a:rPr dirty="0" sz="2400" spc="-35">
                <a:latin typeface="Cambria"/>
                <a:cs typeface="Cambria"/>
              </a:rPr>
              <a:t>H</a:t>
            </a:r>
            <a:r>
              <a:rPr dirty="0" sz="2400" spc="-105">
                <a:latin typeface="Cambria"/>
                <a:cs typeface="Cambria"/>
              </a:rPr>
              <a:t>T</a:t>
            </a:r>
            <a:r>
              <a:rPr dirty="0" sz="2400" spc="-90">
                <a:latin typeface="Cambria"/>
                <a:cs typeface="Cambria"/>
              </a:rPr>
              <a:t>M</a:t>
            </a:r>
            <a:r>
              <a:rPr dirty="0" sz="2400" spc="-15">
                <a:latin typeface="Cambria"/>
                <a:cs typeface="Cambria"/>
              </a:rPr>
              <a:t>L  </a:t>
            </a:r>
            <a:r>
              <a:rPr dirty="0" sz="2400" spc="15">
                <a:latin typeface="Cambria"/>
                <a:cs typeface="Cambria"/>
              </a:rPr>
              <a:t>CSS 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JS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20">
                <a:latin typeface="Cambria"/>
                <a:cs typeface="Cambria"/>
              </a:rPr>
              <a:t>BOOTSTRAP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972" y="2192116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972" y="2620741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972" y="3049366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038959" y="1475985"/>
            <a:ext cx="2814320" cy="17907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585"/>
              </a:spcBef>
            </a:pPr>
            <a:r>
              <a:rPr dirty="0" u="heavy" sz="2800" spc="55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Backend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400" spc="35">
                <a:latin typeface="Cambria"/>
                <a:cs typeface="Cambria"/>
              </a:rPr>
              <a:t>Python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17200"/>
              </a:lnSpc>
            </a:pPr>
            <a:r>
              <a:rPr dirty="0" sz="2400" spc="35">
                <a:latin typeface="Cambria"/>
                <a:cs typeface="Cambria"/>
              </a:rPr>
              <a:t>Django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(Framework)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SQLite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99" y="175264"/>
            <a:ext cx="4174490" cy="5473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20" b="0">
                <a:latin typeface="Cambria"/>
                <a:cs typeface="Cambria"/>
              </a:rPr>
              <a:t>Future</a:t>
            </a:r>
            <a:r>
              <a:rPr dirty="0" sz="3400" spc="-30" b="0">
                <a:latin typeface="Cambria"/>
                <a:cs typeface="Cambria"/>
              </a:rPr>
              <a:t> </a:t>
            </a:r>
            <a:r>
              <a:rPr dirty="0" sz="3400" spc="35" b="0">
                <a:latin typeface="Cambria"/>
                <a:cs typeface="Cambria"/>
              </a:rPr>
              <a:t>Enhancements</a:t>
            </a:r>
            <a:endParaRPr sz="3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130" y="185979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130" y="233928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130" y="2818859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9745" y="811916"/>
            <a:ext cx="8873490" cy="220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100" spc="10">
                <a:latin typeface="Cambria"/>
                <a:cs typeface="Cambria"/>
              </a:rPr>
              <a:t>There </a:t>
            </a:r>
            <a:r>
              <a:rPr dirty="0" sz="2100" spc="40">
                <a:latin typeface="Cambria"/>
                <a:cs typeface="Cambria"/>
              </a:rPr>
              <a:t>are </a:t>
            </a:r>
            <a:r>
              <a:rPr dirty="0" sz="2100" spc="10">
                <a:latin typeface="Cambria"/>
                <a:cs typeface="Cambria"/>
              </a:rPr>
              <a:t>limitations </a:t>
            </a:r>
            <a:r>
              <a:rPr dirty="0" sz="2100" spc="20">
                <a:latin typeface="Cambria"/>
                <a:cs typeface="Cambria"/>
              </a:rPr>
              <a:t>in </a:t>
            </a:r>
            <a:r>
              <a:rPr dirty="0" sz="2100" spc="25">
                <a:latin typeface="Cambria"/>
                <a:cs typeface="Cambria"/>
              </a:rPr>
              <a:t>our </a:t>
            </a:r>
            <a:r>
              <a:rPr dirty="0" sz="2100" spc="80">
                <a:latin typeface="Cambria"/>
                <a:cs typeface="Cambria"/>
              </a:rPr>
              <a:t>web </a:t>
            </a:r>
            <a:r>
              <a:rPr dirty="0" sz="2100" spc="20">
                <a:latin typeface="Cambria"/>
                <a:cs typeface="Cambria"/>
              </a:rPr>
              <a:t>application. </a:t>
            </a:r>
            <a:r>
              <a:rPr dirty="0" sz="2100" spc="-45">
                <a:latin typeface="Cambria"/>
                <a:cs typeface="Cambria"/>
              </a:rPr>
              <a:t>To </a:t>
            </a:r>
            <a:r>
              <a:rPr dirty="0" sz="2100" spc="35">
                <a:latin typeface="Cambria"/>
                <a:cs typeface="Cambria"/>
              </a:rPr>
              <a:t>overcome </a:t>
            </a:r>
            <a:r>
              <a:rPr dirty="0" sz="2100" spc="5">
                <a:latin typeface="Cambria"/>
                <a:cs typeface="Cambria"/>
              </a:rPr>
              <a:t>those limitations, </a:t>
            </a:r>
            <a:r>
              <a:rPr dirty="0" sz="2100" spc="-450">
                <a:latin typeface="Cambria"/>
                <a:cs typeface="Cambria"/>
              </a:rPr>
              <a:t> </a:t>
            </a:r>
            <a:r>
              <a:rPr dirty="0" sz="2100" spc="95">
                <a:latin typeface="Cambria"/>
                <a:cs typeface="Cambria"/>
              </a:rPr>
              <a:t>we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plan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to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 spc="50">
                <a:latin typeface="Cambria"/>
                <a:cs typeface="Cambria"/>
              </a:rPr>
              <a:t>add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the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50">
                <a:latin typeface="Cambria"/>
                <a:cs typeface="Cambria"/>
              </a:rPr>
              <a:t>following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features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to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our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applications:</a:t>
            </a:r>
            <a:endParaRPr sz="2100">
              <a:latin typeface="Cambria"/>
              <a:cs typeface="Cambria"/>
            </a:endParaRPr>
          </a:p>
          <a:p>
            <a:pPr marL="344170">
              <a:lnSpc>
                <a:spcPct val="100000"/>
              </a:lnSpc>
              <a:spcBef>
                <a:spcPts val="1255"/>
              </a:spcBef>
            </a:pPr>
            <a:r>
              <a:rPr dirty="0" sz="2100">
                <a:latin typeface="Cambria"/>
                <a:cs typeface="Cambria"/>
              </a:rPr>
              <a:t>Mobile</a:t>
            </a:r>
            <a:r>
              <a:rPr dirty="0" sz="2100" spc="-40">
                <a:latin typeface="Cambria"/>
                <a:cs typeface="Cambria"/>
              </a:rPr>
              <a:t> </a:t>
            </a:r>
            <a:r>
              <a:rPr dirty="0" sz="2100" spc="50">
                <a:latin typeface="Cambria"/>
                <a:cs typeface="Cambria"/>
              </a:rPr>
              <a:t>App</a:t>
            </a:r>
            <a:endParaRPr sz="2100">
              <a:latin typeface="Cambria"/>
              <a:cs typeface="Cambria"/>
            </a:endParaRPr>
          </a:p>
          <a:p>
            <a:pPr marL="303530">
              <a:lnSpc>
                <a:spcPct val="100000"/>
              </a:lnSpc>
              <a:spcBef>
                <a:spcPts val="1255"/>
              </a:spcBef>
            </a:pPr>
            <a:r>
              <a:rPr dirty="0" sz="2100" spc="15">
                <a:latin typeface="Cambria"/>
                <a:cs typeface="Cambria"/>
              </a:rPr>
              <a:t>Real-time</a:t>
            </a:r>
            <a:r>
              <a:rPr dirty="0" sz="2100" spc="-15">
                <a:latin typeface="Cambria"/>
                <a:cs typeface="Cambria"/>
              </a:rPr>
              <a:t> </a:t>
            </a:r>
            <a:r>
              <a:rPr dirty="0" sz="2100" spc="40">
                <a:latin typeface="Cambria"/>
                <a:cs typeface="Cambria"/>
              </a:rPr>
              <a:t>Analytics</a:t>
            </a:r>
            <a:endParaRPr sz="2100">
              <a:latin typeface="Cambria"/>
              <a:cs typeface="Cambria"/>
            </a:endParaRPr>
          </a:p>
          <a:p>
            <a:pPr marL="363855">
              <a:lnSpc>
                <a:spcPct val="100000"/>
              </a:lnSpc>
              <a:spcBef>
                <a:spcPts val="1255"/>
              </a:spcBef>
            </a:pPr>
            <a:r>
              <a:rPr dirty="0" sz="2100" spc="40">
                <a:latin typeface="Cambria"/>
                <a:cs typeface="Cambria"/>
              </a:rPr>
              <a:t>AI-Powered</a:t>
            </a:r>
            <a:r>
              <a:rPr dirty="0" sz="2100" spc="-25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Scheduling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453" y="2632080"/>
            <a:ext cx="4324349" cy="3343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260" y="835868"/>
            <a:ext cx="4288790" cy="56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70" b="0">
                <a:latin typeface="Cambria"/>
                <a:cs typeface="Cambria"/>
              </a:rPr>
              <a:t>What</a:t>
            </a:r>
            <a:r>
              <a:rPr dirty="0" sz="3550" spc="-25" b="0">
                <a:latin typeface="Cambria"/>
                <a:cs typeface="Cambria"/>
              </a:rPr>
              <a:t> </a:t>
            </a:r>
            <a:r>
              <a:rPr dirty="0" sz="3550" spc="-30" b="0">
                <a:latin typeface="Cambria"/>
                <a:cs typeface="Cambria"/>
              </a:rPr>
              <a:t>is</a:t>
            </a:r>
            <a:r>
              <a:rPr dirty="0" sz="3550" spc="-25" b="0">
                <a:latin typeface="Cambria"/>
                <a:cs typeface="Cambria"/>
              </a:rPr>
              <a:t> </a:t>
            </a:r>
            <a:r>
              <a:rPr dirty="0" sz="3550" spc="20" b="0">
                <a:latin typeface="Cambria"/>
                <a:cs typeface="Cambria"/>
              </a:rPr>
              <a:t>MACFUTSAL?</a:t>
            </a:r>
            <a:endParaRPr sz="35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75" y="2746904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75" y="348985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75" y="386132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575" y="4604279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9969" y="1579034"/>
            <a:ext cx="8630285" cy="3945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dirty="0" sz="1900" spc="105">
                <a:latin typeface="Cambria"/>
                <a:cs typeface="Cambria"/>
              </a:rPr>
              <a:t>A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30">
                <a:latin typeface="Cambria"/>
                <a:cs typeface="Cambria"/>
              </a:rPr>
              <a:t>digital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45">
                <a:latin typeface="Cambria"/>
                <a:cs typeface="Cambria"/>
              </a:rPr>
              <a:t>platform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to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60">
                <a:latin typeface="Cambria"/>
                <a:cs typeface="Cambria"/>
              </a:rPr>
              <a:t>manage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25">
                <a:latin typeface="Cambria"/>
                <a:cs typeface="Cambria"/>
              </a:rPr>
              <a:t>the</a:t>
            </a:r>
            <a:r>
              <a:rPr dirty="0" sz="1900" spc="10">
                <a:latin typeface="Cambria"/>
                <a:cs typeface="Cambria"/>
              </a:rPr>
              <a:t> Futsal </a:t>
            </a:r>
            <a:r>
              <a:rPr dirty="0" sz="1900" spc="45">
                <a:latin typeface="Cambria"/>
                <a:cs typeface="Cambria"/>
              </a:rPr>
              <a:t>Program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65">
                <a:latin typeface="Cambria"/>
                <a:cs typeface="Cambria"/>
              </a:rPr>
              <a:t>for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5">
                <a:latin typeface="Cambria"/>
                <a:cs typeface="Cambria"/>
              </a:rPr>
              <a:t>Mount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55">
                <a:latin typeface="Cambria"/>
                <a:cs typeface="Cambria"/>
              </a:rPr>
              <a:t>Annapurna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45">
                <a:latin typeface="Cambria"/>
                <a:cs typeface="Cambria"/>
              </a:rPr>
              <a:t>Campus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20">
                <a:latin typeface="Cambria"/>
                <a:cs typeface="Cambria"/>
              </a:rPr>
              <a:t>. </a:t>
            </a:r>
            <a:r>
              <a:rPr dirty="0" sz="1900" spc="-400">
                <a:latin typeface="Cambria"/>
                <a:cs typeface="Cambria"/>
              </a:rPr>
              <a:t> </a:t>
            </a:r>
            <a:r>
              <a:rPr dirty="0" sz="1900" spc="35">
                <a:latin typeface="Cambria"/>
                <a:cs typeface="Cambria"/>
              </a:rPr>
              <a:t>Simply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,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75">
                <a:latin typeface="Cambria"/>
                <a:cs typeface="Cambria"/>
              </a:rPr>
              <a:t>a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114">
                <a:latin typeface="Cambria"/>
                <a:cs typeface="Cambria"/>
              </a:rPr>
              <a:t>way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to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20">
                <a:latin typeface="Cambria"/>
                <a:cs typeface="Cambria"/>
              </a:rPr>
              <a:t>register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35">
                <a:latin typeface="Cambria"/>
                <a:cs typeface="Cambria"/>
              </a:rPr>
              <a:t>players</a:t>
            </a:r>
            <a:r>
              <a:rPr dirty="0" sz="1900" spc="430">
                <a:latin typeface="Cambria"/>
                <a:cs typeface="Cambria"/>
              </a:rPr>
              <a:t> </a:t>
            </a:r>
            <a:r>
              <a:rPr dirty="0" sz="1900" spc="35">
                <a:latin typeface="Cambria"/>
                <a:cs typeface="Cambria"/>
              </a:rPr>
              <a:t>team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15">
                <a:latin typeface="Cambria"/>
                <a:cs typeface="Cambria"/>
              </a:rPr>
              <a:t>selection</a:t>
            </a:r>
            <a:r>
              <a:rPr dirty="0" sz="1900" spc="10">
                <a:latin typeface="Cambria"/>
                <a:cs typeface="Cambria"/>
              </a:rPr>
              <a:t> </a:t>
            </a:r>
            <a:r>
              <a:rPr dirty="0" sz="1900" spc="55">
                <a:latin typeface="Cambria"/>
                <a:cs typeface="Cambria"/>
              </a:rPr>
              <a:t>and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60">
                <a:latin typeface="Cambria"/>
                <a:cs typeface="Cambria"/>
              </a:rPr>
              <a:t>manage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50">
                <a:latin typeface="Cambria"/>
                <a:cs typeface="Cambria"/>
              </a:rPr>
              <a:t>gameplay.</a:t>
            </a:r>
            <a:endParaRPr sz="1900">
              <a:latin typeface="Cambria"/>
              <a:cs typeface="Cambria"/>
            </a:endParaRPr>
          </a:p>
          <a:p>
            <a:pPr marL="247650" marR="4380230">
              <a:lnSpc>
                <a:spcPct val="125000"/>
              </a:lnSpc>
              <a:spcBef>
                <a:spcPts val="1810"/>
              </a:spcBef>
            </a:pPr>
            <a:r>
              <a:rPr dirty="0" sz="1950" spc="25">
                <a:latin typeface="Cambria"/>
                <a:cs typeface="Cambria"/>
              </a:rPr>
              <a:t>Use</a:t>
            </a:r>
            <a:r>
              <a:rPr dirty="0" sz="1950" spc="-10">
                <a:latin typeface="Cambria"/>
                <a:cs typeface="Cambria"/>
              </a:rPr>
              <a:t> </a:t>
            </a:r>
            <a:r>
              <a:rPr dirty="0" sz="1950" spc="75">
                <a:latin typeface="Cambria"/>
                <a:cs typeface="Cambria"/>
              </a:rPr>
              <a:t>of</a:t>
            </a:r>
            <a:r>
              <a:rPr dirty="0" sz="1950" spc="-5">
                <a:latin typeface="Cambria"/>
                <a:cs typeface="Cambria"/>
              </a:rPr>
              <a:t> </a:t>
            </a:r>
            <a:r>
              <a:rPr dirty="0" sz="1950" spc="20">
                <a:latin typeface="Cambria"/>
                <a:cs typeface="Cambria"/>
              </a:rPr>
              <a:t>smartphones,</a:t>
            </a:r>
            <a:r>
              <a:rPr dirty="0" sz="1950" spc="-10">
                <a:latin typeface="Cambria"/>
                <a:cs typeface="Cambria"/>
              </a:rPr>
              <a:t> </a:t>
            </a:r>
            <a:r>
              <a:rPr dirty="0" sz="1950" spc="10">
                <a:latin typeface="Cambria"/>
                <a:cs typeface="Cambria"/>
              </a:rPr>
              <a:t>laptops</a:t>
            </a:r>
            <a:r>
              <a:rPr dirty="0" sz="1950" spc="-5">
                <a:latin typeface="Cambria"/>
                <a:cs typeface="Cambria"/>
              </a:rPr>
              <a:t> </a:t>
            </a:r>
            <a:r>
              <a:rPr dirty="0" sz="1950" spc="60">
                <a:latin typeface="Cambria"/>
                <a:cs typeface="Cambria"/>
              </a:rPr>
              <a:t>for</a:t>
            </a:r>
            <a:r>
              <a:rPr dirty="0" sz="1950" spc="-5">
                <a:latin typeface="Cambria"/>
                <a:cs typeface="Cambria"/>
              </a:rPr>
              <a:t> </a:t>
            </a:r>
            <a:r>
              <a:rPr dirty="0" sz="1950" spc="15">
                <a:latin typeface="Cambria"/>
                <a:cs typeface="Cambria"/>
              </a:rPr>
              <a:t>user </a:t>
            </a:r>
            <a:r>
              <a:rPr dirty="0" sz="1950" spc="-415">
                <a:latin typeface="Cambria"/>
                <a:cs typeface="Cambria"/>
              </a:rPr>
              <a:t> </a:t>
            </a:r>
            <a:r>
              <a:rPr dirty="0" sz="1950" spc="15">
                <a:latin typeface="Cambria"/>
                <a:cs typeface="Cambria"/>
              </a:rPr>
              <a:t>registration.</a:t>
            </a:r>
            <a:endParaRPr sz="1950">
              <a:latin typeface="Cambria"/>
              <a:cs typeface="Cambria"/>
            </a:endParaRPr>
          </a:p>
          <a:p>
            <a:pPr marL="247650" marR="3933190">
              <a:lnSpc>
                <a:spcPct val="125000"/>
              </a:lnSpc>
            </a:pPr>
            <a:r>
              <a:rPr dirty="0" sz="1950" spc="25">
                <a:latin typeface="Cambria"/>
                <a:cs typeface="Cambria"/>
              </a:rPr>
              <a:t>Passwords </a:t>
            </a:r>
            <a:r>
              <a:rPr dirty="0" sz="1950" spc="40">
                <a:latin typeface="Cambria"/>
                <a:cs typeface="Cambria"/>
              </a:rPr>
              <a:t>are </a:t>
            </a:r>
            <a:r>
              <a:rPr dirty="0" sz="1950" spc="5">
                <a:latin typeface="Cambria"/>
                <a:cs typeface="Cambria"/>
              </a:rPr>
              <a:t>stored </a:t>
            </a:r>
            <a:r>
              <a:rPr dirty="0" sz="1950" spc="20">
                <a:latin typeface="Cambria"/>
                <a:cs typeface="Cambria"/>
              </a:rPr>
              <a:t>in </a:t>
            </a:r>
            <a:r>
              <a:rPr dirty="0" sz="1950" spc="35">
                <a:latin typeface="Cambria"/>
                <a:cs typeface="Cambria"/>
              </a:rPr>
              <a:t>encrypted </a:t>
            </a:r>
            <a:r>
              <a:rPr dirty="0" sz="1950" spc="45">
                <a:latin typeface="Cambria"/>
                <a:cs typeface="Cambria"/>
              </a:rPr>
              <a:t>form. </a:t>
            </a:r>
            <a:r>
              <a:rPr dirty="0" sz="1950" spc="-415">
                <a:latin typeface="Cambria"/>
                <a:cs typeface="Cambria"/>
              </a:rPr>
              <a:t> </a:t>
            </a:r>
            <a:r>
              <a:rPr dirty="0" sz="1950" spc="30">
                <a:latin typeface="Cambria"/>
                <a:cs typeface="Cambria"/>
              </a:rPr>
              <a:t>User </a:t>
            </a:r>
            <a:r>
              <a:rPr dirty="0" sz="1950" spc="25">
                <a:latin typeface="Cambria"/>
                <a:cs typeface="Cambria"/>
              </a:rPr>
              <a:t>Authentication </a:t>
            </a:r>
            <a:r>
              <a:rPr dirty="0" sz="1950" spc="50">
                <a:latin typeface="Cambria"/>
                <a:cs typeface="Cambria"/>
              </a:rPr>
              <a:t>with </a:t>
            </a:r>
            <a:r>
              <a:rPr dirty="0" sz="1950" spc="30">
                <a:latin typeface="Cambria"/>
                <a:cs typeface="Cambria"/>
              </a:rPr>
              <a:t>e-mail </a:t>
            </a:r>
            <a:r>
              <a:rPr dirty="0" sz="1950" spc="35">
                <a:latin typeface="Cambria"/>
                <a:cs typeface="Cambria"/>
              </a:rPr>
              <a:t> </a:t>
            </a:r>
            <a:r>
              <a:rPr dirty="0" sz="1950" spc="20">
                <a:latin typeface="Cambria"/>
                <a:cs typeface="Cambria"/>
              </a:rPr>
              <a:t>validation.</a:t>
            </a:r>
            <a:endParaRPr sz="1950">
              <a:latin typeface="Cambria"/>
              <a:cs typeface="Cambria"/>
            </a:endParaRPr>
          </a:p>
          <a:p>
            <a:pPr marL="247650" marR="4112895">
              <a:lnSpc>
                <a:spcPct val="125000"/>
              </a:lnSpc>
            </a:pPr>
            <a:r>
              <a:rPr dirty="0" sz="1950">
                <a:latin typeface="Cambria"/>
                <a:cs typeface="Cambria"/>
              </a:rPr>
              <a:t>Easier </a:t>
            </a:r>
            <a:r>
              <a:rPr dirty="0" sz="1950" spc="-10">
                <a:latin typeface="Cambria"/>
                <a:cs typeface="Cambria"/>
              </a:rPr>
              <a:t>to </a:t>
            </a:r>
            <a:r>
              <a:rPr dirty="0" sz="1950" spc="55">
                <a:latin typeface="Cambria"/>
                <a:cs typeface="Cambria"/>
              </a:rPr>
              <a:t>manage </a:t>
            </a:r>
            <a:r>
              <a:rPr dirty="0" sz="1950" spc="50">
                <a:latin typeface="Cambria"/>
                <a:cs typeface="Cambria"/>
              </a:rPr>
              <a:t>and </a:t>
            </a:r>
            <a:r>
              <a:rPr dirty="0" sz="1950" spc="30">
                <a:latin typeface="Cambria"/>
                <a:cs typeface="Cambria"/>
              </a:rPr>
              <a:t>create </a:t>
            </a:r>
            <a:r>
              <a:rPr dirty="0" sz="1950" spc="20">
                <a:latin typeface="Cambria"/>
                <a:cs typeface="Cambria"/>
              </a:rPr>
              <a:t>schedules, </a:t>
            </a:r>
            <a:r>
              <a:rPr dirty="0" sz="1950" spc="-415">
                <a:latin typeface="Cambria"/>
                <a:cs typeface="Cambria"/>
              </a:rPr>
              <a:t> </a:t>
            </a:r>
            <a:r>
              <a:rPr dirty="0" sz="1950" spc="-15">
                <a:latin typeface="Cambria"/>
                <a:cs typeface="Cambria"/>
              </a:rPr>
              <a:t>Posts </a:t>
            </a:r>
            <a:r>
              <a:rPr dirty="0" sz="1950" spc="50">
                <a:latin typeface="Cambria"/>
                <a:cs typeface="Cambria"/>
              </a:rPr>
              <a:t>and </a:t>
            </a:r>
            <a:r>
              <a:rPr dirty="0" sz="1950" spc="15">
                <a:latin typeface="Cambria"/>
                <a:cs typeface="Cambria"/>
              </a:rPr>
              <a:t>updates, </a:t>
            </a:r>
            <a:r>
              <a:rPr dirty="0" sz="1950" spc="30">
                <a:latin typeface="Cambria"/>
                <a:cs typeface="Cambria"/>
              </a:rPr>
              <a:t>User </a:t>
            </a:r>
            <a:r>
              <a:rPr dirty="0" sz="1950" spc="50">
                <a:latin typeface="Cambria"/>
                <a:cs typeface="Cambria"/>
              </a:rPr>
              <a:t>and </a:t>
            </a:r>
            <a:r>
              <a:rPr dirty="0" sz="1950" spc="5">
                <a:latin typeface="Cambria"/>
                <a:cs typeface="Cambria"/>
              </a:rPr>
              <a:t>roles </a:t>
            </a:r>
            <a:r>
              <a:rPr dirty="0" sz="1950" spc="10">
                <a:latin typeface="Cambria"/>
                <a:cs typeface="Cambria"/>
              </a:rPr>
              <a:t> </a:t>
            </a:r>
            <a:r>
              <a:rPr dirty="0" sz="1950" spc="35">
                <a:latin typeface="Cambria"/>
                <a:cs typeface="Cambria"/>
              </a:rPr>
              <a:t>management.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583681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16" y="366171"/>
            <a:ext cx="2294255" cy="669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200" spc="75">
                <a:latin typeface="Cambria"/>
                <a:cs typeface="Cambria"/>
              </a:rPr>
              <a:t>Outcome</a:t>
            </a:r>
            <a:endParaRPr sz="4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481" y="158354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481" y="2326499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481" y="3069448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107" y="1376596"/>
            <a:ext cx="773620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 marR="685165" indent="-62865">
              <a:lnSpc>
                <a:spcPct val="116100"/>
              </a:lnSpc>
              <a:spcBef>
                <a:spcPts val="95"/>
              </a:spcBef>
              <a:tabLst>
                <a:tab pos="701040" algn="l"/>
              </a:tabLst>
            </a:pPr>
            <a:r>
              <a:rPr dirty="0" sz="2100" spc="55">
                <a:latin typeface="Cambria"/>
                <a:cs typeface="Cambria"/>
              </a:rPr>
              <a:t>Only	</a:t>
            </a:r>
            <a:r>
              <a:rPr dirty="0" sz="2100" spc="60">
                <a:latin typeface="Cambria"/>
                <a:cs typeface="Cambria"/>
              </a:rPr>
              <a:t>admin </a:t>
            </a:r>
            <a:r>
              <a:rPr dirty="0" sz="2100" spc="75">
                <a:latin typeface="Cambria"/>
                <a:cs typeface="Cambria"/>
              </a:rPr>
              <a:t>can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 spc="45">
                <a:latin typeface="Cambria"/>
                <a:cs typeface="Cambria"/>
              </a:rPr>
              <a:t>assign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roles</a:t>
            </a:r>
            <a:r>
              <a:rPr dirty="0" sz="2100" spc="65">
                <a:latin typeface="Cambria"/>
                <a:cs typeface="Cambria"/>
              </a:rPr>
              <a:t> and </a:t>
            </a:r>
            <a:r>
              <a:rPr dirty="0" sz="2100" spc="30">
                <a:latin typeface="Cambria"/>
                <a:cs typeface="Cambria"/>
              </a:rPr>
              <a:t>permission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to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the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desired </a:t>
            </a:r>
            <a:r>
              <a:rPr dirty="0" sz="2100" spc="-445">
                <a:latin typeface="Cambria"/>
                <a:cs typeface="Cambria"/>
              </a:rPr>
              <a:t> </a:t>
            </a:r>
            <a:r>
              <a:rPr dirty="0" sz="2100" spc="50">
                <a:latin typeface="Cambria"/>
                <a:cs typeface="Cambria"/>
              </a:rPr>
              <a:t>applicants</a:t>
            </a:r>
            <a:r>
              <a:rPr dirty="0" sz="2100" spc="55">
                <a:latin typeface="Cambria"/>
                <a:cs typeface="Cambria"/>
              </a:rPr>
              <a:t> </a:t>
            </a:r>
            <a:r>
              <a:rPr dirty="0" sz="2100" spc="65">
                <a:latin typeface="Cambria"/>
                <a:cs typeface="Cambria"/>
              </a:rPr>
              <a:t>and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55">
                <a:latin typeface="Cambria"/>
                <a:cs typeface="Cambria"/>
              </a:rPr>
              <a:t>discard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75">
                <a:latin typeface="Cambria"/>
                <a:cs typeface="Cambria"/>
              </a:rPr>
              <a:t>after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the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75">
                <a:latin typeface="Cambria"/>
                <a:cs typeface="Cambria"/>
              </a:rPr>
              <a:t>work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completion.</a:t>
            </a:r>
            <a:endParaRPr sz="2100">
              <a:latin typeface="Cambria"/>
              <a:cs typeface="Cambria"/>
            </a:endParaRPr>
          </a:p>
          <a:p>
            <a:pPr marL="12700" marR="5080">
              <a:lnSpc>
                <a:spcPct val="116100"/>
              </a:lnSpc>
            </a:pPr>
            <a:r>
              <a:rPr dirty="0" sz="2100" spc="50">
                <a:latin typeface="Cambria"/>
                <a:cs typeface="Cambria"/>
              </a:rPr>
              <a:t>After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45">
                <a:latin typeface="Cambria"/>
                <a:cs typeface="Cambria"/>
              </a:rPr>
              <a:t>verifing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user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e-mail,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65">
                <a:latin typeface="Cambria"/>
                <a:cs typeface="Cambria"/>
              </a:rPr>
              <a:t>a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token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will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be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generated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,and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55">
                <a:latin typeface="Cambria"/>
                <a:cs typeface="Cambria"/>
              </a:rPr>
              <a:t>can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login </a:t>
            </a:r>
            <a:r>
              <a:rPr dirty="0" sz="2100" spc="-450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the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system.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>
                <a:latin typeface="Cambria"/>
                <a:cs typeface="Cambria"/>
              </a:rPr>
              <a:t>Instant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display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of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admins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post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40">
                <a:latin typeface="Cambria"/>
                <a:cs typeface="Cambria"/>
              </a:rPr>
              <a:t>and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10">
                <a:latin typeface="Cambria"/>
                <a:cs typeface="Cambria"/>
              </a:rPr>
              <a:t>updates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is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30">
                <a:latin typeface="Cambria"/>
                <a:cs typeface="Cambria"/>
              </a:rPr>
              <a:t>featured.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974" y="2975114"/>
            <a:ext cx="6480175" cy="15938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300" spc="85" b="0">
                <a:latin typeface="Cambria"/>
                <a:cs typeface="Cambria"/>
              </a:rPr>
              <a:t>Thank</a:t>
            </a:r>
            <a:r>
              <a:rPr dirty="0" sz="10300" spc="-75" b="0">
                <a:latin typeface="Cambria"/>
                <a:cs typeface="Cambria"/>
              </a:rPr>
              <a:t> </a:t>
            </a:r>
            <a:r>
              <a:rPr dirty="0" sz="10300" spc="35" b="0">
                <a:latin typeface="Cambria"/>
                <a:cs typeface="Cambria"/>
              </a:rPr>
              <a:t>You!</a:t>
            </a:r>
            <a:endParaRPr sz="10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064" y="160684"/>
            <a:ext cx="2061845" cy="56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25" b="0">
                <a:latin typeface="Cambria"/>
                <a:cs typeface="Cambria"/>
              </a:rPr>
              <a:t>Objectives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576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23" y="1115005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23" y="1896055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0053" y="888926"/>
            <a:ext cx="932434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  <a:tabLst>
                <a:tab pos="448945" algn="l"/>
                <a:tab pos="1704975" algn="l"/>
                <a:tab pos="2229485" algn="l"/>
                <a:tab pos="3263900" algn="l"/>
                <a:tab pos="3656329" algn="l"/>
                <a:tab pos="4979670" algn="l"/>
                <a:tab pos="5795010" algn="l"/>
                <a:tab pos="7444740" algn="l"/>
                <a:tab pos="8039100" algn="l"/>
              </a:tabLst>
            </a:pPr>
            <a:r>
              <a:rPr dirty="0" sz="2100" spc="-100">
                <a:latin typeface="Cambria"/>
                <a:cs typeface="Cambria"/>
              </a:rPr>
              <a:t>T</a:t>
            </a:r>
            <a:r>
              <a:rPr dirty="0" sz="2100" spc="-15">
                <a:latin typeface="Cambria"/>
                <a:cs typeface="Cambria"/>
              </a:rPr>
              <a:t>o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35">
                <a:latin typeface="Cambria"/>
                <a:cs typeface="Cambria"/>
              </a:rPr>
              <a:t>u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-20">
                <a:latin typeface="Cambria"/>
                <a:cs typeface="Cambria"/>
              </a:rPr>
              <a:t>o</a:t>
            </a:r>
            <a:r>
              <a:rPr dirty="0" sz="2100" spc="45">
                <a:latin typeface="Cambria"/>
                <a:cs typeface="Cambria"/>
              </a:rPr>
              <a:t>m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50">
                <a:latin typeface="Cambria"/>
                <a:cs typeface="Cambria"/>
              </a:rPr>
              <a:t>h</a:t>
            </a:r>
            <a:r>
              <a:rPr dirty="0" sz="2100" spc="5">
                <a:latin typeface="Cambria"/>
                <a:cs typeface="Cambria"/>
              </a:rPr>
              <a:t>e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5">
                <a:latin typeface="Cambria"/>
                <a:cs typeface="Cambria"/>
              </a:rPr>
              <a:t>p</a:t>
            </a:r>
            <a:r>
              <a:rPr dirty="0" sz="2100" spc="25">
                <a:latin typeface="Cambria"/>
                <a:cs typeface="Cambria"/>
              </a:rPr>
              <a:t>r</a:t>
            </a:r>
            <a:r>
              <a:rPr dirty="0" sz="2100" spc="-20">
                <a:latin typeface="Cambria"/>
                <a:cs typeface="Cambria"/>
              </a:rPr>
              <a:t>o</a:t>
            </a:r>
            <a:r>
              <a:rPr dirty="0" sz="2100" spc="65">
                <a:latin typeface="Cambria"/>
                <a:cs typeface="Cambria"/>
              </a:rPr>
              <a:t>c</a:t>
            </a:r>
            <a:r>
              <a:rPr dirty="0" sz="2100">
                <a:latin typeface="Cambria"/>
                <a:cs typeface="Cambria"/>
              </a:rPr>
              <a:t>e</a:t>
            </a:r>
            <a:r>
              <a:rPr dirty="0" sz="2100" spc="-35">
                <a:latin typeface="Cambria"/>
                <a:cs typeface="Cambria"/>
              </a:rPr>
              <a:t>s</a:t>
            </a:r>
            <a:r>
              <a:rPr dirty="0" sz="2100" spc="-30">
                <a:latin typeface="Cambria"/>
                <a:cs typeface="Cambria"/>
              </a:rPr>
              <a:t>s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-20">
                <a:latin typeface="Cambria"/>
                <a:cs typeface="Cambria"/>
              </a:rPr>
              <a:t>o</a:t>
            </a:r>
            <a:r>
              <a:rPr dirty="0" sz="2100" spc="160">
                <a:latin typeface="Cambria"/>
                <a:cs typeface="Cambria"/>
              </a:rPr>
              <a:t>f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45">
                <a:latin typeface="Cambria"/>
                <a:cs typeface="Cambria"/>
              </a:rPr>
              <a:t>m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90">
                <a:latin typeface="Cambria"/>
                <a:cs typeface="Cambria"/>
              </a:rPr>
              <a:t>g</a:t>
            </a:r>
            <a:r>
              <a:rPr dirty="0" sz="2100" spc="-15">
                <a:latin typeface="Cambria"/>
                <a:cs typeface="Cambria"/>
              </a:rPr>
              <a:t>i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95">
                <a:latin typeface="Cambria"/>
                <a:cs typeface="Cambria"/>
              </a:rPr>
              <a:t>g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155">
                <a:latin typeface="Cambria"/>
                <a:cs typeface="Cambria"/>
              </a:rPr>
              <a:t>f</a:t>
            </a:r>
            <a:r>
              <a:rPr dirty="0" sz="2100" spc="35">
                <a:latin typeface="Cambria"/>
                <a:cs typeface="Cambria"/>
              </a:rPr>
              <a:t>u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-35">
                <a:latin typeface="Cambria"/>
                <a:cs typeface="Cambria"/>
              </a:rPr>
              <a:t>s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5">
                <a:latin typeface="Cambria"/>
                <a:cs typeface="Cambria"/>
              </a:rPr>
              <a:t>l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-20">
                <a:latin typeface="Cambria"/>
                <a:cs typeface="Cambria"/>
              </a:rPr>
              <a:t>o</a:t>
            </a:r>
            <a:r>
              <a:rPr dirty="0" sz="2100" spc="35">
                <a:latin typeface="Cambria"/>
                <a:cs typeface="Cambria"/>
              </a:rPr>
              <a:t>u</a:t>
            </a:r>
            <a:r>
              <a:rPr dirty="0" sz="2100" spc="25">
                <a:latin typeface="Cambria"/>
                <a:cs typeface="Cambria"/>
              </a:rPr>
              <a:t>r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45">
                <a:latin typeface="Cambria"/>
                <a:cs typeface="Cambria"/>
              </a:rPr>
              <a:t>m</a:t>
            </a:r>
            <a:r>
              <a:rPr dirty="0" sz="2100">
                <a:latin typeface="Cambria"/>
                <a:cs typeface="Cambria"/>
              </a:rPr>
              <a:t>e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-25">
                <a:latin typeface="Cambria"/>
                <a:cs typeface="Cambria"/>
              </a:rPr>
              <a:t>t</a:t>
            </a:r>
            <a:r>
              <a:rPr dirty="0" sz="2100" spc="-30">
                <a:latin typeface="Cambria"/>
                <a:cs typeface="Cambria"/>
              </a:rPr>
              <a:t>s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55">
                <a:latin typeface="Cambria"/>
                <a:cs typeface="Cambria"/>
              </a:rPr>
              <a:t>a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30">
                <a:latin typeface="Cambria"/>
                <a:cs typeface="Cambria"/>
              </a:rPr>
              <a:t>d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-35">
                <a:latin typeface="Cambria"/>
                <a:cs typeface="Cambria"/>
              </a:rPr>
              <a:t>s</a:t>
            </a:r>
            <a:r>
              <a:rPr dirty="0" sz="2100" spc="65">
                <a:latin typeface="Cambria"/>
                <a:cs typeface="Cambria"/>
              </a:rPr>
              <a:t>c</a:t>
            </a:r>
            <a:r>
              <a:rPr dirty="0" sz="2100" spc="50">
                <a:latin typeface="Cambria"/>
                <a:cs typeface="Cambria"/>
              </a:rPr>
              <a:t>h</a:t>
            </a:r>
            <a:r>
              <a:rPr dirty="0" sz="2100">
                <a:latin typeface="Cambria"/>
                <a:cs typeface="Cambria"/>
              </a:rPr>
              <a:t>e</a:t>
            </a:r>
            <a:r>
              <a:rPr dirty="0" sz="2100" spc="25">
                <a:latin typeface="Cambria"/>
                <a:cs typeface="Cambria"/>
              </a:rPr>
              <a:t>d</a:t>
            </a:r>
            <a:r>
              <a:rPr dirty="0" sz="2100" spc="35">
                <a:latin typeface="Cambria"/>
                <a:cs typeface="Cambria"/>
              </a:rPr>
              <a:t>u</a:t>
            </a:r>
            <a:r>
              <a:rPr dirty="0" sz="2100">
                <a:latin typeface="Cambria"/>
                <a:cs typeface="Cambria"/>
              </a:rPr>
              <a:t>l</a:t>
            </a:r>
            <a:r>
              <a:rPr dirty="0" sz="2100" spc="-15">
                <a:latin typeface="Cambria"/>
                <a:cs typeface="Cambria"/>
              </a:rPr>
              <a:t>i</a:t>
            </a:r>
            <a:r>
              <a:rPr dirty="0" sz="2100" spc="30">
                <a:latin typeface="Cambria"/>
                <a:cs typeface="Cambria"/>
              </a:rPr>
              <a:t>n</a:t>
            </a:r>
            <a:r>
              <a:rPr dirty="0" sz="2100" spc="60">
                <a:latin typeface="Cambria"/>
                <a:cs typeface="Cambria"/>
              </a:rPr>
              <a:t>g  </a:t>
            </a:r>
            <a:r>
              <a:rPr dirty="0" sz="2100" spc="25">
                <a:latin typeface="Cambria"/>
                <a:cs typeface="Cambria"/>
              </a:rPr>
              <a:t>games,</a:t>
            </a:r>
            <a:r>
              <a:rPr dirty="0" sz="2100" spc="-5">
                <a:latin typeface="Cambria"/>
                <a:cs typeface="Cambria"/>
              </a:rPr>
              <a:t> this </a:t>
            </a:r>
            <a:r>
              <a:rPr dirty="0" sz="2100" spc="35">
                <a:latin typeface="Cambria"/>
                <a:cs typeface="Cambria"/>
              </a:rPr>
              <a:t>will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reduce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errors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40">
                <a:latin typeface="Cambria"/>
                <a:cs typeface="Cambria"/>
              </a:rPr>
              <a:t>and</a:t>
            </a:r>
            <a:r>
              <a:rPr dirty="0" sz="2100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increase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45">
                <a:latin typeface="Cambria"/>
                <a:cs typeface="Cambria"/>
              </a:rPr>
              <a:t>efficiency.</a:t>
            </a:r>
            <a:endParaRPr sz="2100">
              <a:latin typeface="Cambria"/>
              <a:cs typeface="Cambria"/>
            </a:endParaRPr>
          </a:p>
          <a:p>
            <a:pPr marL="12700" marR="224154">
              <a:lnSpc>
                <a:spcPct val="122000"/>
              </a:lnSpc>
            </a:pPr>
            <a:r>
              <a:rPr dirty="0" sz="2100" spc="-60">
                <a:latin typeface="Cambria"/>
                <a:cs typeface="Cambria"/>
              </a:rPr>
              <a:t>To </a:t>
            </a:r>
            <a:r>
              <a:rPr dirty="0" sz="2100" spc="35">
                <a:latin typeface="Cambria"/>
                <a:cs typeface="Cambria"/>
              </a:rPr>
              <a:t>make </a:t>
            </a:r>
            <a:r>
              <a:rPr dirty="0" sz="2100" spc="60">
                <a:latin typeface="Cambria"/>
                <a:cs typeface="Cambria"/>
              </a:rPr>
              <a:t>a </a:t>
            </a:r>
            <a:r>
              <a:rPr dirty="0" sz="2100" spc="5">
                <a:latin typeface="Cambria"/>
                <a:cs typeface="Cambria"/>
              </a:rPr>
              <a:t>triparty(college, </a:t>
            </a:r>
            <a:r>
              <a:rPr dirty="0" sz="2100" spc="-5">
                <a:latin typeface="Cambria"/>
                <a:cs typeface="Cambria"/>
              </a:rPr>
              <a:t>students </a:t>
            </a:r>
            <a:r>
              <a:rPr dirty="0" sz="2100" spc="5">
                <a:latin typeface="Cambria"/>
                <a:cs typeface="Cambria"/>
              </a:rPr>
              <a:t>,futsal) </a:t>
            </a:r>
            <a:r>
              <a:rPr dirty="0" sz="2100" spc="20">
                <a:latin typeface="Cambria"/>
                <a:cs typeface="Cambria"/>
              </a:rPr>
              <a:t>communication </a:t>
            </a:r>
            <a:r>
              <a:rPr dirty="0" sz="2100" spc="55">
                <a:latin typeface="Cambria"/>
                <a:cs typeface="Cambria"/>
              </a:rPr>
              <a:t>for </a:t>
            </a:r>
            <a:r>
              <a:rPr dirty="0" sz="2100" spc="45">
                <a:latin typeface="Cambria"/>
                <a:cs typeface="Cambria"/>
              </a:rPr>
              <a:t>effective </a:t>
            </a:r>
            <a:r>
              <a:rPr dirty="0" sz="2100" spc="40">
                <a:latin typeface="Cambria"/>
                <a:cs typeface="Cambria"/>
              </a:rPr>
              <a:t>extra </a:t>
            </a:r>
            <a:r>
              <a:rPr dirty="0" sz="2100" spc="-45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curriculum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100" spc="35">
                <a:latin typeface="Cambria"/>
                <a:cs typeface="Cambria"/>
              </a:rPr>
              <a:t>management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especially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20">
                <a:latin typeface="Cambria"/>
                <a:cs typeface="Cambria"/>
              </a:rPr>
              <a:t>futsal.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54" y="1753774"/>
            <a:ext cx="76916" cy="769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54" y="3138279"/>
            <a:ext cx="76916" cy="76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54" y="4522783"/>
            <a:ext cx="76916" cy="769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54" y="5907287"/>
            <a:ext cx="76916" cy="769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9776" y="508481"/>
            <a:ext cx="9401810" cy="6256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430">
              <a:lnSpc>
                <a:spcPct val="126200"/>
              </a:lnSpc>
              <a:spcBef>
                <a:spcPts val="95"/>
              </a:spcBef>
            </a:pPr>
            <a:r>
              <a:rPr dirty="0" sz="1800" spc="25">
                <a:latin typeface="Cambria"/>
                <a:cs typeface="Cambria"/>
              </a:rPr>
              <a:t>Several</a:t>
            </a:r>
            <a:r>
              <a:rPr dirty="0" sz="1800" spc="315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studies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55">
                <a:latin typeface="Cambria"/>
                <a:cs typeface="Cambria"/>
              </a:rPr>
              <a:t>have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been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conducted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to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explore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the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feasibility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and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effectiveness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of</a:t>
            </a:r>
            <a:r>
              <a:rPr dirty="0" sz="1800" spc="32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futsal </a:t>
            </a:r>
            <a:r>
              <a:rPr dirty="0" sz="1800" spc="-38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management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systems.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"/>
              <a:cs typeface="Cambria"/>
            </a:endParaRPr>
          </a:p>
          <a:p>
            <a:pPr algn="just" marL="404495" marR="8255">
              <a:lnSpc>
                <a:spcPct val="126200"/>
              </a:lnSpc>
              <a:spcBef>
                <a:spcPts val="5"/>
              </a:spcBef>
            </a:pPr>
            <a:r>
              <a:rPr dirty="0" sz="1800" spc="30">
                <a:latin typeface="Cambria"/>
                <a:cs typeface="Cambria"/>
              </a:rPr>
              <a:t>Study </a:t>
            </a:r>
            <a:r>
              <a:rPr dirty="0" sz="1800" spc="75">
                <a:latin typeface="Cambria"/>
                <a:cs typeface="Cambria"/>
              </a:rPr>
              <a:t>by </a:t>
            </a:r>
            <a:r>
              <a:rPr dirty="0" sz="1800" spc="35">
                <a:latin typeface="Cambria"/>
                <a:cs typeface="Cambria"/>
              </a:rPr>
              <a:t>Al-Radaideh </a:t>
            </a:r>
            <a:r>
              <a:rPr dirty="0" sz="1800">
                <a:latin typeface="Cambria"/>
                <a:cs typeface="Cambria"/>
              </a:rPr>
              <a:t>et </a:t>
            </a:r>
            <a:r>
              <a:rPr dirty="0" sz="1800" spc="15">
                <a:latin typeface="Cambria"/>
                <a:cs typeface="Cambria"/>
              </a:rPr>
              <a:t>al. </a:t>
            </a:r>
            <a:r>
              <a:rPr dirty="0" sz="1800" spc="-105">
                <a:latin typeface="Cambria"/>
                <a:cs typeface="Cambria"/>
              </a:rPr>
              <a:t>(2018)</a:t>
            </a:r>
            <a:r>
              <a:rPr dirty="0" sz="1800" spc="-100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developed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40">
                <a:latin typeface="Cambria"/>
                <a:cs typeface="Cambria"/>
              </a:rPr>
              <a:t>futsal management </a:t>
            </a:r>
            <a:r>
              <a:rPr dirty="0" sz="1800" spc="20">
                <a:latin typeface="Cambria"/>
                <a:cs typeface="Cambria"/>
              </a:rPr>
              <a:t>system </a:t>
            </a:r>
            <a:r>
              <a:rPr dirty="0" sz="1800" spc="25">
                <a:latin typeface="Cambria"/>
                <a:cs typeface="Cambria"/>
              </a:rPr>
              <a:t>that </a:t>
            </a:r>
            <a:r>
              <a:rPr dirty="0" sz="1800" spc="40">
                <a:latin typeface="Cambria"/>
                <a:cs typeface="Cambria"/>
              </a:rPr>
              <a:t>allowed 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the registration </a:t>
            </a:r>
            <a:r>
              <a:rPr dirty="0" sz="1800" spc="70">
                <a:latin typeface="Cambria"/>
                <a:cs typeface="Cambria"/>
              </a:rPr>
              <a:t>of </a:t>
            </a:r>
            <a:r>
              <a:rPr dirty="0" sz="1800" spc="15">
                <a:latin typeface="Cambria"/>
                <a:cs typeface="Cambria"/>
              </a:rPr>
              <a:t>teams, </a:t>
            </a:r>
            <a:r>
              <a:rPr dirty="0" sz="1800" spc="20">
                <a:latin typeface="Cambria"/>
                <a:cs typeface="Cambria"/>
              </a:rPr>
              <a:t>the </a:t>
            </a:r>
            <a:r>
              <a:rPr dirty="0" sz="1800" spc="25">
                <a:latin typeface="Cambria"/>
                <a:cs typeface="Cambria"/>
              </a:rPr>
              <a:t>creation </a:t>
            </a:r>
            <a:r>
              <a:rPr dirty="0" sz="1800" spc="70">
                <a:latin typeface="Cambria"/>
                <a:cs typeface="Cambria"/>
              </a:rPr>
              <a:t>of </a:t>
            </a:r>
            <a:r>
              <a:rPr dirty="0" sz="1800" spc="35">
                <a:latin typeface="Cambria"/>
                <a:cs typeface="Cambria"/>
              </a:rPr>
              <a:t>fixtures, </a:t>
            </a:r>
            <a:r>
              <a:rPr dirty="0" sz="1800" spc="20">
                <a:latin typeface="Cambria"/>
                <a:cs typeface="Cambria"/>
              </a:rPr>
              <a:t>the </a:t>
            </a:r>
            <a:r>
              <a:rPr dirty="0" sz="1800" spc="40">
                <a:latin typeface="Cambria"/>
                <a:cs typeface="Cambria"/>
              </a:rPr>
              <a:t>management </a:t>
            </a:r>
            <a:r>
              <a:rPr dirty="0" sz="1800" spc="70">
                <a:latin typeface="Cambria"/>
                <a:cs typeface="Cambria"/>
              </a:rPr>
              <a:t>of </a:t>
            </a:r>
            <a:r>
              <a:rPr dirty="0" sz="1800" spc="10">
                <a:latin typeface="Cambria"/>
                <a:cs typeface="Cambria"/>
              </a:rPr>
              <a:t>scores, </a:t>
            </a:r>
            <a:r>
              <a:rPr dirty="0" sz="1800" spc="45">
                <a:latin typeface="Cambria"/>
                <a:cs typeface="Cambria"/>
              </a:rPr>
              <a:t>and </a:t>
            </a:r>
            <a:r>
              <a:rPr dirty="0" sz="1800" spc="20">
                <a:latin typeface="Cambria"/>
                <a:cs typeface="Cambria"/>
              </a:rPr>
              <a:t>the </a:t>
            </a:r>
            <a:r>
              <a:rPr dirty="0" sz="1800" spc="25">
                <a:latin typeface="Cambria"/>
                <a:cs typeface="Cambria"/>
              </a:rPr>
              <a:t> generation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of</a:t>
            </a:r>
            <a:r>
              <a:rPr dirty="0" sz="1800" spc="5">
                <a:latin typeface="Cambria"/>
                <a:cs typeface="Cambria"/>
              </a:rPr>
              <a:t> reports.</a:t>
            </a:r>
            <a:r>
              <a:rPr dirty="0" sz="1800">
                <a:latin typeface="Cambria"/>
                <a:cs typeface="Cambria"/>
              </a:rPr>
              <a:t> The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system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was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implemented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in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a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Jordanian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university.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"/>
              <a:cs typeface="Cambria"/>
            </a:endParaRPr>
          </a:p>
          <a:p>
            <a:pPr algn="just" marL="404495" marR="5715">
              <a:lnSpc>
                <a:spcPct val="126200"/>
              </a:lnSpc>
            </a:pPr>
            <a:r>
              <a:rPr dirty="0" sz="1800" spc="10">
                <a:latin typeface="Cambria"/>
                <a:cs typeface="Cambria"/>
              </a:rPr>
              <a:t>In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30">
                <a:latin typeface="Cambria"/>
                <a:cs typeface="Cambria"/>
              </a:rPr>
              <a:t>study conducted </a:t>
            </a:r>
            <a:r>
              <a:rPr dirty="0" sz="1800" spc="75">
                <a:latin typeface="Cambria"/>
                <a:cs typeface="Cambria"/>
              </a:rPr>
              <a:t>by </a:t>
            </a:r>
            <a:r>
              <a:rPr dirty="0" sz="1800" spc="60">
                <a:latin typeface="Cambria"/>
                <a:cs typeface="Cambria"/>
              </a:rPr>
              <a:t>Ahmad </a:t>
            </a:r>
            <a:r>
              <a:rPr dirty="0" sz="1800">
                <a:latin typeface="Cambria"/>
                <a:cs typeface="Cambria"/>
              </a:rPr>
              <a:t>et </a:t>
            </a:r>
            <a:r>
              <a:rPr dirty="0" sz="1800" spc="15">
                <a:latin typeface="Cambria"/>
                <a:cs typeface="Cambria"/>
              </a:rPr>
              <a:t>al. </a:t>
            </a:r>
            <a:r>
              <a:rPr dirty="0" sz="1800" spc="-95">
                <a:latin typeface="Cambria"/>
                <a:cs typeface="Cambria"/>
              </a:rPr>
              <a:t>(2019),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40">
                <a:latin typeface="Cambria"/>
                <a:cs typeface="Cambria"/>
              </a:rPr>
              <a:t>futsal management </a:t>
            </a:r>
            <a:r>
              <a:rPr dirty="0" sz="1800" spc="20">
                <a:latin typeface="Cambria"/>
                <a:cs typeface="Cambria"/>
              </a:rPr>
              <a:t>system </a:t>
            </a:r>
            <a:r>
              <a:rPr dirty="0" sz="1800" spc="65">
                <a:latin typeface="Cambria"/>
                <a:cs typeface="Cambria"/>
              </a:rPr>
              <a:t>was </a:t>
            </a:r>
            <a:r>
              <a:rPr dirty="0" sz="1800" spc="25">
                <a:latin typeface="Cambria"/>
                <a:cs typeface="Cambria"/>
              </a:rPr>
              <a:t>developed </a:t>
            </a:r>
            <a:r>
              <a:rPr dirty="0" sz="1800" spc="-385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and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implemented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in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a</a:t>
            </a:r>
            <a:r>
              <a:rPr dirty="0" sz="1800" spc="65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Malaysian</a:t>
            </a:r>
            <a:r>
              <a:rPr dirty="0" sz="1800" spc="3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university.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The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system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65">
                <a:latin typeface="Cambria"/>
                <a:cs typeface="Cambria"/>
              </a:rPr>
              <a:t>was</a:t>
            </a:r>
            <a:r>
              <a:rPr dirty="0" sz="1800" spc="70">
                <a:latin typeface="Cambria"/>
                <a:cs typeface="Cambria"/>
              </a:rPr>
              <a:t> </a:t>
            </a:r>
            <a:r>
              <a:rPr dirty="0" sz="1800" spc="50">
                <a:latin typeface="Cambria"/>
                <a:cs typeface="Cambria"/>
              </a:rPr>
              <a:t>found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to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significantly 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improve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the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efficiency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and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effectiveness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of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futsal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management.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mbria"/>
              <a:cs typeface="Cambria"/>
            </a:endParaRPr>
          </a:p>
          <a:p>
            <a:pPr algn="just" marL="404495" marR="7620">
              <a:lnSpc>
                <a:spcPct val="126200"/>
              </a:lnSpc>
            </a:pPr>
            <a:r>
              <a:rPr dirty="0" sz="1800" spc="25">
                <a:latin typeface="Cambria"/>
                <a:cs typeface="Cambria"/>
              </a:rPr>
              <a:t>Similarly,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30">
                <a:latin typeface="Cambria"/>
                <a:cs typeface="Cambria"/>
              </a:rPr>
              <a:t>study </a:t>
            </a:r>
            <a:r>
              <a:rPr dirty="0" sz="1800" spc="75">
                <a:latin typeface="Cambria"/>
                <a:cs typeface="Cambria"/>
              </a:rPr>
              <a:t>by </a:t>
            </a:r>
            <a:r>
              <a:rPr dirty="0" sz="1800" spc="45">
                <a:latin typeface="Cambria"/>
                <a:cs typeface="Cambria"/>
              </a:rPr>
              <a:t>Akyol </a:t>
            </a:r>
            <a:r>
              <a:rPr dirty="0" sz="1800">
                <a:latin typeface="Cambria"/>
                <a:cs typeface="Cambria"/>
              </a:rPr>
              <a:t>et </a:t>
            </a:r>
            <a:r>
              <a:rPr dirty="0" sz="1800" spc="15">
                <a:latin typeface="Cambria"/>
                <a:cs typeface="Cambria"/>
              </a:rPr>
              <a:t>al. </a:t>
            </a:r>
            <a:r>
              <a:rPr dirty="0" sz="1800" spc="-40">
                <a:latin typeface="Cambria"/>
                <a:cs typeface="Cambria"/>
              </a:rPr>
              <a:t>(2020) </a:t>
            </a:r>
            <a:r>
              <a:rPr dirty="0" sz="1800" spc="25">
                <a:latin typeface="Cambria"/>
                <a:cs typeface="Cambria"/>
              </a:rPr>
              <a:t>developed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40">
                <a:latin typeface="Cambria"/>
                <a:cs typeface="Cambria"/>
              </a:rPr>
              <a:t>futsal management </a:t>
            </a:r>
            <a:r>
              <a:rPr dirty="0" sz="1800" spc="20">
                <a:latin typeface="Cambria"/>
                <a:cs typeface="Cambria"/>
              </a:rPr>
              <a:t>system </a:t>
            </a:r>
            <a:r>
              <a:rPr dirty="0" sz="1800" spc="60">
                <a:latin typeface="Cambria"/>
                <a:cs typeface="Cambria"/>
              </a:rPr>
              <a:t>for a </a:t>
            </a:r>
            <a:r>
              <a:rPr dirty="0" sz="1800" spc="65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Turkish </a:t>
            </a:r>
            <a:r>
              <a:rPr dirty="0" sz="1800" spc="25">
                <a:latin typeface="Cambria"/>
                <a:cs typeface="Cambria"/>
              </a:rPr>
              <a:t>university </a:t>
            </a:r>
            <a:r>
              <a:rPr dirty="0" sz="1800" spc="45">
                <a:latin typeface="Cambria"/>
                <a:cs typeface="Cambria"/>
              </a:rPr>
              <a:t>and </a:t>
            </a:r>
            <a:r>
              <a:rPr dirty="0" sz="1800" spc="50">
                <a:latin typeface="Cambria"/>
                <a:cs typeface="Cambria"/>
              </a:rPr>
              <a:t>found </a:t>
            </a:r>
            <a:r>
              <a:rPr dirty="0" sz="1800" spc="25">
                <a:latin typeface="Cambria"/>
                <a:cs typeface="Cambria"/>
              </a:rPr>
              <a:t>that </a:t>
            </a:r>
            <a:r>
              <a:rPr dirty="0" sz="1800" spc="-5">
                <a:latin typeface="Cambria"/>
                <a:cs typeface="Cambria"/>
              </a:rPr>
              <a:t>it </a:t>
            </a:r>
            <a:r>
              <a:rPr dirty="0" sz="1800" spc="30">
                <a:latin typeface="Cambria"/>
                <a:cs typeface="Cambria"/>
              </a:rPr>
              <a:t>improved </a:t>
            </a:r>
            <a:r>
              <a:rPr dirty="0" sz="1800" spc="20">
                <a:latin typeface="Cambria"/>
                <a:cs typeface="Cambria"/>
              </a:rPr>
              <a:t>the </a:t>
            </a:r>
            <a:r>
              <a:rPr dirty="0" sz="1800" spc="40">
                <a:latin typeface="Cambria"/>
                <a:cs typeface="Cambria"/>
              </a:rPr>
              <a:t>management </a:t>
            </a:r>
            <a:r>
              <a:rPr dirty="0" sz="1800" spc="70">
                <a:latin typeface="Cambria"/>
                <a:cs typeface="Cambria"/>
              </a:rPr>
              <a:t>of </a:t>
            </a:r>
            <a:r>
              <a:rPr dirty="0" sz="1800" spc="40">
                <a:latin typeface="Cambria"/>
                <a:cs typeface="Cambria"/>
              </a:rPr>
              <a:t>futsal </a:t>
            </a:r>
            <a:r>
              <a:rPr dirty="0" sz="1800" spc="20">
                <a:latin typeface="Cambria"/>
                <a:cs typeface="Cambria"/>
              </a:rPr>
              <a:t>tournaments 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and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reduced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the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workload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of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administrators.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"/>
              <a:cs typeface="Cambria"/>
            </a:endParaRPr>
          </a:p>
          <a:p>
            <a:pPr algn="just" marL="404495" marR="5080">
              <a:lnSpc>
                <a:spcPct val="126200"/>
              </a:lnSpc>
              <a:spcBef>
                <a:spcPts val="5"/>
              </a:spcBef>
            </a:pPr>
            <a:r>
              <a:rPr dirty="0" sz="1800" spc="30">
                <a:latin typeface="Cambria"/>
                <a:cs typeface="Cambria"/>
              </a:rPr>
              <a:t>Another study </a:t>
            </a:r>
            <a:r>
              <a:rPr dirty="0" sz="1800" spc="75">
                <a:latin typeface="Cambria"/>
                <a:cs typeface="Cambria"/>
              </a:rPr>
              <a:t>by </a:t>
            </a:r>
            <a:r>
              <a:rPr dirty="0" sz="1800" spc="25">
                <a:latin typeface="Cambria"/>
                <a:cs typeface="Cambria"/>
              </a:rPr>
              <a:t>Raju </a:t>
            </a:r>
            <a:r>
              <a:rPr dirty="0" sz="1800">
                <a:latin typeface="Cambria"/>
                <a:cs typeface="Cambria"/>
              </a:rPr>
              <a:t>et </a:t>
            </a:r>
            <a:r>
              <a:rPr dirty="0" sz="1800" spc="15">
                <a:latin typeface="Cambria"/>
                <a:cs typeface="Cambria"/>
              </a:rPr>
              <a:t>al. </a:t>
            </a:r>
            <a:r>
              <a:rPr dirty="0" sz="1800" spc="-114">
                <a:latin typeface="Cambria"/>
                <a:cs typeface="Cambria"/>
              </a:rPr>
              <a:t>(2021)</a:t>
            </a:r>
            <a:r>
              <a:rPr dirty="0" sz="1800" spc="165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developed </a:t>
            </a:r>
            <a:r>
              <a:rPr dirty="0" sz="1800" spc="60">
                <a:latin typeface="Cambria"/>
                <a:cs typeface="Cambria"/>
              </a:rPr>
              <a:t>a </a:t>
            </a:r>
            <a:r>
              <a:rPr dirty="0" sz="1800" spc="40">
                <a:latin typeface="Cambria"/>
                <a:cs typeface="Cambria"/>
              </a:rPr>
              <a:t>futsal management </a:t>
            </a:r>
            <a:r>
              <a:rPr dirty="0" sz="1800" spc="20">
                <a:latin typeface="Cambria"/>
                <a:cs typeface="Cambria"/>
              </a:rPr>
              <a:t>system </a:t>
            </a:r>
            <a:r>
              <a:rPr dirty="0" sz="1800" spc="60">
                <a:latin typeface="Cambria"/>
                <a:cs typeface="Cambria"/>
              </a:rPr>
              <a:t>for a </a:t>
            </a:r>
            <a:r>
              <a:rPr dirty="0" sz="1800" spc="30">
                <a:latin typeface="Cambria"/>
                <a:cs typeface="Cambria"/>
              </a:rPr>
              <a:t>college 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in </a:t>
            </a:r>
            <a:r>
              <a:rPr dirty="0" sz="1800" spc="20">
                <a:latin typeface="Cambria"/>
                <a:cs typeface="Cambria"/>
              </a:rPr>
              <a:t>India, </a:t>
            </a:r>
            <a:r>
              <a:rPr dirty="0" sz="1800" spc="65">
                <a:latin typeface="Cambria"/>
                <a:cs typeface="Cambria"/>
              </a:rPr>
              <a:t>which </a:t>
            </a:r>
            <a:r>
              <a:rPr dirty="0" sz="1800" spc="30">
                <a:latin typeface="Cambria"/>
                <a:cs typeface="Cambria"/>
              </a:rPr>
              <a:t>included </a:t>
            </a:r>
            <a:r>
              <a:rPr dirty="0" sz="1800" spc="35">
                <a:latin typeface="Cambria"/>
                <a:cs typeface="Cambria"/>
              </a:rPr>
              <a:t>features such </a:t>
            </a:r>
            <a:r>
              <a:rPr dirty="0" sz="1800" spc="20">
                <a:latin typeface="Cambria"/>
                <a:cs typeface="Cambria"/>
              </a:rPr>
              <a:t>as </a:t>
            </a:r>
            <a:r>
              <a:rPr dirty="0" sz="1800" spc="40">
                <a:latin typeface="Cambria"/>
                <a:cs typeface="Cambria"/>
              </a:rPr>
              <a:t>player </a:t>
            </a:r>
            <a:r>
              <a:rPr dirty="0" sz="1800" spc="15">
                <a:latin typeface="Cambria"/>
                <a:cs typeface="Cambria"/>
              </a:rPr>
              <a:t>registration, </a:t>
            </a:r>
            <a:r>
              <a:rPr dirty="0" sz="1800" spc="30">
                <a:latin typeface="Cambria"/>
                <a:cs typeface="Cambria"/>
              </a:rPr>
              <a:t>team </a:t>
            </a:r>
            <a:r>
              <a:rPr dirty="0" sz="1800" spc="35">
                <a:latin typeface="Cambria"/>
                <a:cs typeface="Cambria"/>
              </a:rPr>
              <a:t>management, </a:t>
            </a:r>
            <a:r>
              <a:rPr dirty="0" sz="1800" spc="50">
                <a:latin typeface="Cambria"/>
                <a:cs typeface="Cambria"/>
              </a:rPr>
              <a:t>fixture 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creation,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score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management,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and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league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tables.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555" y="0"/>
            <a:ext cx="295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0" b="0">
                <a:latin typeface="Cambria"/>
                <a:cs typeface="Cambria"/>
              </a:rPr>
              <a:t>Literature</a:t>
            </a:r>
            <a:r>
              <a:rPr dirty="0" sz="3000" spc="-45" b="0">
                <a:latin typeface="Cambria"/>
                <a:cs typeface="Cambria"/>
              </a:rPr>
              <a:t> </a:t>
            </a:r>
            <a:r>
              <a:rPr dirty="0" sz="3000" spc="60" b="0">
                <a:latin typeface="Cambria"/>
                <a:cs typeface="Cambria"/>
              </a:rPr>
              <a:t>review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0921" y="0"/>
            <a:ext cx="5417820" cy="7312659"/>
          </a:xfrm>
          <a:custGeom>
            <a:avLst/>
            <a:gdLst/>
            <a:ahLst/>
            <a:cxnLst/>
            <a:rect l="l" t="t" r="r" b="b"/>
            <a:pathLst>
              <a:path w="5417820" h="7312659">
                <a:moveTo>
                  <a:pt x="0" y="0"/>
                </a:moveTo>
                <a:lnTo>
                  <a:pt x="5417819" y="0"/>
                </a:lnTo>
                <a:lnTo>
                  <a:pt x="5417819" y="7312341"/>
                </a:lnTo>
                <a:lnTo>
                  <a:pt x="0" y="7312341"/>
                </a:lnTo>
                <a:lnTo>
                  <a:pt x="0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1382" y="836930"/>
            <a:ext cx="2301875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20" b="0">
                <a:solidFill>
                  <a:srgbClr val="FFFFFF"/>
                </a:solidFill>
                <a:latin typeface="Cambria"/>
                <a:cs typeface="Cambria"/>
              </a:rPr>
              <a:t>Methodology</a:t>
            </a:r>
            <a:endParaRPr sz="31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547" y="1493029"/>
            <a:ext cx="2950210" cy="2467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dirty="0" sz="5050" spc="455">
                <a:solidFill>
                  <a:srgbClr val="07A553"/>
                </a:solidFill>
                <a:latin typeface="Trebuchet MS"/>
                <a:cs typeface="Trebuchet MS"/>
              </a:rPr>
              <a:t>Scope</a:t>
            </a:r>
            <a:endParaRPr sz="5050">
              <a:latin typeface="Trebuchet MS"/>
              <a:cs typeface="Trebuchet MS"/>
            </a:endParaRPr>
          </a:p>
          <a:p>
            <a:pPr marL="203835" indent="-142875">
              <a:lnSpc>
                <a:spcPct val="100000"/>
              </a:lnSpc>
              <a:spcBef>
                <a:spcPts val="2910"/>
              </a:spcBef>
              <a:buAutoNum type="arabicPeriod"/>
              <a:tabLst>
                <a:tab pos="204470" algn="l"/>
              </a:tabLst>
            </a:pPr>
            <a:r>
              <a:rPr dirty="0" sz="1800" spc="10">
                <a:latin typeface="Cambria"/>
                <a:cs typeface="Cambria"/>
              </a:rPr>
              <a:t>Requirement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Analysis</a:t>
            </a:r>
            <a:endParaRPr sz="1800">
              <a:latin typeface="Cambria"/>
              <a:cs typeface="Cambria"/>
            </a:endParaRPr>
          </a:p>
          <a:p>
            <a:pPr marL="203835" marR="5080" indent="-185420">
              <a:lnSpc>
                <a:spcPct val="125000"/>
              </a:lnSpc>
              <a:buAutoNum type="arabicPeriod"/>
              <a:tabLst>
                <a:tab pos="204470" algn="l"/>
              </a:tabLst>
            </a:pPr>
            <a:r>
              <a:rPr dirty="0" sz="1800" spc="5">
                <a:latin typeface="Cambria"/>
                <a:cs typeface="Cambria"/>
              </a:rPr>
              <a:t>Design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and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Development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of </a:t>
            </a:r>
            <a:r>
              <a:rPr dirty="0" sz="1800" spc="-380">
                <a:latin typeface="Cambria"/>
                <a:cs typeface="Cambria"/>
              </a:rPr>
              <a:t> </a:t>
            </a:r>
            <a:r>
              <a:rPr dirty="0" sz="1800" spc="40">
                <a:latin typeface="Cambria"/>
                <a:cs typeface="Cambria"/>
              </a:rPr>
              <a:t>Software</a:t>
            </a:r>
            <a:endParaRPr sz="1800">
              <a:latin typeface="Cambria"/>
              <a:cs typeface="Cambria"/>
            </a:endParaRPr>
          </a:p>
          <a:p>
            <a:pPr marL="203835" indent="-19177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204470" algn="l"/>
              </a:tabLst>
            </a:pPr>
            <a:r>
              <a:rPr dirty="0" sz="1800" spc="-25">
                <a:latin typeface="Cambria"/>
                <a:cs typeface="Cambria"/>
              </a:rPr>
              <a:t>SRS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document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2895" y="1620061"/>
            <a:ext cx="1482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solidFill>
                  <a:srgbClr val="FFFFFF"/>
                </a:solidFill>
                <a:latin typeface="Cambria"/>
                <a:cs typeface="Cambria"/>
              </a:rPr>
              <a:t>Agile</a:t>
            </a:r>
            <a:r>
              <a:rPr dirty="0" sz="2000" spc="-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377030"/>
            <a:ext cx="9754235" cy="4521200"/>
            <a:chOff x="0" y="2377030"/>
            <a:chExt cx="9754235" cy="45212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755" y="2377030"/>
              <a:ext cx="76200" cy="76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755" y="2719930"/>
              <a:ext cx="76200" cy="76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755" y="3062830"/>
              <a:ext cx="76200" cy="76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755" y="3748630"/>
              <a:ext cx="76200" cy="76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755" y="4777330"/>
              <a:ext cx="76200" cy="761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6583679"/>
              <a:ext cx="9754235" cy="314325"/>
            </a:xfrm>
            <a:custGeom>
              <a:avLst/>
              <a:gdLst/>
              <a:ahLst/>
              <a:cxnLst/>
              <a:rect l="l" t="t" r="r" b="b"/>
              <a:pathLst>
                <a:path w="9754235" h="314325">
                  <a:moveTo>
                    <a:pt x="576" y="0"/>
                  </a:moveTo>
                  <a:lnTo>
                    <a:pt x="9754175" y="19049"/>
                  </a:lnTo>
                  <a:lnTo>
                    <a:pt x="9753599" y="314324"/>
                  </a:lnTo>
                  <a:lnTo>
                    <a:pt x="0" y="295274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159D5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36670" y="2171925"/>
            <a:ext cx="353949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25">
                <a:latin typeface="Cambria"/>
                <a:cs typeface="Cambria"/>
              </a:rPr>
              <a:t>Adaptive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to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evolving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requirements. </a:t>
            </a:r>
            <a:r>
              <a:rPr dirty="0" sz="1800" spc="-380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Time-critical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Projects.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749300" algn="l"/>
                <a:tab pos="2242185" algn="l"/>
                <a:tab pos="3025775" algn="l"/>
              </a:tabLst>
            </a:pPr>
            <a:r>
              <a:rPr dirty="0" sz="1800" spc="15">
                <a:latin typeface="Cambria"/>
                <a:cs typeface="Cambria"/>
              </a:rPr>
              <a:t>Small	development	</a:t>
            </a:r>
            <a:r>
              <a:rPr dirty="0" sz="1800" spc="10">
                <a:latin typeface="Cambria"/>
                <a:cs typeface="Cambria"/>
              </a:rPr>
              <a:t>teams	</a:t>
            </a:r>
            <a:r>
              <a:rPr dirty="0" sz="1800" spc="40">
                <a:latin typeface="Cambria"/>
                <a:cs typeface="Cambria"/>
              </a:rPr>
              <a:t>with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1805" y="2926305"/>
            <a:ext cx="52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0">
                <a:latin typeface="Cambria"/>
                <a:cs typeface="Cambria"/>
              </a:rPr>
              <a:t>c</a:t>
            </a:r>
            <a:r>
              <a:rPr dirty="0" sz="1800" spc="5">
                <a:latin typeface="Cambria"/>
                <a:cs typeface="Cambria"/>
              </a:rPr>
              <a:t>l</a:t>
            </a:r>
            <a:r>
              <a:rPr dirty="0" sz="1800" spc="-15">
                <a:latin typeface="Cambria"/>
                <a:cs typeface="Cambria"/>
              </a:rPr>
              <a:t>o</a:t>
            </a:r>
            <a:r>
              <a:rPr dirty="0" sz="1800" spc="-25">
                <a:latin typeface="Cambria"/>
                <a:cs typeface="Cambria"/>
              </a:rPr>
              <a:t>s</a:t>
            </a:r>
            <a:r>
              <a:rPr dirty="0" sz="1800" spc="5"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6670" y="3269205"/>
            <a:ext cx="3445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Cambria"/>
                <a:cs typeface="Cambria"/>
              </a:rPr>
              <a:t>collaboration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and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communication.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36670" y="3543525"/>
            <a:ext cx="41979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20">
                <a:latin typeface="Cambria"/>
                <a:cs typeface="Cambria"/>
              </a:rPr>
              <a:t>User-centered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design,</a:t>
            </a:r>
            <a:r>
              <a:rPr dirty="0" sz="1800" spc="20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where 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the 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software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is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developed</a:t>
            </a:r>
            <a:r>
              <a:rPr dirty="0" sz="1800" spc="20">
                <a:latin typeface="Cambria"/>
                <a:cs typeface="Cambria"/>
              </a:rPr>
              <a:t> based</a:t>
            </a:r>
            <a:r>
              <a:rPr dirty="0" sz="1800" spc="25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on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10">
                <a:latin typeface="Cambria"/>
                <a:cs typeface="Cambria"/>
              </a:rPr>
              <a:t>user 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 spc="45">
                <a:latin typeface="Cambria"/>
                <a:cs typeface="Cambria"/>
              </a:rPr>
              <a:t>feedback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35">
                <a:latin typeface="Cambria"/>
                <a:cs typeface="Cambria"/>
              </a:rPr>
              <a:t>and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input.</a:t>
            </a:r>
            <a:endParaRPr sz="18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540"/>
              </a:spcBef>
            </a:pPr>
            <a:r>
              <a:rPr dirty="0" sz="1800" spc="20">
                <a:latin typeface="Cambria"/>
                <a:cs typeface="Cambria"/>
              </a:rPr>
              <a:t>Innovative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or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20">
                <a:latin typeface="Cambria"/>
                <a:cs typeface="Cambria"/>
              </a:rPr>
              <a:t>experimental</a:t>
            </a:r>
            <a:r>
              <a:rPr dirty="0" sz="1800" spc="395">
                <a:latin typeface="Cambria"/>
                <a:cs typeface="Cambria"/>
              </a:rPr>
              <a:t> </a:t>
            </a:r>
            <a:r>
              <a:rPr dirty="0" sz="1800" spc="15">
                <a:latin typeface="Cambria"/>
                <a:cs typeface="Cambria"/>
              </a:rPr>
              <a:t>development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599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7315199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610" y="568407"/>
            <a:ext cx="7458074" cy="54482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583679"/>
            <a:ext cx="9754235" cy="314325"/>
          </a:xfrm>
          <a:custGeom>
            <a:avLst/>
            <a:gdLst/>
            <a:ahLst/>
            <a:cxnLst/>
            <a:rect l="l" t="t" r="r" b="b"/>
            <a:pathLst>
              <a:path w="9754235" h="314325">
                <a:moveTo>
                  <a:pt x="576" y="0"/>
                </a:moveTo>
                <a:lnTo>
                  <a:pt x="9754175" y="19049"/>
                </a:lnTo>
                <a:lnTo>
                  <a:pt x="9753599" y="314324"/>
                </a:lnTo>
                <a:lnTo>
                  <a:pt x="0" y="295274"/>
                </a:lnTo>
                <a:lnTo>
                  <a:pt x="576" y="0"/>
                </a:lnTo>
                <a:close/>
              </a:path>
            </a:pathLst>
          </a:custGeom>
          <a:solidFill>
            <a:srgbClr val="159D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6253" y="6106036"/>
            <a:ext cx="28581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5">
                <a:latin typeface="Cambria"/>
                <a:cs typeface="Cambria"/>
              </a:rPr>
              <a:t>F</a:t>
            </a:r>
            <a:r>
              <a:rPr dirty="0" sz="2200" spc="-10">
                <a:latin typeface="Cambria"/>
                <a:cs typeface="Cambria"/>
              </a:rPr>
              <a:t>i</a:t>
            </a:r>
            <a:r>
              <a:rPr dirty="0" sz="2200" spc="100">
                <a:latin typeface="Cambria"/>
                <a:cs typeface="Cambria"/>
              </a:rPr>
              <a:t>g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14">
                <a:latin typeface="Cambria"/>
                <a:cs typeface="Cambria"/>
              </a:rPr>
              <a:t>: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90">
                <a:latin typeface="Cambria"/>
                <a:cs typeface="Cambria"/>
              </a:rPr>
              <a:t>A</a:t>
            </a:r>
            <a:r>
              <a:rPr dirty="0" sz="2200" spc="95">
                <a:latin typeface="Cambria"/>
                <a:cs typeface="Cambria"/>
              </a:rPr>
              <a:t>g</a:t>
            </a:r>
            <a:r>
              <a:rPr dirty="0" sz="2200" spc="-10">
                <a:latin typeface="Cambria"/>
                <a:cs typeface="Cambria"/>
              </a:rPr>
              <a:t>i</a:t>
            </a:r>
            <a:r>
              <a:rPr dirty="0" sz="2200" spc="5">
                <a:latin typeface="Cambria"/>
                <a:cs typeface="Cambria"/>
              </a:rPr>
              <a:t>l</a:t>
            </a:r>
            <a:r>
              <a:rPr dirty="0" sz="2200" spc="5">
                <a:latin typeface="Cambria"/>
                <a:cs typeface="Cambria"/>
              </a:rPr>
              <a:t>e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00">
                <a:latin typeface="Cambria"/>
                <a:cs typeface="Cambria"/>
              </a:rPr>
              <a:t>M</a:t>
            </a:r>
            <a:r>
              <a:rPr dirty="0" sz="2200">
                <a:latin typeface="Cambria"/>
                <a:cs typeface="Cambria"/>
              </a:rPr>
              <a:t>e</a:t>
            </a:r>
            <a:r>
              <a:rPr dirty="0" sz="2200" spc="-20">
                <a:latin typeface="Cambria"/>
                <a:cs typeface="Cambria"/>
              </a:rPr>
              <a:t>t</a:t>
            </a:r>
            <a:r>
              <a:rPr dirty="0" sz="2200" spc="55">
                <a:latin typeface="Cambria"/>
                <a:cs typeface="Cambria"/>
              </a:rPr>
              <a:t>h</a:t>
            </a:r>
            <a:r>
              <a:rPr dirty="0" sz="2200" spc="-20">
                <a:latin typeface="Cambria"/>
                <a:cs typeface="Cambria"/>
              </a:rPr>
              <a:t>o</a:t>
            </a:r>
            <a:r>
              <a:rPr dirty="0" sz="2200" spc="30">
                <a:latin typeface="Cambria"/>
                <a:cs typeface="Cambria"/>
              </a:rPr>
              <a:t>d</a:t>
            </a:r>
            <a:r>
              <a:rPr dirty="0" sz="2200" spc="-20">
                <a:latin typeface="Cambria"/>
                <a:cs typeface="Cambria"/>
              </a:rPr>
              <a:t>o</a:t>
            </a:r>
            <a:r>
              <a:rPr dirty="0" sz="2200" spc="5">
                <a:latin typeface="Cambria"/>
                <a:cs typeface="Cambria"/>
              </a:rPr>
              <a:t>l</a:t>
            </a:r>
            <a:r>
              <a:rPr dirty="0" sz="2200" spc="-20">
                <a:latin typeface="Cambria"/>
                <a:cs typeface="Cambria"/>
              </a:rPr>
              <a:t>o</a:t>
            </a:r>
            <a:r>
              <a:rPr dirty="0" sz="2200" spc="95">
                <a:latin typeface="Cambria"/>
                <a:cs typeface="Cambria"/>
              </a:rPr>
              <a:t>g</a:t>
            </a:r>
            <a:r>
              <a:rPr dirty="0" sz="2200" spc="110">
                <a:latin typeface="Cambria"/>
                <a:cs typeface="Cambria"/>
              </a:rPr>
              <a:t>y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68" y="429926"/>
            <a:ext cx="4357370" cy="5664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20" b="0">
                <a:latin typeface="Cambria"/>
                <a:cs typeface="Cambria"/>
              </a:rPr>
              <a:t>Requirement</a:t>
            </a:r>
            <a:r>
              <a:rPr dirty="0" sz="3550" spc="-30" b="0">
                <a:latin typeface="Cambria"/>
                <a:cs typeface="Cambria"/>
              </a:rPr>
              <a:t> </a:t>
            </a:r>
            <a:r>
              <a:rPr dirty="0" sz="3550" spc="45" b="0">
                <a:latin typeface="Cambria"/>
                <a:cs typeface="Cambria"/>
              </a:rPr>
              <a:t>Analysis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9415" y="2617458"/>
            <a:ext cx="603885" cy="1207770"/>
          </a:xfrm>
          <a:custGeom>
            <a:avLst/>
            <a:gdLst/>
            <a:ahLst/>
            <a:cxnLst/>
            <a:rect l="l" t="t" r="r" b="b"/>
            <a:pathLst>
              <a:path w="603885" h="1207770">
                <a:moveTo>
                  <a:pt x="0" y="905428"/>
                </a:moveTo>
                <a:lnTo>
                  <a:pt x="0" y="0"/>
                </a:lnTo>
                <a:lnTo>
                  <a:pt x="603618" y="0"/>
                </a:lnTo>
                <a:lnTo>
                  <a:pt x="603618" y="905429"/>
                </a:lnTo>
                <a:lnTo>
                  <a:pt x="301809" y="1207238"/>
                </a:lnTo>
                <a:lnTo>
                  <a:pt x="0" y="905428"/>
                </a:lnTo>
                <a:close/>
              </a:path>
            </a:pathLst>
          </a:custGeom>
          <a:solidFill>
            <a:srgbClr val="2E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59415" y="3996944"/>
            <a:ext cx="603885" cy="1207770"/>
          </a:xfrm>
          <a:custGeom>
            <a:avLst/>
            <a:gdLst/>
            <a:ahLst/>
            <a:cxnLst/>
            <a:rect l="l" t="t" r="r" b="b"/>
            <a:pathLst>
              <a:path w="603885" h="1207770">
                <a:moveTo>
                  <a:pt x="0" y="905429"/>
                </a:moveTo>
                <a:lnTo>
                  <a:pt x="0" y="0"/>
                </a:lnTo>
                <a:lnTo>
                  <a:pt x="603618" y="0"/>
                </a:lnTo>
                <a:lnTo>
                  <a:pt x="603618" y="905429"/>
                </a:lnTo>
                <a:lnTo>
                  <a:pt x="301810" y="1207238"/>
                </a:lnTo>
                <a:lnTo>
                  <a:pt x="0" y="905429"/>
                </a:lnTo>
                <a:close/>
              </a:path>
            </a:pathLst>
          </a:custGeom>
          <a:solidFill>
            <a:srgbClr val="2EB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9415" y="5376429"/>
            <a:ext cx="603885" cy="1207770"/>
          </a:xfrm>
          <a:custGeom>
            <a:avLst/>
            <a:gdLst/>
            <a:ahLst/>
            <a:cxnLst/>
            <a:rect l="l" t="t" r="r" b="b"/>
            <a:pathLst>
              <a:path w="603885" h="1207770">
                <a:moveTo>
                  <a:pt x="0" y="905428"/>
                </a:moveTo>
                <a:lnTo>
                  <a:pt x="0" y="0"/>
                </a:lnTo>
                <a:lnTo>
                  <a:pt x="603618" y="0"/>
                </a:lnTo>
                <a:lnTo>
                  <a:pt x="603618" y="905429"/>
                </a:lnTo>
                <a:lnTo>
                  <a:pt x="301810" y="1207238"/>
                </a:lnTo>
                <a:lnTo>
                  <a:pt x="0" y="905428"/>
                </a:lnTo>
                <a:close/>
              </a:path>
            </a:pathLst>
          </a:custGeom>
          <a:solidFill>
            <a:srgbClr val="2EBA4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34" y="2584873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34" y="328972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34" y="3994573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634" y="4699423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8752" y="1702379"/>
            <a:ext cx="4133215" cy="352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40" b="1">
                <a:latin typeface="Cambria"/>
                <a:cs typeface="Cambria"/>
              </a:rPr>
              <a:t>Functional</a:t>
            </a:r>
            <a:r>
              <a:rPr dirty="0" sz="2350" spc="-25" b="1">
                <a:latin typeface="Cambria"/>
                <a:cs typeface="Cambria"/>
              </a:rPr>
              <a:t> </a:t>
            </a:r>
            <a:r>
              <a:rPr dirty="0" sz="2350" spc="30" b="1">
                <a:latin typeface="Cambria"/>
                <a:cs typeface="Cambria"/>
              </a:rPr>
              <a:t>Requirement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50">
              <a:latin typeface="Cambria"/>
              <a:cs typeface="Cambria"/>
            </a:endParaRPr>
          </a:p>
          <a:p>
            <a:pPr marL="374015" marR="428625" indent="51435">
              <a:lnSpc>
                <a:spcPct val="125000"/>
              </a:lnSpc>
            </a:pPr>
            <a:r>
              <a:rPr dirty="0" sz="1850" spc="15">
                <a:latin typeface="Cambria"/>
                <a:cs typeface="Cambria"/>
              </a:rPr>
              <a:t>schedule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35">
                <a:latin typeface="Cambria"/>
                <a:cs typeface="Cambria"/>
              </a:rPr>
              <a:t>and</a:t>
            </a:r>
            <a:r>
              <a:rPr dirty="0" sz="1850" spc="-10">
                <a:latin typeface="Cambria"/>
                <a:cs typeface="Cambria"/>
              </a:rPr>
              <a:t> </a:t>
            </a:r>
            <a:r>
              <a:rPr dirty="0" sz="1850" spc="40">
                <a:latin typeface="Cambria"/>
                <a:cs typeface="Cambria"/>
              </a:rPr>
              <a:t>manage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10">
                <a:latin typeface="Cambria"/>
                <a:cs typeface="Cambria"/>
              </a:rPr>
              <a:t>the</a:t>
            </a:r>
            <a:r>
              <a:rPr dirty="0" sz="1850" spc="-1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use</a:t>
            </a:r>
            <a:r>
              <a:rPr dirty="0" sz="1850" spc="-10">
                <a:latin typeface="Cambria"/>
                <a:cs typeface="Cambria"/>
              </a:rPr>
              <a:t> </a:t>
            </a:r>
            <a:r>
              <a:rPr dirty="0" sz="1850" spc="60">
                <a:latin typeface="Cambria"/>
                <a:cs typeface="Cambria"/>
              </a:rPr>
              <a:t>of </a:t>
            </a:r>
            <a:r>
              <a:rPr dirty="0" sz="1850" spc="-395">
                <a:latin typeface="Cambria"/>
                <a:cs typeface="Cambria"/>
              </a:rPr>
              <a:t> </a:t>
            </a:r>
            <a:r>
              <a:rPr dirty="0" sz="1850" spc="25">
                <a:latin typeface="Cambria"/>
                <a:cs typeface="Cambria"/>
              </a:rPr>
              <a:t>futsal</a:t>
            </a:r>
            <a:r>
              <a:rPr dirty="0" sz="1850" spc="-10">
                <a:latin typeface="Cambria"/>
                <a:cs typeface="Cambria"/>
              </a:rPr>
              <a:t> </a:t>
            </a:r>
            <a:r>
              <a:rPr dirty="0" sz="1850" spc="10">
                <a:latin typeface="Cambria"/>
                <a:cs typeface="Cambria"/>
              </a:rPr>
              <a:t>facilities.</a:t>
            </a:r>
            <a:endParaRPr sz="1850">
              <a:latin typeface="Cambria"/>
              <a:cs typeface="Cambria"/>
            </a:endParaRPr>
          </a:p>
          <a:p>
            <a:pPr marL="374015" marR="5080">
              <a:lnSpc>
                <a:spcPct val="125000"/>
              </a:lnSpc>
            </a:pPr>
            <a:r>
              <a:rPr dirty="0" sz="1850" spc="20">
                <a:latin typeface="Cambria"/>
                <a:cs typeface="Cambria"/>
              </a:rPr>
              <a:t>generate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reports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 spc="5">
                <a:latin typeface="Cambria"/>
                <a:cs typeface="Cambria"/>
              </a:rPr>
              <a:t>on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 spc="20">
                <a:latin typeface="Cambria"/>
                <a:cs typeface="Cambria"/>
              </a:rPr>
              <a:t>team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 spc="35">
                <a:latin typeface="Cambria"/>
                <a:cs typeface="Cambria"/>
              </a:rPr>
              <a:t>and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 spc="30">
                <a:latin typeface="Cambria"/>
                <a:cs typeface="Cambria"/>
              </a:rPr>
              <a:t>player </a:t>
            </a:r>
            <a:r>
              <a:rPr dirty="0" sz="1850" spc="-390">
                <a:latin typeface="Cambria"/>
                <a:cs typeface="Cambria"/>
              </a:rPr>
              <a:t> </a:t>
            </a:r>
            <a:r>
              <a:rPr dirty="0" sz="1850" spc="25">
                <a:latin typeface="Cambria"/>
                <a:cs typeface="Cambria"/>
              </a:rPr>
              <a:t>performance.</a:t>
            </a:r>
            <a:endParaRPr sz="1850">
              <a:latin typeface="Cambria"/>
              <a:cs typeface="Cambria"/>
            </a:endParaRPr>
          </a:p>
          <a:p>
            <a:pPr marL="374015" marR="391795">
              <a:lnSpc>
                <a:spcPct val="125000"/>
              </a:lnSpc>
            </a:pPr>
            <a:r>
              <a:rPr dirty="0" sz="1850" spc="15">
                <a:latin typeface="Cambria"/>
                <a:cs typeface="Cambria"/>
              </a:rPr>
              <a:t>secure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35">
                <a:latin typeface="Cambria"/>
                <a:cs typeface="Cambria"/>
              </a:rPr>
              <a:t>and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5">
                <a:latin typeface="Cambria"/>
                <a:cs typeface="Cambria"/>
              </a:rPr>
              <a:t>protect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5">
                <a:latin typeface="Cambria"/>
                <a:cs typeface="Cambria"/>
              </a:rPr>
              <a:t>user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25">
                <a:latin typeface="Cambria"/>
                <a:cs typeface="Cambria"/>
              </a:rPr>
              <a:t>data</a:t>
            </a:r>
            <a:r>
              <a:rPr dirty="0" sz="1850" spc="-15">
                <a:latin typeface="Cambria"/>
                <a:cs typeface="Cambria"/>
              </a:rPr>
              <a:t> </a:t>
            </a:r>
            <a:r>
              <a:rPr dirty="0" sz="1850" spc="35">
                <a:latin typeface="Cambria"/>
                <a:cs typeface="Cambria"/>
              </a:rPr>
              <a:t>and </a:t>
            </a:r>
            <a:r>
              <a:rPr dirty="0" sz="1850" spc="-395">
                <a:latin typeface="Cambria"/>
                <a:cs typeface="Cambria"/>
              </a:rPr>
              <a:t> </a:t>
            </a:r>
            <a:r>
              <a:rPr dirty="0" sz="1850" spc="20">
                <a:latin typeface="Cambria"/>
                <a:cs typeface="Cambria"/>
              </a:rPr>
              <a:t>confidential</a:t>
            </a:r>
            <a:r>
              <a:rPr dirty="0" sz="1850" spc="-10">
                <a:latin typeface="Cambria"/>
                <a:cs typeface="Cambria"/>
              </a:rPr>
              <a:t> </a:t>
            </a:r>
            <a:r>
              <a:rPr dirty="0" sz="1850" spc="15">
                <a:latin typeface="Cambria"/>
                <a:cs typeface="Cambria"/>
              </a:rPr>
              <a:t>information.</a:t>
            </a:r>
            <a:endParaRPr sz="1850">
              <a:latin typeface="Cambria"/>
              <a:cs typeface="Cambria"/>
            </a:endParaRPr>
          </a:p>
          <a:p>
            <a:pPr marL="374015" marR="541020">
              <a:lnSpc>
                <a:spcPct val="125000"/>
              </a:lnSpc>
            </a:pPr>
            <a:r>
              <a:rPr dirty="0" sz="1850" spc="15">
                <a:latin typeface="Cambria"/>
                <a:cs typeface="Cambria"/>
              </a:rPr>
              <a:t>Assign </a:t>
            </a:r>
            <a:r>
              <a:rPr dirty="0" sz="1850" spc="-5">
                <a:latin typeface="Cambria"/>
                <a:cs typeface="Cambria"/>
              </a:rPr>
              <a:t>permissions </a:t>
            </a:r>
            <a:r>
              <a:rPr dirty="0" sz="1850" spc="35">
                <a:latin typeface="Cambria"/>
                <a:cs typeface="Cambria"/>
              </a:rPr>
              <a:t>and </a:t>
            </a:r>
            <a:r>
              <a:rPr dirty="0" sz="1850" spc="-5">
                <a:latin typeface="Cambria"/>
                <a:cs typeface="Cambria"/>
              </a:rPr>
              <a:t>roles </a:t>
            </a:r>
            <a:r>
              <a:rPr dirty="0" sz="1850" spc="-15">
                <a:latin typeface="Cambria"/>
                <a:cs typeface="Cambria"/>
              </a:rPr>
              <a:t>to </a:t>
            </a:r>
            <a:r>
              <a:rPr dirty="0" sz="1850" spc="-395">
                <a:latin typeface="Cambria"/>
                <a:cs typeface="Cambria"/>
              </a:rPr>
              <a:t> </a:t>
            </a:r>
            <a:r>
              <a:rPr dirty="0" sz="1850" spc="15">
                <a:latin typeface="Cambria"/>
                <a:cs typeface="Cambria"/>
              </a:rPr>
              <a:t>players.</a:t>
            </a:r>
            <a:endParaRPr sz="185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5788" y="2584873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5788" y="2937298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5788" y="3289723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5788" y="3642148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5788" y="3994573"/>
            <a:ext cx="76200" cy="761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421738" y="1702379"/>
            <a:ext cx="4149725" cy="246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35" b="1">
                <a:latin typeface="Cambria"/>
                <a:cs typeface="Cambria"/>
              </a:rPr>
              <a:t>Non-Functional</a:t>
            </a:r>
            <a:r>
              <a:rPr dirty="0" sz="2350" spc="-30" b="1">
                <a:latin typeface="Cambria"/>
                <a:cs typeface="Cambria"/>
              </a:rPr>
              <a:t> </a:t>
            </a:r>
            <a:r>
              <a:rPr dirty="0" sz="2350" spc="30" b="1">
                <a:latin typeface="Cambria"/>
                <a:cs typeface="Cambria"/>
              </a:rPr>
              <a:t>Requirement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50">
              <a:latin typeface="Cambria"/>
              <a:cs typeface="Cambria"/>
            </a:endParaRPr>
          </a:p>
          <a:p>
            <a:pPr marL="212090" marR="1329055">
              <a:lnSpc>
                <a:spcPct val="125000"/>
              </a:lnSpc>
            </a:pPr>
            <a:r>
              <a:rPr dirty="0" sz="1850" spc="45" b="1">
                <a:latin typeface="Cambria"/>
                <a:cs typeface="Cambria"/>
              </a:rPr>
              <a:t>Performance </a:t>
            </a:r>
            <a:r>
              <a:rPr dirty="0" sz="1850" spc="75" b="1">
                <a:latin typeface="Cambria"/>
                <a:cs typeface="Cambria"/>
              </a:rPr>
              <a:t>Accuracy </a:t>
            </a:r>
            <a:r>
              <a:rPr dirty="0" sz="1850" spc="-395" b="1">
                <a:latin typeface="Cambria"/>
                <a:cs typeface="Cambria"/>
              </a:rPr>
              <a:t> </a:t>
            </a:r>
            <a:r>
              <a:rPr dirty="0" sz="1850" spc="30" b="1">
                <a:latin typeface="Cambria"/>
                <a:cs typeface="Cambria"/>
              </a:rPr>
              <a:t>Maintainability </a:t>
            </a:r>
            <a:r>
              <a:rPr dirty="0" sz="1850" spc="35" b="1">
                <a:latin typeface="Cambria"/>
                <a:cs typeface="Cambria"/>
              </a:rPr>
              <a:t> </a:t>
            </a:r>
            <a:r>
              <a:rPr dirty="0" sz="1850" spc="25" b="1">
                <a:latin typeface="Cambria"/>
                <a:cs typeface="Cambria"/>
              </a:rPr>
              <a:t>Reliability</a:t>
            </a:r>
            <a:endParaRPr sz="1850">
              <a:latin typeface="Cambria"/>
              <a:cs typeface="Cambria"/>
            </a:endParaRPr>
          </a:p>
          <a:p>
            <a:pPr marL="212090">
              <a:lnSpc>
                <a:spcPct val="100000"/>
              </a:lnSpc>
              <a:spcBef>
                <a:spcPts val="555"/>
              </a:spcBef>
            </a:pPr>
            <a:r>
              <a:rPr dirty="0" sz="1850" spc="35" b="1">
                <a:latin typeface="Cambria"/>
                <a:cs typeface="Cambria"/>
              </a:rPr>
              <a:t>Security</a:t>
            </a:r>
            <a:endParaRPr sz="1850">
              <a:latin typeface="Cambria"/>
              <a:cs typeface="Cambria"/>
            </a:endParaRPr>
          </a:p>
          <a:p>
            <a:pPr marL="263525">
              <a:lnSpc>
                <a:spcPct val="100000"/>
              </a:lnSpc>
              <a:spcBef>
                <a:spcPts val="555"/>
              </a:spcBef>
            </a:pPr>
            <a:r>
              <a:rPr dirty="0" sz="1850" spc="25" b="1">
                <a:latin typeface="Cambria"/>
                <a:cs typeface="Cambria"/>
              </a:rPr>
              <a:t>Portability</a:t>
            </a:r>
            <a:r>
              <a:rPr dirty="0" sz="1850" spc="-20" b="1">
                <a:latin typeface="Cambria"/>
                <a:cs typeface="Cambria"/>
              </a:rPr>
              <a:t> </a:t>
            </a:r>
            <a:r>
              <a:rPr dirty="0" sz="1850" spc="50" b="1">
                <a:latin typeface="Cambria"/>
                <a:cs typeface="Cambria"/>
              </a:rPr>
              <a:t>and</a:t>
            </a:r>
            <a:r>
              <a:rPr dirty="0" sz="1850" spc="-15" b="1">
                <a:latin typeface="Cambria"/>
                <a:cs typeface="Cambria"/>
              </a:rPr>
              <a:t> </a:t>
            </a:r>
            <a:r>
              <a:rPr dirty="0" sz="1850" spc="35" b="1">
                <a:latin typeface="Cambria"/>
                <a:cs typeface="Cambria"/>
              </a:rPr>
              <a:t>Compatibility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Binay Adhikari</dc:creator>
  <cp:keywords>DAFTPBpRjyU,BAFM2WoDapY</cp:keywords>
  <dc:title>MACFUTSAL Final</dc:title>
  <dcterms:created xsi:type="dcterms:W3CDTF">2023-05-03T16:49:52Z</dcterms:created>
  <dcterms:modified xsi:type="dcterms:W3CDTF">2023-05-03T16:49:52Z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2023-05-03T00:00:00Z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2023-05-03T00:00:00Z</vt:filetime>
  </property>
</Properties>
</file>