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6408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, Adam (RIS-LON)" userId="fcc171e0-54d1-42f5-8ebb-87353f729deb" providerId="ADAL" clId="{DEA14852-68E0-4514-B55F-43F148CAAD77}"/>
    <pc:docChg chg="modSld">
      <pc:chgData name="Cooper, Adam (RIS-LON)" userId="fcc171e0-54d1-42f5-8ebb-87353f729deb" providerId="ADAL" clId="{DEA14852-68E0-4514-B55F-43F148CAAD77}" dt="2023-12-15T12:00:36.290" v="318" actId="20577"/>
      <pc:docMkLst>
        <pc:docMk/>
      </pc:docMkLst>
      <pc:sldChg chg="modSp mod">
        <pc:chgData name="Cooper, Adam (RIS-LON)" userId="fcc171e0-54d1-42f5-8ebb-87353f729deb" providerId="ADAL" clId="{DEA14852-68E0-4514-B55F-43F148CAAD77}" dt="2023-12-15T12:00:36.290" v="318" actId="20577"/>
        <pc:sldMkLst>
          <pc:docMk/>
          <pc:sldMk cId="2806257027" sldId="256"/>
        </pc:sldMkLst>
        <pc:spChg chg="mod">
          <ac:chgData name="Cooper, Adam (RIS-LON)" userId="fcc171e0-54d1-42f5-8ebb-87353f729deb" providerId="ADAL" clId="{DEA14852-68E0-4514-B55F-43F148CAAD77}" dt="2023-12-15T12:00:36.290" v="318" actId="20577"/>
          <ac:spMkLst>
            <pc:docMk/>
            <pc:sldMk cId="2806257027" sldId="256"/>
            <ac:spMk id="2" creationId="{DE3D84FB-5D02-47D2-98FD-4F01A02E2AEA}"/>
          </ac:spMkLst>
        </pc:spChg>
      </pc:sldChg>
      <pc:sldChg chg="modSp mod">
        <pc:chgData name="Cooper, Adam (RIS-LON)" userId="fcc171e0-54d1-42f5-8ebb-87353f729deb" providerId="ADAL" clId="{DEA14852-68E0-4514-B55F-43F148CAAD77}" dt="2023-12-14T19:52:19.268" v="206" actId="20577"/>
        <pc:sldMkLst>
          <pc:docMk/>
          <pc:sldMk cId="591739359" sldId="280"/>
        </pc:sldMkLst>
        <pc:spChg chg="mod">
          <ac:chgData name="Cooper, Adam (RIS-LON)" userId="fcc171e0-54d1-42f5-8ebb-87353f729deb" providerId="ADAL" clId="{DEA14852-68E0-4514-B55F-43F148CAAD77}" dt="2023-12-14T19:52:19.268" v="206" actId="20577"/>
          <ac:spMkLst>
            <pc:docMk/>
            <pc:sldMk cId="591739359" sldId="280"/>
            <ac:spMk id="3" creationId="{05A4EEE2-4179-6261-B1D7-1B6F4D526A1D}"/>
          </ac:spMkLst>
        </pc:spChg>
      </pc:sldChg>
      <pc:sldChg chg="modSp mod">
        <pc:chgData name="Cooper, Adam (RIS-LON)" userId="fcc171e0-54d1-42f5-8ebb-87353f729deb" providerId="ADAL" clId="{DEA14852-68E0-4514-B55F-43F148CAAD77}" dt="2023-12-14T19:53:44.714" v="240" actId="20577"/>
        <pc:sldMkLst>
          <pc:docMk/>
          <pc:sldMk cId="3537193923" sldId="282"/>
        </pc:sldMkLst>
        <pc:spChg chg="mod">
          <ac:chgData name="Cooper, Adam (RIS-LON)" userId="fcc171e0-54d1-42f5-8ebb-87353f729deb" providerId="ADAL" clId="{DEA14852-68E0-4514-B55F-43F148CAAD77}" dt="2023-12-14T19:53:44.714" v="240" actId="20577"/>
          <ac:spMkLst>
            <pc:docMk/>
            <pc:sldMk cId="3537193923" sldId="282"/>
            <ac:spMk id="3" creationId="{8E15E8CA-07BA-A8BB-A6B0-B1A3AC35C4DD}"/>
          </ac:spMkLst>
        </pc:spChg>
      </pc:sldChg>
      <pc:sldChg chg="modSp mod">
        <pc:chgData name="Cooper, Adam (RIS-LON)" userId="fcc171e0-54d1-42f5-8ebb-87353f729deb" providerId="ADAL" clId="{DEA14852-68E0-4514-B55F-43F148CAAD77}" dt="2023-12-14T19:55:19.101" v="316" actId="20577"/>
        <pc:sldMkLst>
          <pc:docMk/>
          <pc:sldMk cId="3414132384" sldId="285"/>
        </pc:sldMkLst>
        <pc:spChg chg="mod">
          <ac:chgData name="Cooper, Adam (RIS-LON)" userId="fcc171e0-54d1-42f5-8ebb-87353f729deb" providerId="ADAL" clId="{DEA14852-68E0-4514-B55F-43F148CAAD77}" dt="2023-12-14T19:55:19.101" v="316" actId="20577"/>
          <ac:spMkLst>
            <pc:docMk/>
            <pc:sldMk cId="3414132384" sldId="285"/>
            <ac:spMk id="3" creationId="{330F33E6-1C4F-0349-DABF-BA76B10F403C}"/>
          </ac:spMkLst>
        </pc:spChg>
      </pc:sldChg>
      <pc:sldChg chg="modSp mod">
        <pc:chgData name="Cooper, Adam (RIS-LON)" userId="fcc171e0-54d1-42f5-8ebb-87353f729deb" providerId="ADAL" clId="{DEA14852-68E0-4514-B55F-43F148CAAD77}" dt="2023-12-14T19:50:22.020" v="127" actId="20577"/>
        <pc:sldMkLst>
          <pc:docMk/>
          <pc:sldMk cId="274322951" sldId="288"/>
        </pc:sldMkLst>
        <pc:spChg chg="mod">
          <ac:chgData name="Cooper, Adam (RIS-LON)" userId="fcc171e0-54d1-42f5-8ebb-87353f729deb" providerId="ADAL" clId="{DEA14852-68E0-4514-B55F-43F148CAAD77}" dt="2023-12-14T19:50:22.020" v="127" actId="20577"/>
          <ac:spMkLst>
            <pc:docMk/>
            <pc:sldMk cId="274322951" sldId="288"/>
            <ac:spMk id="3" creationId="{555656F1-93EC-0133-F646-7F0C4578C9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BF0B33-9085-40C9-93A5-AB92D1B9A222}" type="datetime1">
              <a:rPr lang="en-GB" smtClean="0"/>
              <a:t>15/12/2023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20C7-6FB5-45BA-BDBA-48D2872F91F1}" type="datetime1">
              <a:rPr lang="en-GB" smtClean="0"/>
              <a:pPr/>
              <a:t>15/12/2023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385DC9-997B-458E-A4CF-AC90B90DF325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94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532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563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90351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5295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20999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BF001-2B80-4AB9-BE59-83C5923EC802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287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C7B7CC-E160-4FC4-9005-71993151DC0E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63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6B4BC6-4D4C-4A15-A7B9-629A30CF6E83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017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A31E63-4ED2-4925-A5F4-6846649FFE35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926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DDAFAF-1776-40DA-8CA0-79036665708D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92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0D3D27-7A6C-4B35-B3FF-F31390EFED29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97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27C9E9-4515-4D38-A03A-D2F95C1F97CE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030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A4A46F-3E40-4151-8C36-A90EB8A48A85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97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2CA9A9-4A99-433C-A4F0-534775C3FAD7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26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CCC3AD-CC54-43D4-9C5D-6FBF5D207C09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034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C4957F-1271-4000-97CB-F74033DE6EE6}" type="datetime1">
              <a:rPr lang="en-GB" noProof="0" smtClean="0"/>
              <a:t>15/12/2023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1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6" r="42062" b="909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4200"/>
              <a:t>Predicting income </a:t>
            </a:r>
            <a:r>
              <a:rPr lang="en-GB" sz="4200" dirty="0"/>
              <a:t>threshold from US census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chemeClr val="bg1"/>
                </a:solidFill>
              </a:rPr>
              <a:t>By Adam Cooper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AB37-AD79-075C-A0B8-53594617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33E6-1C4F-0349-DABF-BA76B10F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work still to be done to improve $50,000+ predictions</a:t>
            </a:r>
          </a:p>
          <a:p>
            <a:r>
              <a:rPr lang="en-US" dirty="0"/>
              <a:t>Tackle data imbalance directly through stratified sampling techniques and go back to better performing classification models</a:t>
            </a:r>
          </a:p>
          <a:p>
            <a:r>
              <a:rPr lang="en-US" dirty="0"/>
              <a:t>Incorporate more data binning on discrete variables, such as age</a:t>
            </a:r>
          </a:p>
          <a:p>
            <a:r>
              <a:rPr lang="en-US" dirty="0"/>
              <a:t>Identify opportunities for external data sources, for example state average incomes, retirement ages</a:t>
            </a:r>
          </a:p>
          <a:p>
            <a:r>
              <a:rPr lang="en-US" dirty="0"/>
              <a:t>Explore some alternative ML models, treating $50,000+ cases as anomalies in an anomaly detection model could be useful tool</a:t>
            </a:r>
          </a:p>
          <a:p>
            <a:r>
              <a:rPr lang="en-US" dirty="0"/>
              <a:t>Could also explore deep learning models such as convolution </a:t>
            </a:r>
            <a:r>
              <a:rPr lang="en-US"/>
              <a:t>neural networks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13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D50D-E3B8-80E4-CDEF-BEE43A5C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20436"/>
            <a:ext cx="9720073" cy="5588924"/>
          </a:xfrm>
        </p:spPr>
        <p:txBody>
          <a:bodyPr>
            <a:normAutofit/>
          </a:bodyPr>
          <a:lstStyle/>
          <a:p>
            <a:pPr algn="ctr"/>
            <a:endParaRPr lang="en-US" sz="3400" dirty="0"/>
          </a:p>
          <a:p>
            <a:pPr marL="3657600" lvl="8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3400" dirty="0"/>
              <a:t>Thank You!</a:t>
            </a:r>
          </a:p>
          <a:p>
            <a:pPr marL="0" indent="0" algn="ctr">
              <a:buNone/>
            </a:pPr>
            <a:endParaRPr lang="en-US" sz="3400" dirty="0"/>
          </a:p>
          <a:p>
            <a:pPr marL="0" indent="0" algn="ctr">
              <a:buNone/>
            </a:pPr>
            <a:r>
              <a:rPr lang="en-US" sz="3400" dirty="0"/>
              <a:t>Do you have any questions?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9167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F1F4-87B9-2844-3D5A-0C996CB7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56F1-93EC-0133-F646-7F0C4578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Mission Statement: Using the United States Income Census data from 2010, can we determine characteristics associated with whether an individual earns below a threshold of $50,000 in a year.</a:t>
            </a:r>
          </a:p>
          <a:p>
            <a:r>
              <a:rPr lang="en-US" dirty="0"/>
              <a:t>This can be seen as a binary determination, does an individual earn less than $50,000 (1) or not (0)</a:t>
            </a:r>
          </a:p>
          <a:p>
            <a:r>
              <a:rPr lang="en-US" dirty="0"/>
              <a:t>Data contains a wealth of categorical and numerical information about individuals, including ages, marital status, job occupation, gender, race</a:t>
            </a:r>
          </a:p>
          <a:p>
            <a:r>
              <a:rPr lang="en-US" dirty="0"/>
              <a:t>We can leverage a range of machine learning solutions to find an issue to this problem</a:t>
            </a:r>
          </a:p>
          <a:p>
            <a:r>
              <a:rPr lang="en-US" dirty="0"/>
              <a:t>Development of model pipeline could be extended out to other countries and could have wide reaching benefits as a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AA5D-3BA0-F382-C906-1F3DB69B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29AA-0060-9EE4-82A0-1B87309D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~300,000 data points split into testing (33%) and training set (66%)</a:t>
            </a:r>
          </a:p>
          <a:p>
            <a:r>
              <a:rPr lang="en-US" dirty="0"/>
              <a:t>Our target variable is the income bound field, with a split of 183,912 earning less than $50,000 and 12,382 earning over $50,000 in our training data set</a:t>
            </a:r>
          </a:p>
          <a:p>
            <a:r>
              <a:rPr lang="en-US" dirty="0"/>
              <a:t>Total of 41 potential fields to train model on, with 8 numerical and 33 categorical</a:t>
            </a:r>
          </a:p>
          <a:p>
            <a:r>
              <a:rPr lang="en-US" dirty="0"/>
              <a:t>Examined distributions of numerical data, many heavily weighted towards 0, especially fields relating to wages and capital</a:t>
            </a:r>
          </a:p>
          <a:p>
            <a:r>
              <a:rPr lang="en-US" dirty="0"/>
              <a:t>The key reason for this is due to a large number of under 18s present in data, who either haven’t worked yet or just starting their careers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3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732-6AA0-1770-748A-8400D1E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feature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F4B7-7EC0-0043-3458-6C6A07B0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Tackled missing values: substituted ‘Unknown’ for categorical variables, removed completely columns with at least 70% missing values, removed rows for subset of values where missing data &lt;5%</a:t>
            </a:r>
          </a:p>
          <a:p>
            <a:r>
              <a:rPr lang="en-GB" dirty="0"/>
              <a:t>Removed columns in hierarchy with lower granularity</a:t>
            </a:r>
          </a:p>
          <a:p>
            <a:r>
              <a:rPr lang="en-GB" dirty="0"/>
              <a:t>Encoded categorical variables so that they could be ingested by the models</a:t>
            </a:r>
          </a:p>
          <a:p>
            <a:r>
              <a:rPr lang="en-GB" dirty="0"/>
              <a:t>Generated the following variables:</a:t>
            </a:r>
          </a:p>
          <a:p>
            <a:pPr lvl="1"/>
            <a:r>
              <a:rPr lang="en-GB" dirty="0"/>
              <a:t>Capital net gains = Capital gains – Capital Losses</a:t>
            </a:r>
          </a:p>
          <a:p>
            <a:pPr lvl="1"/>
            <a:r>
              <a:rPr lang="en-GB" dirty="0"/>
              <a:t>Education cleaned: Grouped children that hadn’t graduated as a category as well as adults with no qualifications</a:t>
            </a:r>
          </a:p>
          <a:p>
            <a:pPr lvl="1"/>
            <a:r>
              <a:rPr lang="en-GB" dirty="0"/>
              <a:t>Marital status cleaned: Grouped the various subcategories of ‘Married’ into a single bin</a:t>
            </a:r>
          </a:p>
          <a:p>
            <a:r>
              <a:rPr lang="en-GB" dirty="0"/>
              <a:t>Removed features with high correlation as won’t bring any new information and reduces complexity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5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37E1-CB99-875E-F24B-9D8ACDD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EEE2-4179-6261-B1D7-1B6F4D52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the task as a binary classification problem, either an individual is earning less than $50,000 or not</a:t>
            </a:r>
          </a:p>
          <a:p>
            <a:r>
              <a:rPr lang="en-US" dirty="0"/>
              <a:t>Tested four different binary classification models: K-Nearest </a:t>
            </a:r>
            <a:r>
              <a:rPr lang="en-US" dirty="0" err="1"/>
              <a:t>Neighbours</a:t>
            </a:r>
            <a:r>
              <a:rPr lang="en-US" dirty="0"/>
              <a:t>, Decision Trees, Random Forest and Gradient-Boosted Trees</a:t>
            </a:r>
          </a:p>
          <a:p>
            <a:r>
              <a:rPr lang="en-US" dirty="0"/>
              <a:t>These types of models all work well with a mix of data types as inputs</a:t>
            </a:r>
          </a:p>
          <a:p>
            <a:r>
              <a:rPr lang="en-US" dirty="0"/>
              <a:t>All had high accuracy (~90-95%) due to nature of the imbalanced data set</a:t>
            </a:r>
          </a:p>
          <a:p>
            <a:r>
              <a:rPr lang="en-US" dirty="0"/>
              <a:t>Ultimately decided on GBT classifier as it was the best option for handling data balance, despite not being the best performing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73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9542-1627-9BD5-68B6-6C8F8607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DCB0-E82B-885A-01BD-F56BC5F0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111392" cy="3880773"/>
          </a:xfrm>
        </p:spPr>
        <p:txBody>
          <a:bodyPr/>
          <a:lstStyle/>
          <a:p>
            <a:r>
              <a:rPr lang="en-GB" dirty="0"/>
              <a:t>Extracted key features from my baseline model through feature importance setting a variance threshold of 0.025 (red line)</a:t>
            </a:r>
          </a:p>
          <a:p>
            <a:r>
              <a:rPr lang="en-GB" dirty="0"/>
              <a:t>Leaves us with 8 input variables for optimised model and removing the noise of the other features that have little impact on our predictor</a:t>
            </a:r>
          </a:p>
          <a:p>
            <a:r>
              <a:rPr lang="en-GB" dirty="0"/>
              <a:t>Most important feature is the capital net gains field I generated</a:t>
            </a:r>
          </a:p>
          <a:p>
            <a:r>
              <a:rPr lang="en-GB" dirty="0"/>
              <a:t>Important to do this to reduce model complexity and improve interpretability of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8955-6083-D94C-1116-637E07BB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21" y="1149928"/>
            <a:ext cx="4948227" cy="53288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47C8C5-DB89-06EC-03DC-E58D067C1FC2}"/>
              </a:ext>
            </a:extLst>
          </p:cNvPr>
          <p:cNvCxnSpPr/>
          <p:nvPr/>
        </p:nvCxnSpPr>
        <p:spPr>
          <a:xfrm>
            <a:off x="7606145" y="3657600"/>
            <a:ext cx="37407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2756-70EF-05B4-CEA5-E5475C0A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E8CA-07BA-A8BB-A6B0-B1A3AC35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2"/>
            <a:ext cx="5418666" cy="4926256"/>
          </a:xfrm>
        </p:spPr>
        <p:txBody>
          <a:bodyPr>
            <a:normAutofit fontScale="92500"/>
          </a:bodyPr>
          <a:lstStyle/>
          <a:p>
            <a:r>
              <a:rPr lang="en-GB" dirty="0"/>
              <a:t>Used a parameter grid search for the GBT model with our updated set of features to determine optimum parameter combination for best results</a:t>
            </a:r>
          </a:p>
          <a:p>
            <a:r>
              <a:rPr lang="en-GB" dirty="0"/>
              <a:t>We do this through parsing a range of values for each parameter and testing all combinations to see which provides the best model performance</a:t>
            </a:r>
          </a:p>
          <a:p>
            <a:r>
              <a:rPr lang="en-GB" dirty="0"/>
              <a:t>This is important to do to ensure we are getting the most out of our chosen model and achieving the best metrics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Best Parameters</a:t>
            </a:r>
          </a:p>
          <a:p>
            <a:pPr marL="0" indent="0">
              <a:buNone/>
            </a:pPr>
            <a:r>
              <a:rPr lang="en-GB" b="1" dirty="0"/>
              <a:t>N Estimators (250): # boosting stages to perform</a:t>
            </a:r>
          </a:p>
          <a:p>
            <a:pPr marL="0" indent="0">
              <a:buNone/>
            </a:pPr>
            <a:r>
              <a:rPr lang="en-GB" b="1" dirty="0"/>
              <a:t>Max Depth (4): Maximum # estimator levels </a:t>
            </a:r>
          </a:p>
          <a:p>
            <a:pPr marL="0" indent="0">
              <a:buNone/>
            </a:pPr>
            <a:r>
              <a:rPr lang="en-GB" b="1" dirty="0"/>
              <a:t>Learning Rate (0.1): Controls the speed at which the model learns at each step</a:t>
            </a:r>
          </a:p>
        </p:txBody>
      </p:sp>
      <p:pic>
        <p:nvPicPr>
          <p:cNvPr id="2050" name="Picture 2" descr="The architecture of Gradient Boosting Decision Tree | Download Scientific  Diagram">
            <a:extLst>
              <a:ext uri="{FF2B5EF4-FFF2-40B4-BE49-F238E27FC236}">
                <a16:creationId xmlns:a16="http://schemas.microsoft.com/office/drawing/2014/main" id="{D835C40F-016A-912E-4556-BF48CDFE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79" y="1686181"/>
            <a:ext cx="5730738" cy="348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9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1B8D-1499-BBC0-77CD-926D80AF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279E93-DFA3-28CA-8AFB-21D3B3B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95.5%</a:t>
            </a:r>
          </a:p>
          <a:p>
            <a:r>
              <a:rPr lang="en-US" dirty="0"/>
              <a:t>Precision: 0.744</a:t>
            </a:r>
          </a:p>
          <a:p>
            <a:r>
              <a:rPr lang="en-US" dirty="0"/>
              <a:t>Recall: 0.423</a:t>
            </a:r>
          </a:p>
          <a:p>
            <a:r>
              <a:rPr lang="en-US" dirty="0"/>
              <a:t>AUC: 0.707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66B958-1D84-3E35-DC73-1AC59AF5C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46506"/>
              </p:ext>
            </p:extLst>
          </p:nvPr>
        </p:nvGraphicFramePr>
        <p:xfrm>
          <a:off x="677334" y="512206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9839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28959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77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Prediction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Prediction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$50,000-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87,610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$50,000+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9634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3BF6916-9D73-A8BB-193F-3A62498F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23" y="1458103"/>
            <a:ext cx="5158659" cy="34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E1FF-643B-3182-4085-A81C813F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F570-684D-ABB5-14E5-63D026F8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ROC curve is skewed at a harsh angle near zero due to a low recall, if we were to train a much more balanced data set we could see performance issues</a:t>
            </a:r>
          </a:p>
          <a:p>
            <a:r>
              <a:rPr lang="en-US" dirty="0"/>
              <a:t>A number of fields had a lot of data quality issues and missing values</a:t>
            </a:r>
          </a:p>
          <a:p>
            <a:r>
              <a:rPr lang="en-US" dirty="0"/>
              <a:t>Lots of noise in categorical data with too many similar options (such as  Detailed household and family stat with 38 unique values)</a:t>
            </a:r>
          </a:p>
          <a:p>
            <a:r>
              <a:rPr lang="en-US" dirty="0"/>
              <a:t>GBT classifiers are limited in scalability and prone to overfitting so may not be a viable model to expand out to a much larger dataset </a:t>
            </a:r>
          </a:p>
          <a:p>
            <a:r>
              <a:rPr lang="en-US" dirty="0"/>
              <a:t>Children heavily weighing the data towards less than $50,000 income ( only 3 have an income higher than 50k)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451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</TotalTime>
  <Words>883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Predicting income threshold from US census</vt:lpstr>
      <vt:lpstr>Objective</vt:lpstr>
      <vt:lpstr>Exploratory data analysis</vt:lpstr>
      <vt:lpstr>Data preparation &amp; feature generation</vt:lpstr>
      <vt:lpstr>Classification model selection</vt:lpstr>
      <vt:lpstr>Key features</vt:lpstr>
      <vt:lpstr>Model optimisation</vt:lpstr>
      <vt:lpstr>Evaluation and results</vt:lpstr>
      <vt:lpstr>Challenges and limitations</vt:lpstr>
      <vt:lpstr>Conclusion &amp; next steps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Income threshold from US census</dc:title>
  <dc:creator>Cooper, Adam (RIS-LON)</dc:creator>
  <cp:lastModifiedBy>Cooper, Adam (RIS-LON)</cp:lastModifiedBy>
  <cp:revision>1</cp:revision>
  <dcterms:created xsi:type="dcterms:W3CDTF">2023-12-14T09:19:41Z</dcterms:created>
  <dcterms:modified xsi:type="dcterms:W3CDTF">2023-12-15T12:00:37Z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49ac42a-3eb4-4074-b885-aea26bd6241e_Enabled">
    <vt:lpwstr>true</vt:lpwstr>
  </property>
  <property fmtid="{D5CDD505-2E9C-101B-9397-08002B2CF9AE}" pid="4" name="MSIP_Label_549ac42a-3eb4-4074-b885-aea26bd6241e_SetDate">
    <vt:lpwstr>2023-12-14T19:41:27Z</vt:lpwstr>
  </property>
  <property fmtid="{D5CDD505-2E9C-101B-9397-08002B2CF9AE}" pid="5" name="MSIP_Label_549ac42a-3eb4-4074-b885-aea26bd6241e_Method">
    <vt:lpwstr>Standard</vt:lpwstr>
  </property>
  <property fmtid="{D5CDD505-2E9C-101B-9397-08002B2CF9AE}" pid="6" name="MSIP_Label_549ac42a-3eb4-4074-b885-aea26bd6241e_Name">
    <vt:lpwstr>General Business</vt:lpwstr>
  </property>
  <property fmtid="{D5CDD505-2E9C-101B-9397-08002B2CF9AE}" pid="7" name="MSIP_Label_549ac42a-3eb4-4074-b885-aea26bd6241e_SiteId">
    <vt:lpwstr>9274ee3f-9425-4109-a27f-9fb15c10675d</vt:lpwstr>
  </property>
  <property fmtid="{D5CDD505-2E9C-101B-9397-08002B2CF9AE}" pid="8" name="MSIP_Label_549ac42a-3eb4-4074-b885-aea26bd6241e_ActionId">
    <vt:lpwstr>326a2013-8f58-41c7-8be9-fc0cc8a39c71</vt:lpwstr>
  </property>
  <property fmtid="{D5CDD505-2E9C-101B-9397-08002B2CF9AE}" pid="9" name="MSIP_Label_549ac42a-3eb4-4074-b885-aea26bd6241e_ContentBits">
    <vt:lpwstr>0</vt:lpwstr>
  </property>
</Properties>
</file>