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x="18288000" cy="10287000"/>
  <p:notesSz cx="6858000" cy="9144000"/>
  <p:embeddedFontLst>
    <p:embeddedFont>
      <p:font typeface="Rosario Bold" charset="1" panose="02000503060000020004"/>
      <p:regular r:id="rId25"/>
    </p:embeddedFont>
    <p:embeddedFont>
      <p:font typeface="Rosario" charset="1" panose="02000503040000020003"/>
      <p:regular r:id="rId26"/>
    </p:embeddedFont>
    <p:embeddedFont>
      <p:font typeface="Roboto" charset="1" panose="02000000000000000000"/>
      <p:regular r:id="rId27"/>
    </p:embeddedFont>
    <p:embeddedFont>
      <p:font typeface="Open Sans Bold" charset="1" panose="020B0806030504020204"/>
      <p:regular r:id="rId28"/>
    </p:embeddedFont>
    <p:embeddedFont>
      <p:font typeface="Open Sans" charset="1" panose="020B0606030504020204"/>
      <p:regular r:id="rId29"/>
    </p:embeddedFont>
    <p:embeddedFont>
      <p:font typeface="Roboto Bold" charset="1" panose="02000000000000000000"/>
      <p:regular r:id="rId3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30" Target="fonts/font30.fntdata" Type="http://schemas.openxmlformats.org/officeDocument/2006/relationships/font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4.png" Type="http://schemas.openxmlformats.org/officeDocument/2006/relationships/image"/><Relationship Id="rId15" Target="../media/image15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6.png" Type="http://schemas.openxmlformats.org/officeDocument/2006/relationships/image"/><Relationship Id="rId15" Target="../media/image17.png" Type="http://schemas.openxmlformats.org/officeDocument/2006/relationships/image"/><Relationship Id="rId16" Target="../media/image18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9.png" Type="http://schemas.openxmlformats.org/officeDocument/2006/relationships/image"/><Relationship Id="rId15" Target="../media/image20.png" Type="http://schemas.openxmlformats.org/officeDocument/2006/relationships/image"/><Relationship Id="rId16" Target="../media/image21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22.png" Type="http://schemas.openxmlformats.org/officeDocument/2006/relationships/image"/><Relationship Id="rId15" Target="../media/image23.png" Type="http://schemas.openxmlformats.org/officeDocument/2006/relationships/image"/><Relationship Id="rId16" Target="../media/image24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1.png" Type="http://schemas.openxmlformats.org/officeDocument/2006/relationships/image"/><Relationship Id="rId11" Target="../media/image12.svg" Type="http://schemas.openxmlformats.org/officeDocument/2006/relationships/image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Relationship Id="rId8" Target="../media/image9.png" Type="http://schemas.openxmlformats.org/officeDocument/2006/relationships/image"/><Relationship Id="rId9" Target="../media/image10.sv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11.png" Type="http://schemas.openxmlformats.org/officeDocument/2006/relationships/image"/><Relationship Id="rId9" Target="../media/image12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2750413" y="-2743662"/>
            <a:ext cx="7298595" cy="7298595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0318B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3342613" y="5961860"/>
            <a:ext cx="7298595" cy="7298595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9C5F1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2586675" y="9096618"/>
            <a:ext cx="2353208" cy="2353208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0318B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-959727" y="3595206"/>
            <a:ext cx="1919454" cy="1919454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9C5F1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1028700" y="8905443"/>
            <a:ext cx="3920639" cy="705715"/>
          </a:xfrm>
          <a:custGeom>
            <a:avLst/>
            <a:gdLst/>
            <a:ahLst/>
            <a:cxnLst/>
            <a:rect r="r" b="b" t="t" l="l"/>
            <a:pathLst>
              <a:path h="705715" w="3920639">
                <a:moveTo>
                  <a:pt x="0" y="0"/>
                </a:moveTo>
                <a:lnTo>
                  <a:pt x="3920639" y="0"/>
                </a:lnTo>
                <a:lnTo>
                  <a:pt x="3920639" y="705714"/>
                </a:lnTo>
                <a:lnTo>
                  <a:pt x="0" y="7057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-1591032" y="-892505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-10800000">
            <a:off x="16153568" y="2389297"/>
            <a:ext cx="1665995" cy="1665995"/>
          </a:xfrm>
          <a:custGeom>
            <a:avLst/>
            <a:gdLst/>
            <a:ahLst/>
            <a:cxnLst/>
            <a:rect r="r" b="b" t="t" l="l"/>
            <a:pathLst>
              <a:path h="1665995" w="1665995">
                <a:moveTo>
                  <a:pt x="0" y="0"/>
                </a:moveTo>
                <a:lnTo>
                  <a:pt x="1665996" y="0"/>
                </a:lnTo>
                <a:lnTo>
                  <a:pt x="1665996" y="1665995"/>
                </a:lnTo>
                <a:lnTo>
                  <a:pt x="0" y="166599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15546747" y="7827262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16326504" y="5985148"/>
            <a:ext cx="1320124" cy="1320124"/>
          </a:xfrm>
          <a:custGeom>
            <a:avLst/>
            <a:gdLst/>
            <a:ahLst/>
            <a:cxnLst/>
            <a:rect r="r" b="b" t="t" l="l"/>
            <a:pathLst>
              <a:path h="1320124" w="1320124">
                <a:moveTo>
                  <a:pt x="0" y="0"/>
                </a:moveTo>
                <a:lnTo>
                  <a:pt x="1320124" y="0"/>
                </a:lnTo>
                <a:lnTo>
                  <a:pt x="1320124" y="1320124"/>
                </a:lnTo>
                <a:lnTo>
                  <a:pt x="0" y="132012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3105014" y="-1844324"/>
            <a:ext cx="3688648" cy="3688648"/>
          </a:xfrm>
          <a:custGeom>
            <a:avLst/>
            <a:gdLst/>
            <a:ahLst/>
            <a:cxnLst/>
            <a:rect r="r" b="b" t="t" l="l"/>
            <a:pathLst>
              <a:path h="3688648" w="3688648">
                <a:moveTo>
                  <a:pt x="0" y="0"/>
                </a:moveTo>
                <a:lnTo>
                  <a:pt x="3688649" y="0"/>
                </a:lnTo>
                <a:lnTo>
                  <a:pt x="3688649" y="3688648"/>
                </a:lnTo>
                <a:lnTo>
                  <a:pt x="0" y="3688648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true" flipV="false" rot="-10800000">
            <a:off x="16153568" y="606788"/>
            <a:ext cx="1665995" cy="1665995"/>
          </a:xfrm>
          <a:custGeom>
            <a:avLst/>
            <a:gdLst/>
            <a:ahLst/>
            <a:cxnLst/>
            <a:rect r="r" b="b" t="t" l="l"/>
            <a:pathLst>
              <a:path h="1665995" w="1665995">
                <a:moveTo>
                  <a:pt x="1665996" y="0"/>
                </a:moveTo>
                <a:lnTo>
                  <a:pt x="0" y="0"/>
                </a:lnTo>
                <a:lnTo>
                  <a:pt x="0" y="1665995"/>
                </a:lnTo>
                <a:lnTo>
                  <a:pt x="1665996" y="1665995"/>
                </a:lnTo>
                <a:lnTo>
                  <a:pt x="1665996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1" id="21"/>
          <p:cNvSpPr txBox="true"/>
          <p:nvPr/>
        </p:nvSpPr>
        <p:spPr>
          <a:xfrm rot="0">
            <a:off x="2523768" y="3601534"/>
            <a:ext cx="14301750" cy="15419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659"/>
              </a:lnSpc>
            </a:pPr>
            <a:r>
              <a:rPr lang="en-US" b="true" sz="9042">
                <a:solidFill>
                  <a:srgbClr val="30318B"/>
                </a:solidFill>
                <a:latin typeface="Rosario Bold"/>
                <a:ea typeface="Rosario Bold"/>
                <a:cs typeface="Rosario Bold"/>
                <a:sym typeface="Rosario Bold"/>
              </a:rPr>
              <a:t>SIGNATURE VERIFICATION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0884145" y="5172075"/>
            <a:ext cx="8111475" cy="8200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77"/>
              </a:lnSpc>
            </a:pPr>
            <a:r>
              <a:rPr lang="en-US" sz="4841">
                <a:solidFill>
                  <a:srgbClr val="30318B"/>
                </a:solidFill>
                <a:latin typeface="Rosario"/>
                <a:ea typeface="Rosario"/>
                <a:cs typeface="Rosario"/>
                <a:sym typeface="Rosario"/>
              </a:rPr>
              <a:t>using CNN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945470" y="-2376191"/>
            <a:ext cx="5272633" cy="5272633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0318B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4914620" y="7117545"/>
            <a:ext cx="5704840" cy="5704840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9C5F1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4323752" y="9567782"/>
            <a:ext cx="1839350" cy="1839350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0318B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-651846" y="2203119"/>
            <a:ext cx="1386647" cy="1386647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9C5F1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1028700" y="9046803"/>
            <a:ext cx="3135301" cy="564354"/>
          </a:xfrm>
          <a:custGeom>
            <a:avLst/>
            <a:gdLst/>
            <a:ahLst/>
            <a:cxnLst/>
            <a:rect r="r" b="b" t="t" l="l"/>
            <a:pathLst>
              <a:path h="564354" w="3135301">
                <a:moveTo>
                  <a:pt x="0" y="0"/>
                </a:moveTo>
                <a:lnTo>
                  <a:pt x="3135301" y="0"/>
                </a:lnTo>
                <a:lnTo>
                  <a:pt x="3135301" y="564354"/>
                </a:lnTo>
                <a:lnTo>
                  <a:pt x="0" y="56435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-1107912" y="-1038882"/>
            <a:ext cx="2972604" cy="2972604"/>
          </a:xfrm>
          <a:custGeom>
            <a:avLst/>
            <a:gdLst/>
            <a:ahLst/>
            <a:cxnLst/>
            <a:rect r="r" b="b" t="t" l="l"/>
            <a:pathLst>
              <a:path h="2972604" w="2972604">
                <a:moveTo>
                  <a:pt x="0" y="0"/>
                </a:moveTo>
                <a:lnTo>
                  <a:pt x="2972604" y="0"/>
                </a:lnTo>
                <a:lnTo>
                  <a:pt x="2972604" y="2972604"/>
                </a:lnTo>
                <a:lnTo>
                  <a:pt x="0" y="297260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-10800000">
            <a:off x="16457937" y="2063642"/>
            <a:ext cx="1361627" cy="1361627"/>
          </a:xfrm>
          <a:custGeom>
            <a:avLst/>
            <a:gdLst/>
            <a:ahLst/>
            <a:cxnLst/>
            <a:rect r="r" b="b" t="t" l="l"/>
            <a:pathLst>
              <a:path h="1361627" w="1361627">
                <a:moveTo>
                  <a:pt x="0" y="0"/>
                </a:moveTo>
                <a:lnTo>
                  <a:pt x="1361627" y="0"/>
                </a:lnTo>
                <a:lnTo>
                  <a:pt x="1361627" y="1361627"/>
                </a:lnTo>
                <a:lnTo>
                  <a:pt x="0" y="13616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16637449" y="8575609"/>
            <a:ext cx="3216273" cy="3216273"/>
          </a:xfrm>
          <a:custGeom>
            <a:avLst/>
            <a:gdLst/>
            <a:ahLst/>
            <a:cxnLst/>
            <a:rect r="r" b="b" t="t" l="l"/>
            <a:pathLst>
              <a:path h="3216273" w="3216273">
                <a:moveTo>
                  <a:pt x="0" y="0"/>
                </a:moveTo>
                <a:lnTo>
                  <a:pt x="3216273" y="0"/>
                </a:lnTo>
                <a:lnTo>
                  <a:pt x="3216273" y="3216273"/>
                </a:lnTo>
                <a:lnTo>
                  <a:pt x="0" y="321627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16986566" y="7117545"/>
            <a:ext cx="1031856" cy="1031856"/>
          </a:xfrm>
          <a:custGeom>
            <a:avLst/>
            <a:gdLst/>
            <a:ahLst/>
            <a:cxnLst/>
            <a:rect r="r" b="b" t="t" l="l"/>
            <a:pathLst>
              <a:path h="1031856" w="1031856">
                <a:moveTo>
                  <a:pt x="0" y="0"/>
                </a:moveTo>
                <a:lnTo>
                  <a:pt x="1031856" y="0"/>
                </a:lnTo>
                <a:lnTo>
                  <a:pt x="1031856" y="1031855"/>
                </a:lnTo>
                <a:lnTo>
                  <a:pt x="0" y="103185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2284594" y="-1726493"/>
            <a:ext cx="2664744" cy="2664744"/>
          </a:xfrm>
          <a:custGeom>
            <a:avLst/>
            <a:gdLst/>
            <a:ahLst/>
            <a:cxnLst/>
            <a:rect r="r" b="b" t="t" l="l"/>
            <a:pathLst>
              <a:path h="2664744" w="2664744">
                <a:moveTo>
                  <a:pt x="0" y="0"/>
                </a:moveTo>
                <a:lnTo>
                  <a:pt x="2664745" y="0"/>
                </a:lnTo>
                <a:lnTo>
                  <a:pt x="2664745" y="2664745"/>
                </a:lnTo>
                <a:lnTo>
                  <a:pt x="0" y="2664745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true" flipV="false" rot="-10800000">
            <a:off x="16457937" y="606788"/>
            <a:ext cx="1361627" cy="1361627"/>
          </a:xfrm>
          <a:custGeom>
            <a:avLst/>
            <a:gdLst/>
            <a:ahLst/>
            <a:cxnLst/>
            <a:rect r="r" b="b" t="t" l="l"/>
            <a:pathLst>
              <a:path h="1361627" w="1361627">
                <a:moveTo>
                  <a:pt x="1361627" y="0"/>
                </a:moveTo>
                <a:lnTo>
                  <a:pt x="0" y="0"/>
                </a:lnTo>
                <a:lnTo>
                  <a:pt x="0" y="1361627"/>
                </a:lnTo>
                <a:lnTo>
                  <a:pt x="1361627" y="1361627"/>
                </a:lnTo>
                <a:lnTo>
                  <a:pt x="1361627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1" id="21"/>
          <p:cNvSpPr txBox="true"/>
          <p:nvPr/>
        </p:nvSpPr>
        <p:spPr>
          <a:xfrm rot="0">
            <a:off x="4330560" y="428567"/>
            <a:ext cx="10417875" cy="14724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991"/>
              </a:lnSpc>
              <a:spcBef>
                <a:spcPct val="0"/>
              </a:spcBef>
            </a:pPr>
            <a:r>
              <a:rPr lang="en-US" b="true" sz="4279">
                <a:solidFill>
                  <a:srgbClr val="30318B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Key components used in Our CNN Model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864692" y="2516650"/>
            <a:ext cx="15121874" cy="64457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58343" indent="-329171" lvl="1">
              <a:lnSpc>
                <a:spcPts val="4269"/>
              </a:lnSpc>
              <a:buFont typeface="Arial"/>
              <a:buChar char="•"/>
            </a:pPr>
            <a:r>
              <a:rPr lang="en-US" b="true" sz="3049">
                <a:solidFill>
                  <a:srgbClr val="30318B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Adam Optimizer</a:t>
            </a:r>
          </a:p>
          <a:p>
            <a:pPr algn="l">
              <a:lnSpc>
                <a:spcPts val="4269"/>
              </a:lnSpc>
            </a:pPr>
            <a:r>
              <a:rPr lang="en-US" sz="3049">
                <a:solidFill>
                  <a:srgbClr val="30318B"/>
                </a:solidFill>
                <a:latin typeface="Open Sans"/>
                <a:ea typeface="Open Sans"/>
                <a:cs typeface="Open Sans"/>
                <a:sym typeface="Open Sans"/>
              </a:rPr>
              <a:t>           Combines momentum and adaptive learning rates for faster convergence.</a:t>
            </a:r>
          </a:p>
          <a:p>
            <a:pPr algn="l">
              <a:lnSpc>
                <a:spcPts val="4269"/>
              </a:lnSpc>
            </a:pPr>
            <a:r>
              <a:rPr lang="en-US" sz="3049">
                <a:solidFill>
                  <a:srgbClr val="30318B"/>
                </a:solidFill>
                <a:latin typeface="Open Sans"/>
                <a:ea typeface="Open Sans"/>
                <a:cs typeface="Open Sans"/>
                <a:sym typeface="Open Sans"/>
              </a:rPr>
              <a:t>           </a:t>
            </a:r>
            <a:r>
              <a:rPr lang="en-US" sz="3049">
                <a:solidFill>
                  <a:srgbClr val="30318B"/>
                </a:solidFill>
                <a:latin typeface="Open Sans"/>
                <a:ea typeface="Open Sans"/>
                <a:cs typeface="Open Sans"/>
                <a:sym typeface="Open Sans"/>
              </a:rPr>
              <a:t>Efficiently optimizes complex deep learning models.</a:t>
            </a:r>
          </a:p>
          <a:p>
            <a:pPr algn="l" marL="658343" indent="-329171" lvl="1">
              <a:lnSpc>
                <a:spcPts val="4269"/>
              </a:lnSpc>
              <a:buFont typeface="Arial"/>
              <a:buChar char="•"/>
            </a:pPr>
            <a:r>
              <a:rPr lang="en-US" b="true" sz="3049">
                <a:solidFill>
                  <a:srgbClr val="30318B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ReLU Activation Function</a:t>
            </a:r>
          </a:p>
          <a:p>
            <a:pPr algn="l">
              <a:lnSpc>
                <a:spcPts val="4269"/>
              </a:lnSpc>
            </a:pPr>
            <a:r>
              <a:rPr lang="en-US" sz="3049">
                <a:solidFill>
                  <a:srgbClr val="30318B"/>
                </a:solidFill>
                <a:latin typeface="Open Sans"/>
                <a:ea typeface="Open Sans"/>
                <a:cs typeface="Open Sans"/>
                <a:sym typeface="Open Sans"/>
              </a:rPr>
              <a:t>             Introduces non-linearity to help the model learn hierarchical patterns.</a:t>
            </a:r>
          </a:p>
          <a:p>
            <a:pPr algn="l">
              <a:lnSpc>
                <a:spcPts val="4269"/>
              </a:lnSpc>
            </a:pPr>
            <a:r>
              <a:rPr lang="en-US" sz="3049">
                <a:solidFill>
                  <a:srgbClr val="30318B"/>
                </a:solidFill>
                <a:latin typeface="Open Sans"/>
                <a:ea typeface="Open Sans"/>
                <a:cs typeface="Open Sans"/>
                <a:sym typeface="Open Sans"/>
              </a:rPr>
              <a:t>             Outputs input directly if positive; otherwise, returns zero.</a:t>
            </a:r>
          </a:p>
          <a:p>
            <a:pPr algn="l" marL="658343" indent="-329171" lvl="1">
              <a:lnSpc>
                <a:spcPts val="4269"/>
              </a:lnSpc>
              <a:buFont typeface="Arial"/>
              <a:buChar char="•"/>
            </a:pPr>
            <a:r>
              <a:rPr lang="en-US" b="true" sz="3049">
                <a:solidFill>
                  <a:srgbClr val="30318B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Sigmoid Activation Function</a:t>
            </a:r>
          </a:p>
          <a:p>
            <a:pPr algn="l">
              <a:lnSpc>
                <a:spcPts val="4269"/>
              </a:lnSpc>
            </a:pPr>
            <a:r>
              <a:rPr lang="en-US" sz="3049">
                <a:solidFill>
                  <a:srgbClr val="30318B"/>
                </a:solidFill>
                <a:latin typeface="Open Sans"/>
                <a:ea typeface="Open Sans"/>
                <a:cs typeface="Open Sans"/>
                <a:sym typeface="Open Sans"/>
              </a:rPr>
              <a:t>           Maps output values to a probability range of 0 to 1.</a:t>
            </a:r>
          </a:p>
          <a:p>
            <a:pPr algn="l">
              <a:lnSpc>
                <a:spcPts val="4269"/>
              </a:lnSpc>
            </a:pPr>
            <a:r>
              <a:rPr lang="en-US" sz="3049">
                <a:solidFill>
                  <a:srgbClr val="30318B"/>
                </a:solidFill>
                <a:latin typeface="Open Sans"/>
                <a:ea typeface="Open Sans"/>
                <a:cs typeface="Open Sans"/>
                <a:sym typeface="Open Sans"/>
              </a:rPr>
              <a:t>           Ideal for binary classification tasks.</a:t>
            </a:r>
          </a:p>
          <a:p>
            <a:pPr algn="l" marL="658343" indent="-329171" lvl="1">
              <a:lnSpc>
                <a:spcPts val="4269"/>
              </a:lnSpc>
              <a:buFont typeface="Arial"/>
              <a:buChar char="•"/>
            </a:pPr>
            <a:r>
              <a:rPr lang="en-US" b="true" sz="3049">
                <a:solidFill>
                  <a:srgbClr val="30318B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Binary Cross-Entropy Loss</a:t>
            </a:r>
          </a:p>
          <a:p>
            <a:pPr algn="l">
              <a:lnSpc>
                <a:spcPts val="4269"/>
              </a:lnSpc>
            </a:pPr>
            <a:r>
              <a:rPr lang="en-US" sz="3049">
                <a:solidFill>
                  <a:srgbClr val="30318B"/>
                </a:solidFill>
                <a:latin typeface="Open Sans"/>
                <a:ea typeface="Open Sans"/>
                <a:cs typeface="Open Sans"/>
                <a:sym typeface="Open Sans"/>
              </a:rPr>
              <a:t>            Measures the accuracy of predicted probabilities for binary classification.</a:t>
            </a:r>
          </a:p>
          <a:p>
            <a:pPr algn="l">
              <a:lnSpc>
                <a:spcPts val="4269"/>
              </a:lnSpc>
            </a:pPr>
            <a:r>
              <a:rPr lang="en-US" sz="3049">
                <a:solidFill>
                  <a:srgbClr val="30318B"/>
                </a:solidFill>
                <a:latin typeface="Open Sans"/>
                <a:ea typeface="Open Sans"/>
                <a:cs typeface="Open Sans"/>
                <a:sym typeface="Open Sans"/>
              </a:rPr>
              <a:t>           </a:t>
            </a:r>
            <a:r>
              <a:rPr lang="en-US" sz="3049">
                <a:solidFill>
                  <a:srgbClr val="30318B"/>
                </a:solidFill>
                <a:latin typeface="Open Sans"/>
                <a:ea typeface="Open Sans"/>
                <a:cs typeface="Open Sans"/>
                <a:sym typeface="Open Sans"/>
              </a:rPr>
              <a:t>Guides optimization by aligning with the model's classification objective.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945470" y="-2376191"/>
            <a:ext cx="5272633" cy="5272633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0318B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4914620" y="7117545"/>
            <a:ext cx="5704840" cy="5704840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9C5F1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4323752" y="9567782"/>
            <a:ext cx="1839350" cy="1839350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0318B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-651846" y="2203119"/>
            <a:ext cx="1386647" cy="1386647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9C5F1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1028700" y="9046803"/>
            <a:ext cx="3135301" cy="564354"/>
          </a:xfrm>
          <a:custGeom>
            <a:avLst/>
            <a:gdLst/>
            <a:ahLst/>
            <a:cxnLst/>
            <a:rect r="r" b="b" t="t" l="l"/>
            <a:pathLst>
              <a:path h="564354" w="3135301">
                <a:moveTo>
                  <a:pt x="0" y="0"/>
                </a:moveTo>
                <a:lnTo>
                  <a:pt x="3135301" y="0"/>
                </a:lnTo>
                <a:lnTo>
                  <a:pt x="3135301" y="564354"/>
                </a:lnTo>
                <a:lnTo>
                  <a:pt x="0" y="56435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-1107912" y="-1038882"/>
            <a:ext cx="2972604" cy="2972604"/>
          </a:xfrm>
          <a:custGeom>
            <a:avLst/>
            <a:gdLst/>
            <a:ahLst/>
            <a:cxnLst/>
            <a:rect r="r" b="b" t="t" l="l"/>
            <a:pathLst>
              <a:path h="2972604" w="2972604">
                <a:moveTo>
                  <a:pt x="0" y="0"/>
                </a:moveTo>
                <a:lnTo>
                  <a:pt x="2972604" y="0"/>
                </a:lnTo>
                <a:lnTo>
                  <a:pt x="2972604" y="2972604"/>
                </a:lnTo>
                <a:lnTo>
                  <a:pt x="0" y="297260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-10800000">
            <a:off x="16457937" y="2063642"/>
            <a:ext cx="1361627" cy="1361627"/>
          </a:xfrm>
          <a:custGeom>
            <a:avLst/>
            <a:gdLst/>
            <a:ahLst/>
            <a:cxnLst/>
            <a:rect r="r" b="b" t="t" l="l"/>
            <a:pathLst>
              <a:path h="1361627" w="1361627">
                <a:moveTo>
                  <a:pt x="0" y="0"/>
                </a:moveTo>
                <a:lnTo>
                  <a:pt x="1361627" y="0"/>
                </a:lnTo>
                <a:lnTo>
                  <a:pt x="1361627" y="1361627"/>
                </a:lnTo>
                <a:lnTo>
                  <a:pt x="0" y="13616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16637449" y="8575609"/>
            <a:ext cx="3216273" cy="3216273"/>
          </a:xfrm>
          <a:custGeom>
            <a:avLst/>
            <a:gdLst/>
            <a:ahLst/>
            <a:cxnLst/>
            <a:rect r="r" b="b" t="t" l="l"/>
            <a:pathLst>
              <a:path h="3216273" w="3216273">
                <a:moveTo>
                  <a:pt x="0" y="0"/>
                </a:moveTo>
                <a:lnTo>
                  <a:pt x="3216273" y="0"/>
                </a:lnTo>
                <a:lnTo>
                  <a:pt x="3216273" y="3216273"/>
                </a:lnTo>
                <a:lnTo>
                  <a:pt x="0" y="321627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16986566" y="7117545"/>
            <a:ext cx="1031856" cy="1031856"/>
          </a:xfrm>
          <a:custGeom>
            <a:avLst/>
            <a:gdLst/>
            <a:ahLst/>
            <a:cxnLst/>
            <a:rect r="r" b="b" t="t" l="l"/>
            <a:pathLst>
              <a:path h="1031856" w="1031856">
                <a:moveTo>
                  <a:pt x="0" y="0"/>
                </a:moveTo>
                <a:lnTo>
                  <a:pt x="1031856" y="0"/>
                </a:lnTo>
                <a:lnTo>
                  <a:pt x="1031856" y="1031855"/>
                </a:lnTo>
                <a:lnTo>
                  <a:pt x="0" y="103185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2284594" y="-1726493"/>
            <a:ext cx="2664744" cy="2664744"/>
          </a:xfrm>
          <a:custGeom>
            <a:avLst/>
            <a:gdLst/>
            <a:ahLst/>
            <a:cxnLst/>
            <a:rect r="r" b="b" t="t" l="l"/>
            <a:pathLst>
              <a:path h="2664744" w="2664744">
                <a:moveTo>
                  <a:pt x="0" y="0"/>
                </a:moveTo>
                <a:lnTo>
                  <a:pt x="2664745" y="0"/>
                </a:lnTo>
                <a:lnTo>
                  <a:pt x="2664745" y="2664745"/>
                </a:lnTo>
                <a:lnTo>
                  <a:pt x="0" y="2664745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true" flipV="false" rot="-10800000">
            <a:off x="16457937" y="606788"/>
            <a:ext cx="1361627" cy="1361627"/>
          </a:xfrm>
          <a:custGeom>
            <a:avLst/>
            <a:gdLst/>
            <a:ahLst/>
            <a:cxnLst/>
            <a:rect r="r" b="b" t="t" l="l"/>
            <a:pathLst>
              <a:path h="1361627" w="1361627">
                <a:moveTo>
                  <a:pt x="1361627" y="0"/>
                </a:moveTo>
                <a:lnTo>
                  <a:pt x="0" y="0"/>
                </a:lnTo>
                <a:lnTo>
                  <a:pt x="0" y="1361627"/>
                </a:lnTo>
                <a:lnTo>
                  <a:pt x="1361627" y="1361627"/>
                </a:lnTo>
                <a:lnTo>
                  <a:pt x="1361627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1028700" y="2948514"/>
            <a:ext cx="7728326" cy="4389971"/>
          </a:xfrm>
          <a:custGeom>
            <a:avLst/>
            <a:gdLst/>
            <a:ahLst/>
            <a:cxnLst/>
            <a:rect r="r" b="b" t="t" l="l"/>
            <a:pathLst>
              <a:path h="4389971" w="7728326">
                <a:moveTo>
                  <a:pt x="0" y="0"/>
                </a:moveTo>
                <a:lnTo>
                  <a:pt x="7728326" y="0"/>
                </a:lnTo>
                <a:lnTo>
                  <a:pt x="7728326" y="4389972"/>
                </a:lnTo>
                <a:lnTo>
                  <a:pt x="0" y="4389972"/>
                </a:lnTo>
                <a:lnTo>
                  <a:pt x="0" y="0"/>
                </a:lnTo>
                <a:close/>
              </a:path>
            </a:pathLst>
          </a:custGeom>
          <a:blipFill>
            <a:blip r:embed="rId14"/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0">
            <a:off x="9052301" y="2896443"/>
            <a:ext cx="8144897" cy="4442043"/>
          </a:xfrm>
          <a:custGeom>
            <a:avLst/>
            <a:gdLst/>
            <a:ahLst/>
            <a:cxnLst/>
            <a:rect r="r" b="b" t="t" l="l"/>
            <a:pathLst>
              <a:path h="4442043" w="8144897">
                <a:moveTo>
                  <a:pt x="0" y="0"/>
                </a:moveTo>
                <a:lnTo>
                  <a:pt x="8144896" y="0"/>
                </a:lnTo>
                <a:lnTo>
                  <a:pt x="8144896" y="4442043"/>
                </a:lnTo>
                <a:lnTo>
                  <a:pt x="0" y="4442043"/>
                </a:lnTo>
                <a:lnTo>
                  <a:pt x="0" y="0"/>
                </a:lnTo>
                <a:close/>
              </a:path>
            </a:pathLst>
          </a:custGeom>
          <a:blipFill>
            <a:blip r:embed="rId15"/>
            <a:stretch>
              <a:fillRect l="0" t="0" r="0" b="0"/>
            </a:stretch>
          </a:blipFill>
        </p:spPr>
      </p:sp>
      <p:sp>
        <p:nvSpPr>
          <p:cNvPr name="TextBox 23" id="23"/>
          <p:cNvSpPr txBox="true"/>
          <p:nvPr/>
        </p:nvSpPr>
        <p:spPr>
          <a:xfrm rot="0">
            <a:off x="5217765" y="285495"/>
            <a:ext cx="8424863" cy="14507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847"/>
              </a:lnSpc>
            </a:pPr>
            <a:r>
              <a:rPr lang="en-US" b="true" sz="8462">
                <a:solidFill>
                  <a:srgbClr val="30318B"/>
                </a:solidFill>
                <a:latin typeface="Rosario Bold"/>
                <a:ea typeface="Rosario Bold"/>
                <a:cs typeface="Rosario Bold"/>
                <a:sym typeface="Rosario Bold"/>
              </a:rPr>
              <a:t>SAMPLE INPUTS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465766" y="7390040"/>
            <a:ext cx="6051312" cy="5905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27"/>
              </a:lnSpc>
            </a:pPr>
            <a:r>
              <a:rPr lang="en-US" b="true" sz="3376">
                <a:solidFill>
                  <a:srgbClr val="30318B"/>
                </a:solidFill>
                <a:latin typeface="Rosario Bold"/>
                <a:ea typeface="Rosario Bold"/>
                <a:cs typeface="Rosario Bold"/>
                <a:sym typeface="Rosario Bold"/>
              </a:rPr>
              <a:t>REAL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0111790" y="7390040"/>
            <a:ext cx="6051312" cy="5905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27"/>
              </a:lnSpc>
            </a:pPr>
            <a:r>
              <a:rPr lang="en-US" b="true" sz="3376">
                <a:solidFill>
                  <a:srgbClr val="30318B"/>
                </a:solidFill>
                <a:latin typeface="Rosario Bold"/>
                <a:ea typeface="Rosario Bold"/>
                <a:cs typeface="Rosario Bold"/>
                <a:sym typeface="Rosario Bold"/>
              </a:rPr>
              <a:t>FORGED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945470" y="-2376191"/>
            <a:ext cx="5272633" cy="5272633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0318B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4914620" y="7117545"/>
            <a:ext cx="5704840" cy="5704840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9C5F1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4323752" y="9567782"/>
            <a:ext cx="1839350" cy="1839350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0318B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-651846" y="2203119"/>
            <a:ext cx="1386647" cy="1386647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9C5F1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1028700" y="9046803"/>
            <a:ext cx="3135301" cy="564354"/>
          </a:xfrm>
          <a:custGeom>
            <a:avLst/>
            <a:gdLst/>
            <a:ahLst/>
            <a:cxnLst/>
            <a:rect r="r" b="b" t="t" l="l"/>
            <a:pathLst>
              <a:path h="564354" w="3135301">
                <a:moveTo>
                  <a:pt x="0" y="0"/>
                </a:moveTo>
                <a:lnTo>
                  <a:pt x="3135301" y="0"/>
                </a:lnTo>
                <a:lnTo>
                  <a:pt x="3135301" y="564354"/>
                </a:lnTo>
                <a:lnTo>
                  <a:pt x="0" y="56435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-1107912" y="-1038882"/>
            <a:ext cx="2972604" cy="2972604"/>
          </a:xfrm>
          <a:custGeom>
            <a:avLst/>
            <a:gdLst/>
            <a:ahLst/>
            <a:cxnLst/>
            <a:rect r="r" b="b" t="t" l="l"/>
            <a:pathLst>
              <a:path h="2972604" w="2972604">
                <a:moveTo>
                  <a:pt x="0" y="0"/>
                </a:moveTo>
                <a:lnTo>
                  <a:pt x="2972604" y="0"/>
                </a:lnTo>
                <a:lnTo>
                  <a:pt x="2972604" y="2972604"/>
                </a:lnTo>
                <a:lnTo>
                  <a:pt x="0" y="297260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-10800000">
            <a:off x="16457937" y="2063642"/>
            <a:ext cx="1361627" cy="1361627"/>
          </a:xfrm>
          <a:custGeom>
            <a:avLst/>
            <a:gdLst/>
            <a:ahLst/>
            <a:cxnLst/>
            <a:rect r="r" b="b" t="t" l="l"/>
            <a:pathLst>
              <a:path h="1361627" w="1361627">
                <a:moveTo>
                  <a:pt x="0" y="0"/>
                </a:moveTo>
                <a:lnTo>
                  <a:pt x="1361627" y="0"/>
                </a:lnTo>
                <a:lnTo>
                  <a:pt x="1361627" y="1361627"/>
                </a:lnTo>
                <a:lnTo>
                  <a:pt x="0" y="13616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16637449" y="8575609"/>
            <a:ext cx="3216273" cy="3216273"/>
          </a:xfrm>
          <a:custGeom>
            <a:avLst/>
            <a:gdLst/>
            <a:ahLst/>
            <a:cxnLst/>
            <a:rect r="r" b="b" t="t" l="l"/>
            <a:pathLst>
              <a:path h="3216273" w="3216273">
                <a:moveTo>
                  <a:pt x="0" y="0"/>
                </a:moveTo>
                <a:lnTo>
                  <a:pt x="3216273" y="0"/>
                </a:lnTo>
                <a:lnTo>
                  <a:pt x="3216273" y="3216273"/>
                </a:lnTo>
                <a:lnTo>
                  <a:pt x="0" y="321627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16986566" y="7117545"/>
            <a:ext cx="1031856" cy="1031856"/>
          </a:xfrm>
          <a:custGeom>
            <a:avLst/>
            <a:gdLst/>
            <a:ahLst/>
            <a:cxnLst/>
            <a:rect r="r" b="b" t="t" l="l"/>
            <a:pathLst>
              <a:path h="1031856" w="1031856">
                <a:moveTo>
                  <a:pt x="0" y="0"/>
                </a:moveTo>
                <a:lnTo>
                  <a:pt x="1031856" y="0"/>
                </a:lnTo>
                <a:lnTo>
                  <a:pt x="1031856" y="1031855"/>
                </a:lnTo>
                <a:lnTo>
                  <a:pt x="0" y="103185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2284594" y="-1726493"/>
            <a:ext cx="2664744" cy="2664744"/>
          </a:xfrm>
          <a:custGeom>
            <a:avLst/>
            <a:gdLst/>
            <a:ahLst/>
            <a:cxnLst/>
            <a:rect r="r" b="b" t="t" l="l"/>
            <a:pathLst>
              <a:path h="2664744" w="2664744">
                <a:moveTo>
                  <a:pt x="0" y="0"/>
                </a:moveTo>
                <a:lnTo>
                  <a:pt x="2664745" y="0"/>
                </a:lnTo>
                <a:lnTo>
                  <a:pt x="2664745" y="2664745"/>
                </a:lnTo>
                <a:lnTo>
                  <a:pt x="0" y="2664745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true" flipV="false" rot="-10800000">
            <a:off x="16457937" y="606788"/>
            <a:ext cx="1361627" cy="1361627"/>
          </a:xfrm>
          <a:custGeom>
            <a:avLst/>
            <a:gdLst/>
            <a:ahLst/>
            <a:cxnLst/>
            <a:rect r="r" b="b" t="t" l="l"/>
            <a:pathLst>
              <a:path h="1361627" w="1361627">
                <a:moveTo>
                  <a:pt x="1361627" y="0"/>
                </a:moveTo>
                <a:lnTo>
                  <a:pt x="0" y="0"/>
                </a:lnTo>
                <a:lnTo>
                  <a:pt x="0" y="1361627"/>
                </a:lnTo>
                <a:lnTo>
                  <a:pt x="1361627" y="1361627"/>
                </a:lnTo>
                <a:lnTo>
                  <a:pt x="1361627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1028700" y="2724180"/>
            <a:ext cx="10540511" cy="3735483"/>
          </a:xfrm>
          <a:custGeom>
            <a:avLst/>
            <a:gdLst/>
            <a:ahLst/>
            <a:cxnLst/>
            <a:rect r="r" b="b" t="t" l="l"/>
            <a:pathLst>
              <a:path h="3735483" w="10540511">
                <a:moveTo>
                  <a:pt x="0" y="0"/>
                </a:moveTo>
                <a:lnTo>
                  <a:pt x="10540511" y="0"/>
                </a:lnTo>
                <a:lnTo>
                  <a:pt x="10540511" y="3735483"/>
                </a:lnTo>
                <a:lnTo>
                  <a:pt x="0" y="3735483"/>
                </a:lnTo>
                <a:lnTo>
                  <a:pt x="0" y="0"/>
                </a:lnTo>
                <a:close/>
              </a:path>
            </a:pathLst>
          </a:custGeom>
          <a:blipFill>
            <a:blip r:embed="rId14"/>
            <a:stretch>
              <a:fillRect l="0" t="-4847" r="0" b="-4847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0">
            <a:off x="7382168" y="6841863"/>
            <a:ext cx="7861259" cy="3128102"/>
          </a:xfrm>
          <a:custGeom>
            <a:avLst/>
            <a:gdLst/>
            <a:ahLst/>
            <a:cxnLst/>
            <a:rect r="r" b="b" t="t" l="l"/>
            <a:pathLst>
              <a:path h="3128102" w="7861259">
                <a:moveTo>
                  <a:pt x="0" y="0"/>
                </a:moveTo>
                <a:lnTo>
                  <a:pt x="7861259" y="0"/>
                </a:lnTo>
                <a:lnTo>
                  <a:pt x="7861259" y="3128101"/>
                </a:lnTo>
                <a:lnTo>
                  <a:pt x="0" y="3128101"/>
                </a:lnTo>
                <a:lnTo>
                  <a:pt x="0" y="0"/>
                </a:lnTo>
                <a:close/>
              </a:path>
            </a:pathLst>
          </a:custGeom>
          <a:blipFill>
            <a:blip r:embed="rId15"/>
            <a:stretch>
              <a:fillRect l="0" t="0" r="0" b="0"/>
            </a:stretch>
          </a:blipFill>
        </p:spPr>
      </p:sp>
      <p:pic>
        <p:nvPicPr>
          <p:cNvPr name="Picture 23" id="23"/>
          <p:cNvPicPr>
            <a:picLocks noChangeAspect="true"/>
          </p:cNvPicPr>
          <p:nvPr/>
        </p:nvPicPr>
        <p:blipFill>
          <a:blip r:embed="rId16"/>
          <a:stretch>
            <a:fillRect/>
          </a:stretch>
        </p:blipFill>
        <p:spPr>
          <a:xfrm rot="0">
            <a:off x="12086251" y="2351263"/>
            <a:ext cx="4475003" cy="4475003"/>
          </a:xfrm>
          <a:prstGeom prst="rect">
            <a:avLst/>
          </a:prstGeom>
        </p:spPr>
      </p:pic>
      <p:sp>
        <p:nvSpPr>
          <p:cNvPr name="TextBox 24" id="24"/>
          <p:cNvSpPr txBox="true"/>
          <p:nvPr/>
        </p:nvSpPr>
        <p:spPr>
          <a:xfrm rot="0">
            <a:off x="4931568" y="222383"/>
            <a:ext cx="8424863" cy="14507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847"/>
              </a:lnSpc>
            </a:pPr>
            <a:r>
              <a:rPr lang="en-US" b="true" sz="8462">
                <a:solidFill>
                  <a:srgbClr val="30318B"/>
                </a:solidFill>
                <a:latin typeface="Rosario Bold"/>
                <a:ea typeface="Rosario Bold"/>
                <a:cs typeface="Rosario Bold"/>
                <a:sym typeface="Rosario Bold"/>
              </a:rPr>
              <a:t>RESULT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3686682" y="1661062"/>
            <a:ext cx="6602569" cy="7706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47"/>
              </a:lnSpc>
            </a:pPr>
            <a:r>
              <a:rPr lang="en-US" b="true" sz="4534">
                <a:solidFill>
                  <a:srgbClr val="30318B"/>
                </a:solidFill>
                <a:latin typeface="Rosario Bold"/>
                <a:ea typeface="Rosario Bold"/>
                <a:cs typeface="Rosario Bold"/>
                <a:sym typeface="Rosario Bold"/>
              </a:rPr>
              <a:t>Batch Size : 60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8267927" y="1661062"/>
            <a:ext cx="6602569" cy="7706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47"/>
              </a:lnSpc>
            </a:pPr>
            <a:r>
              <a:rPr lang="en-US" b="true" sz="4534">
                <a:solidFill>
                  <a:srgbClr val="30318B"/>
                </a:solidFill>
                <a:latin typeface="Rosario Bold"/>
                <a:ea typeface="Rosario Bold"/>
                <a:cs typeface="Rosario Bold"/>
                <a:sym typeface="Rosario Bold"/>
              </a:rPr>
              <a:t>Epoch : 100</a:t>
            </a:r>
            <a:r>
              <a:rPr lang="en-US" b="true" sz="4534">
                <a:solidFill>
                  <a:srgbClr val="30318B"/>
                </a:solidFill>
                <a:latin typeface="Rosario Bold"/>
                <a:ea typeface="Rosario Bold"/>
                <a:cs typeface="Rosario Bold"/>
                <a:sym typeface="Rosario Bold"/>
              </a:rPr>
              <a:t> </a:t>
            </a:r>
          </a:p>
        </p:txBody>
      </p:sp>
      <p:grpSp>
        <p:nvGrpSpPr>
          <p:cNvPr name="Group 27" id="27"/>
          <p:cNvGrpSpPr/>
          <p:nvPr/>
        </p:nvGrpSpPr>
        <p:grpSpPr>
          <a:xfrm rot="0">
            <a:off x="13345844" y="3509239"/>
            <a:ext cx="2032016" cy="2032016"/>
            <a:chOff x="0" y="0"/>
            <a:chExt cx="812800" cy="812800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29" id="29"/>
            <p:cNvSpPr txBox="true"/>
            <p:nvPr/>
          </p:nvSpPr>
          <p:spPr>
            <a:xfrm>
              <a:off x="76200" y="-19050"/>
              <a:ext cx="660400" cy="7556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just">
                <a:lnSpc>
                  <a:spcPts val="6159"/>
                </a:lnSpc>
              </a:pPr>
              <a:r>
                <a:rPr lang="en-US" sz="4399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68.4%</a:t>
              </a:r>
            </a:p>
          </p:txBody>
        </p:sp>
      </p:grpSp>
      <p:sp>
        <p:nvSpPr>
          <p:cNvPr name="TextBox 30" id="30"/>
          <p:cNvSpPr txBox="true"/>
          <p:nvPr/>
        </p:nvSpPr>
        <p:spPr>
          <a:xfrm rot="0">
            <a:off x="315682" y="7164513"/>
            <a:ext cx="6602569" cy="7706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47"/>
              </a:lnSpc>
            </a:pPr>
            <a:r>
              <a:rPr lang="en-US" b="true" sz="4534">
                <a:solidFill>
                  <a:srgbClr val="30318B"/>
                </a:solidFill>
                <a:latin typeface="Rosario Bold"/>
                <a:ea typeface="Rosario Bold"/>
                <a:cs typeface="Rosario Bold"/>
                <a:sym typeface="Rosario Bold"/>
              </a:rPr>
              <a:t>Kaggle Dataset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945470" y="-2376191"/>
            <a:ext cx="5272633" cy="5272633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0318B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4914620" y="7117545"/>
            <a:ext cx="5704840" cy="5704840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9C5F1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4323752" y="9567782"/>
            <a:ext cx="1839350" cy="1839350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0318B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-651846" y="2203119"/>
            <a:ext cx="1386647" cy="1386647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9C5F1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1028700" y="9046803"/>
            <a:ext cx="3135301" cy="564354"/>
          </a:xfrm>
          <a:custGeom>
            <a:avLst/>
            <a:gdLst/>
            <a:ahLst/>
            <a:cxnLst/>
            <a:rect r="r" b="b" t="t" l="l"/>
            <a:pathLst>
              <a:path h="564354" w="3135301">
                <a:moveTo>
                  <a:pt x="0" y="0"/>
                </a:moveTo>
                <a:lnTo>
                  <a:pt x="3135301" y="0"/>
                </a:lnTo>
                <a:lnTo>
                  <a:pt x="3135301" y="564354"/>
                </a:lnTo>
                <a:lnTo>
                  <a:pt x="0" y="56435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-1107912" y="-1038882"/>
            <a:ext cx="2972604" cy="2972604"/>
          </a:xfrm>
          <a:custGeom>
            <a:avLst/>
            <a:gdLst/>
            <a:ahLst/>
            <a:cxnLst/>
            <a:rect r="r" b="b" t="t" l="l"/>
            <a:pathLst>
              <a:path h="2972604" w="2972604">
                <a:moveTo>
                  <a:pt x="0" y="0"/>
                </a:moveTo>
                <a:lnTo>
                  <a:pt x="2972604" y="0"/>
                </a:lnTo>
                <a:lnTo>
                  <a:pt x="2972604" y="2972604"/>
                </a:lnTo>
                <a:lnTo>
                  <a:pt x="0" y="297260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-10800000">
            <a:off x="16457937" y="2063642"/>
            <a:ext cx="1361627" cy="1361627"/>
          </a:xfrm>
          <a:custGeom>
            <a:avLst/>
            <a:gdLst/>
            <a:ahLst/>
            <a:cxnLst/>
            <a:rect r="r" b="b" t="t" l="l"/>
            <a:pathLst>
              <a:path h="1361627" w="1361627">
                <a:moveTo>
                  <a:pt x="0" y="0"/>
                </a:moveTo>
                <a:lnTo>
                  <a:pt x="1361627" y="0"/>
                </a:lnTo>
                <a:lnTo>
                  <a:pt x="1361627" y="1361627"/>
                </a:lnTo>
                <a:lnTo>
                  <a:pt x="0" y="13616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16637449" y="8575609"/>
            <a:ext cx="3216273" cy="3216273"/>
          </a:xfrm>
          <a:custGeom>
            <a:avLst/>
            <a:gdLst/>
            <a:ahLst/>
            <a:cxnLst/>
            <a:rect r="r" b="b" t="t" l="l"/>
            <a:pathLst>
              <a:path h="3216273" w="3216273">
                <a:moveTo>
                  <a:pt x="0" y="0"/>
                </a:moveTo>
                <a:lnTo>
                  <a:pt x="3216273" y="0"/>
                </a:lnTo>
                <a:lnTo>
                  <a:pt x="3216273" y="3216273"/>
                </a:lnTo>
                <a:lnTo>
                  <a:pt x="0" y="321627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16986566" y="7117545"/>
            <a:ext cx="1031856" cy="1031856"/>
          </a:xfrm>
          <a:custGeom>
            <a:avLst/>
            <a:gdLst/>
            <a:ahLst/>
            <a:cxnLst/>
            <a:rect r="r" b="b" t="t" l="l"/>
            <a:pathLst>
              <a:path h="1031856" w="1031856">
                <a:moveTo>
                  <a:pt x="0" y="0"/>
                </a:moveTo>
                <a:lnTo>
                  <a:pt x="1031856" y="0"/>
                </a:lnTo>
                <a:lnTo>
                  <a:pt x="1031856" y="1031855"/>
                </a:lnTo>
                <a:lnTo>
                  <a:pt x="0" y="103185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2284594" y="-1726493"/>
            <a:ext cx="2664744" cy="2664744"/>
          </a:xfrm>
          <a:custGeom>
            <a:avLst/>
            <a:gdLst/>
            <a:ahLst/>
            <a:cxnLst/>
            <a:rect r="r" b="b" t="t" l="l"/>
            <a:pathLst>
              <a:path h="2664744" w="2664744">
                <a:moveTo>
                  <a:pt x="0" y="0"/>
                </a:moveTo>
                <a:lnTo>
                  <a:pt x="2664745" y="0"/>
                </a:lnTo>
                <a:lnTo>
                  <a:pt x="2664745" y="2664745"/>
                </a:lnTo>
                <a:lnTo>
                  <a:pt x="0" y="2664745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true" flipV="false" rot="-10800000">
            <a:off x="16457937" y="606788"/>
            <a:ext cx="1361627" cy="1361627"/>
          </a:xfrm>
          <a:custGeom>
            <a:avLst/>
            <a:gdLst/>
            <a:ahLst/>
            <a:cxnLst/>
            <a:rect r="r" b="b" t="t" l="l"/>
            <a:pathLst>
              <a:path h="1361627" w="1361627">
                <a:moveTo>
                  <a:pt x="1361627" y="0"/>
                </a:moveTo>
                <a:lnTo>
                  <a:pt x="0" y="0"/>
                </a:lnTo>
                <a:lnTo>
                  <a:pt x="0" y="1361627"/>
                </a:lnTo>
                <a:lnTo>
                  <a:pt x="1361627" y="1361627"/>
                </a:lnTo>
                <a:lnTo>
                  <a:pt x="1361627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pic>
        <p:nvPicPr>
          <p:cNvPr name="Picture 21" id="21"/>
          <p:cNvPicPr>
            <a:picLocks noChangeAspect="true"/>
          </p:cNvPicPr>
          <p:nvPr/>
        </p:nvPicPr>
        <p:blipFill>
          <a:blip r:embed="rId14"/>
          <a:stretch>
            <a:fillRect/>
          </a:stretch>
        </p:blipFill>
        <p:spPr>
          <a:xfrm rot="0">
            <a:off x="12086251" y="2351263"/>
            <a:ext cx="4475003" cy="4475003"/>
          </a:xfrm>
          <a:prstGeom prst="rect">
            <a:avLst/>
          </a:prstGeom>
        </p:spPr>
      </p:pic>
      <p:grpSp>
        <p:nvGrpSpPr>
          <p:cNvPr name="Group 22" id="22"/>
          <p:cNvGrpSpPr/>
          <p:nvPr/>
        </p:nvGrpSpPr>
        <p:grpSpPr>
          <a:xfrm rot="60000">
            <a:off x="13345844" y="3509239"/>
            <a:ext cx="2032016" cy="2032016"/>
            <a:chOff x="0" y="0"/>
            <a:chExt cx="812800" cy="8128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24" id="24"/>
            <p:cNvSpPr txBox="true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just">
                <a:lnSpc>
                  <a:spcPts val="5459"/>
                </a:lnSpc>
              </a:pPr>
              <a:r>
                <a:rPr lang="en-US" sz="3899">
                  <a:solidFill>
                    <a:srgbClr val="000000"/>
                  </a:solidFill>
                  <a:latin typeface="Rosario"/>
                  <a:ea typeface="Rosario"/>
                  <a:cs typeface="Rosario"/>
                  <a:sym typeface="Rosario"/>
                </a:rPr>
                <a:t>91.66%</a:t>
              </a:r>
            </a:p>
          </p:txBody>
        </p:sp>
      </p:grpSp>
      <p:sp>
        <p:nvSpPr>
          <p:cNvPr name="Freeform 25" id="25"/>
          <p:cNvSpPr/>
          <p:nvPr/>
        </p:nvSpPr>
        <p:spPr>
          <a:xfrm flipH="false" flipV="false" rot="0">
            <a:off x="1391333" y="2626108"/>
            <a:ext cx="10411302" cy="4021366"/>
          </a:xfrm>
          <a:custGeom>
            <a:avLst/>
            <a:gdLst/>
            <a:ahLst/>
            <a:cxnLst/>
            <a:rect r="r" b="b" t="t" l="l"/>
            <a:pathLst>
              <a:path h="4021366" w="10411302">
                <a:moveTo>
                  <a:pt x="0" y="0"/>
                </a:moveTo>
                <a:lnTo>
                  <a:pt x="10411302" y="0"/>
                </a:lnTo>
                <a:lnTo>
                  <a:pt x="10411302" y="4021366"/>
                </a:lnTo>
                <a:lnTo>
                  <a:pt x="0" y="4021366"/>
                </a:lnTo>
                <a:lnTo>
                  <a:pt x="0" y="0"/>
                </a:lnTo>
                <a:close/>
              </a:path>
            </a:pathLst>
          </a:custGeom>
          <a:blipFill>
            <a:blip r:embed="rId15"/>
            <a:stretch>
              <a:fillRect l="0" t="0" r="0" b="0"/>
            </a:stretch>
          </a:blipFill>
        </p:spPr>
      </p:sp>
      <p:sp>
        <p:nvSpPr>
          <p:cNvPr name="Freeform 26" id="26"/>
          <p:cNvSpPr/>
          <p:nvPr/>
        </p:nvSpPr>
        <p:spPr>
          <a:xfrm flipH="false" flipV="false" rot="0">
            <a:off x="6676467" y="6809399"/>
            <a:ext cx="7780635" cy="3332807"/>
          </a:xfrm>
          <a:custGeom>
            <a:avLst/>
            <a:gdLst/>
            <a:ahLst/>
            <a:cxnLst/>
            <a:rect r="r" b="b" t="t" l="l"/>
            <a:pathLst>
              <a:path h="3332807" w="7780635">
                <a:moveTo>
                  <a:pt x="0" y="0"/>
                </a:moveTo>
                <a:lnTo>
                  <a:pt x="7780635" y="0"/>
                </a:lnTo>
                <a:lnTo>
                  <a:pt x="7780635" y="3332807"/>
                </a:lnTo>
                <a:lnTo>
                  <a:pt x="0" y="3332807"/>
                </a:lnTo>
                <a:lnTo>
                  <a:pt x="0" y="0"/>
                </a:lnTo>
                <a:close/>
              </a:path>
            </a:pathLst>
          </a:custGeom>
          <a:blipFill>
            <a:blip r:embed="rId16"/>
            <a:stretch>
              <a:fillRect l="0" t="0" r="0" b="0"/>
            </a:stretch>
          </a:blipFill>
        </p:spPr>
      </p:sp>
      <p:sp>
        <p:nvSpPr>
          <p:cNvPr name="TextBox 27" id="27"/>
          <p:cNvSpPr txBox="true"/>
          <p:nvPr/>
        </p:nvSpPr>
        <p:spPr>
          <a:xfrm rot="0">
            <a:off x="4931568" y="222383"/>
            <a:ext cx="8424863" cy="14507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847"/>
              </a:lnSpc>
            </a:pPr>
            <a:r>
              <a:rPr lang="en-US" b="true" sz="8462">
                <a:solidFill>
                  <a:srgbClr val="30318B"/>
                </a:solidFill>
                <a:latin typeface="Rosario Bold"/>
                <a:ea typeface="Rosario Bold"/>
                <a:cs typeface="Rosario Bold"/>
                <a:sym typeface="Rosario Bold"/>
              </a:rPr>
              <a:t>RESULT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3686682" y="1661062"/>
            <a:ext cx="6602569" cy="7706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47"/>
              </a:lnSpc>
            </a:pPr>
            <a:r>
              <a:rPr lang="en-US" b="true" sz="4534">
                <a:solidFill>
                  <a:srgbClr val="30318B"/>
                </a:solidFill>
                <a:latin typeface="Rosario Bold"/>
                <a:ea typeface="Rosario Bold"/>
                <a:cs typeface="Rosario Bold"/>
                <a:sym typeface="Rosario Bold"/>
              </a:rPr>
              <a:t>Batch Size : 60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8267927" y="1661062"/>
            <a:ext cx="6602569" cy="7706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47"/>
              </a:lnSpc>
            </a:pPr>
            <a:r>
              <a:rPr lang="en-US" b="true" sz="4534">
                <a:solidFill>
                  <a:srgbClr val="30318B"/>
                </a:solidFill>
                <a:latin typeface="Rosario Bold"/>
                <a:ea typeface="Rosario Bold"/>
                <a:cs typeface="Rosario Bold"/>
                <a:sym typeface="Rosario Bold"/>
              </a:rPr>
              <a:t>Epoch : 500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315682" y="7164513"/>
            <a:ext cx="6602569" cy="7706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47"/>
              </a:lnSpc>
            </a:pPr>
            <a:r>
              <a:rPr lang="en-US" b="true" sz="4534">
                <a:solidFill>
                  <a:srgbClr val="30318B"/>
                </a:solidFill>
                <a:latin typeface="Rosario Bold"/>
                <a:ea typeface="Rosario Bold"/>
                <a:cs typeface="Rosario Bold"/>
                <a:sym typeface="Rosario Bold"/>
              </a:rPr>
              <a:t>Kaggle Dataset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945470" y="-2376191"/>
            <a:ext cx="5272633" cy="5272633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0318B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4914620" y="7117545"/>
            <a:ext cx="5704840" cy="5704840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9C5F1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4323752" y="9567782"/>
            <a:ext cx="1839350" cy="1839350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0318B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-651846" y="2203119"/>
            <a:ext cx="1386647" cy="1386647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9C5F1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1028700" y="9046803"/>
            <a:ext cx="3135301" cy="564354"/>
          </a:xfrm>
          <a:custGeom>
            <a:avLst/>
            <a:gdLst/>
            <a:ahLst/>
            <a:cxnLst/>
            <a:rect r="r" b="b" t="t" l="l"/>
            <a:pathLst>
              <a:path h="564354" w="3135301">
                <a:moveTo>
                  <a:pt x="0" y="0"/>
                </a:moveTo>
                <a:lnTo>
                  <a:pt x="3135301" y="0"/>
                </a:lnTo>
                <a:lnTo>
                  <a:pt x="3135301" y="564354"/>
                </a:lnTo>
                <a:lnTo>
                  <a:pt x="0" y="56435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-1107912" y="-1038882"/>
            <a:ext cx="2972604" cy="2972604"/>
          </a:xfrm>
          <a:custGeom>
            <a:avLst/>
            <a:gdLst/>
            <a:ahLst/>
            <a:cxnLst/>
            <a:rect r="r" b="b" t="t" l="l"/>
            <a:pathLst>
              <a:path h="2972604" w="2972604">
                <a:moveTo>
                  <a:pt x="0" y="0"/>
                </a:moveTo>
                <a:lnTo>
                  <a:pt x="2972604" y="0"/>
                </a:lnTo>
                <a:lnTo>
                  <a:pt x="2972604" y="2972604"/>
                </a:lnTo>
                <a:lnTo>
                  <a:pt x="0" y="297260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-10800000">
            <a:off x="16457937" y="2063642"/>
            <a:ext cx="1361627" cy="1361627"/>
          </a:xfrm>
          <a:custGeom>
            <a:avLst/>
            <a:gdLst/>
            <a:ahLst/>
            <a:cxnLst/>
            <a:rect r="r" b="b" t="t" l="l"/>
            <a:pathLst>
              <a:path h="1361627" w="1361627">
                <a:moveTo>
                  <a:pt x="0" y="0"/>
                </a:moveTo>
                <a:lnTo>
                  <a:pt x="1361627" y="0"/>
                </a:lnTo>
                <a:lnTo>
                  <a:pt x="1361627" y="1361627"/>
                </a:lnTo>
                <a:lnTo>
                  <a:pt x="0" y="13616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16637449" y="8575609"/>
            <a:ext cx="3216273" cy="3216273"/>
          </a:xfrm>
          <a:custGeom>
            <a:avLst/>
            <a:gdLst/>
            <a:ahLst/>
            <a:cxnLst/>
            <a:rect r="r" b="b" t="t" l="l"/>
            <a:pathLst>
              <a:path h="3216273" w="3216273">
                <a:moveTo>
                  <a:pt x="0" y="0"/>
                </a:moveTo>
                <a:lnTo>
                  <a:pt x="3216273" y="0"/>
                </a:lnTo>
                <a:lnTo>
                  <a:pt x="3216273" y="3216273"/>
                </a:lnTo>
                <a:lnTo>
                  <a:pt x="0" y="321627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16986566" y="7117545"/>
            <a:ext cx="1031856" cy="1031856"/>
          </a:xfrm>
          <a:custGeom>
            <a:avLst/>
            <a:gdLst/>
            <a:ahLst/>
            <a:cxnLst/>
            <a:rect r="r" b="b" t="t" l="l"/>
            <a:pathLst>
              <a:path h="1031856" w="1031856">
                <a:moveTo>
                  <a:pt x="0" y="0"/>
                </a:moveTo>
                <a:lnTo>
                  <a:pt x="1031856" y="0"/>
                </a:lnTo>
                <a:lnTo>
                  <a:pt x="1031856" y="1031855"/>
                </a:lnTo>
                <a:lnTo>
                  <a:pt x="0" y="103185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2284594" y="-1726493"/>
            <a:ext cx="2664744" cy="2664744"/>
          </a:xfrm>
          <a:custGeom>
            <a:avLst/>
            <a:gdLst/>
            <a:ahLst/>
            <a:cxnLst/>
            <a:rect r="r" b="b" t="t" l="l"/>
            <a:pathLst>
              <a:path h="2664744" w="2664744">
                <a:moveTo>
                  <a:pt x="0" y="0"/>
                </a:moveTo>
                <a:lnTo>
                  <a:pt x="2664745" y="0"/>
                </a:lnTo>
                <a:lnTo>
                  <a:pt x="2664745" y="2664745"/>
                </a:lnTo>
                <a:lnTo>
                  <a:pt x="0" y="2664745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true" flipV="false" rot="-10800000">
            <a:off x="16457937" y="606788"/>
            <a:ext cx="1361627" cy="1361627"/>
          </a:xfrm>
          <a:custGeom>
            <a:avLst/>
            <a:gdLst/>
            <a:ahLst/>
            <a:cxnLst/>
            <a:rect r="r" b="b" t="t" l="l"/>
            <a:pathLst>
              <a:path h="1361627" w="1361627">
                <a:moveTo>
                  <a:pt x="1361627" y="0"/>
                </a:moveTo>
                <a:lnTo>
                  <a:pt x="0" y="0"/>
                </a:lnTo>
                <a:lnTo>
                  <a:pt x="0" y="1361627"/>
                </a:lnTo>
                <a:lnTo>
                  <a:pt x="1361627" y="1361627"/>
                </a:lnTo>
                <a:lnTo>
                  <a:pt x="1361627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pic>
        <p:nvPicPr>
          <p:cNvPr name="Picture 21" id="21"/>
          <p:cNvPicPr>
            <a:picLocks noChangeAspect="true"/>
          </p:cNvPicPr>
          <p:nvPr/>
        </p:nvPicPr>
        <p:blipFill>
          <a:blip r:embed="rId14"/>
          <a:stretch>
            <a:fillRect/>
          </a:stretch>
        </p:blipFill>
        <p:spPr>
          <a:xfrm rot="0">
            <a:off x="13328664" y="2456967"/>
            <a:ext cx="4475003" cy="4475003"/>
          </a:xfrm>
          <a:prstGeom prst="rect">
            <a:avLst/>
          </a:prstGeom>
        </p:spPr>
      </p:pic>
      <p:grpSp>
        <p:nvGrpSpPr>
          <p:cNvPr name="Group 22" id="22"/>
          <p:cNvGrpSpPr/>
          <p:nvPr/>
        </p:nvGrpSpPr>
        <p:grpSpPr>
          <a:xfrm rot="60000">
            <a:off x="14588258" y="3614942"/>
            <a:ext cx="2032016" cy="2032016"/>
            <a:chOff x="0" y="0"/>
            <a:chExt cx="812800" cy="8128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24" id="24"/>
            <p:cNvSpPr txBox="true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just">
                <a:lnSpc>
                  <a:spcPts val="5459"/>
                </a:lnSpc>
              </a:pPr>
              <a:r>
                <a:rPr lang="en-US" sz="3899">
                  <a:solidFill>
                    <a:srgbClr val="000000"/>
                  </a:solidFill>
                  <a:latin typeface="Rosario"/>
                  <a:ea typeface="Rosario"/>
                  <a:cs typeface="Rosario"/>
                  <a:sym typeface="Rosario"/>
                </a:rPr>
                <a:t>93.7%</a:t>
              </a:r>
            </a:p>
          </p:txBody>
        </p:sp>
      </p:grpSp>
      <p:sp>
        <p:nvSpPr>
          <p:cNvPr name="Freeform 25" id="25"/>
          <p:cNvSpPr/>
          <p:nvPr/>
        </p:nvSpPr>
        <p:spPr>
          <a:xfrm flipH="false" flipV="false" rot="0">
            <a:off x="516542" y="2567641"/>
            <a:ext cx="12839889" cy="3915211"/>
          </a:xfrm>
          <a:custGeom>
            <a:avLst/>
            <a:gdLst/>
            <a:ahLst/>
            <a:cxnLst/>
            <a:rect r="r" b="b" t="t" l="l"/>
            <a:pathLst>
              <a:path h="3915211" w="12839889">
                <a:moveTo>
                  <a:pt x="0" y="0"/>
                </a:moveTo>
                <a:lnTo>
                  <a:pt x="12839890" y="0"/>
                </a:lnTo>
                <a:lnTo>
                  <a:pt x="12839890" y="3915211"/>
                </a:lnTo>
                <a:lnTo>
                  <a:pt x="0" y="3915211"/>
                </a:lnTo>
                <a:lnTo>
                  <a:pt x="0" y="0"/>
                </a:lnTo>
                <a:close/>
              </a:path>
            </a:pathLst>
          </a:custGeom>
          <a:blipFill>
            <a:blip r:embed="rId15"/>
            <a:stretch>
              <a:fillRect l="0" t="0" r="-801" b="0"/>
            </a:stretch>
          </a:blipFill>
        </p:spPr>
      </p:sp>
      <p:sp>
        <p:nvSpPr>
          <p:cNvPr name="Freeform 26" id="26"/>
          <p:cNvSpPr/>
          <p:nvPr/>
        </p:nvSpPr>
        <p:spPr>
          <a:xfrm flipH="false" flipV="false" rot="0">
            <a:off x="6194918" y="6559052"/>
            <a:ext cx="8411615" cy="3551571"/>
          </a:xfrm>
          <a:custGeom>
            <a:avLst/>
            <a:gdLst/>
            <a:ahLst/>
            <a:cxnLst/>
            <a:rect r="r" b="b" t="t" l="l"/>
            <a:pathLst>
              <a:path h="3551571" w="8411615">
                <a:moveTo>
                  <a:pt x="0" y="0"/>
                </a:moveTo>
                <a:lnTo>
                  <a:pt x="8411615" y="0"/>
                </a:lnTo>
                <a:lnTo>
                  <a:pt x="8411615" y="3551571"/>
                </a:lnTo>
                <a:lnTo>
                  <a:pt x="0" y="3551571"/>
                </a:lnTo>
                <a:lnTo>
                  <a:pt x="0" y="0"/>
                </a:lnTo>
                <a:close/>
              </a:path>
            </a:pathLst>
          </a:custGeom>
          <a:blipFill>
            <a:blip r:embed="rId16"/>
            <a:stretch>
              <a:fillRect l="0" t="0" r="0" b="0"/>
            </a:stretch>
          </a:blipFill>
        </p:spPr>
      </p:sp>
      <p:sp>
        <p:nvSpPr>
          <p:cNvPr name="TextBox 27" id="27"/>
          <p:cNvSpPr txBox="true"/>
          <p:nvPr/>
        </p:nvSpPr>
        <p:spPr>
          <a:xfrm rot="0">
            <a:off x="4931568" y="222383"/>
            <a:ext cx="8424863" cy="14507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847"/>
              </a:lnSpc>
            </a:pPr>
            <a:r>
              <a:rPr lang="en-US" b="true" sz="8462">
                <a:solidFill>
                  <a:srgbClr val="30318B"/>
                </a:solidFill>
                <a:latin typeface="Rosario Bold"/>
                <a:ea typeface="Rosario Bold"/>
                <a:cs typeface="Rosario Bold"/>
                <a:sym typeface="Rosario Bold"/>
              </a:rPr>
              <a:t>RESULT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3686682" y="1661062"/>
            <a:ext cx="6602569" cy="7706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47"/>
              </a:lnSpc>
            </a:pPr>
            <a:r>
              <a:rPr lang="en-US" b="true" sz="4534">
                <a:solidFill>
                  <a:srgbClr val="30318B"/>
                </a:solidFill>
                <a:latin typeface="Rosario Bold"/>
                <a:ea typeface="Rosario Bold"/>
                <a:cs typeface="Rosario Bold"/>
                <a:sym typeface="Rosario Bold"/>
              </a:rPr>
              <a:t>Batch Size : 60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8267927" y="1661062"/>
            <a:ext cx="6602569" cy="7706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47"/>
              </a:lnSpc>
            </a:pPr>
            <a:r>
              <a:rPr lang="en-US" b="true" sz="4534">
                <a:solidFill>
                  <a:srgbClr val="30318B"/>
                </a:solidFill>
                <a:latin typeface="Rosario Bold"/>
                <a:ea typeface="Rosario Bold"/>
                <a:cs typeface="Rosario Bold"/>
                <a:sym typeface="Rosario Bold"/>
              </a:rPr>
              <a:t>Epoch : 500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315682" y="7164513"/>
            <a:ext cx="6602569" cy="7706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47"/>
              </a:lnSpc>
            </a:pPr>
            <a:r>
              <a:rPr lang="en-US" b="true" sz="4534">
                <a:solidFill>
                  <a:srgbClr val="30318B"/>
                </a:solidFill>
                <a:latin typeface="Rosario Bold"/>
                <a:ea typeface="Rosario Bold"/>
                <a:cs typeface="Rosario Bold"/>
                <a:sym typeface="Rosario Bold"/>
              </a:rPr>
              <a:t> Own Dataset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945470" y="-2376191"/>
            <a:ext cx="5272633" cy="5272633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0318B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4914620" y="7117545"/>
            <a:ext cx="5704840" cy="5704840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9C5F1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4323752" y="9567782"/>
            <a:ext cx="1839350" cy="1839350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0318B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-651846" y="2203119"/>
            <a:ext cx="1386647" cy="1386647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9C5F1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-1107912" y="-1038882"/>
            <a:ext cx="2972604" cy="2972604"/>
          </a:xfrm>
          <a:custGeom>
            <a:avLst/>
            <a:gdLst/>
            <a:ahLst/>
            <a:cxnLst/>
            <a:rect r="r" b="b" t="t" l="l"/>
            <a:pathLst>
              <a:path h="2972604" w="2972604">
                <a:moveTo>
                  <a:pt x="0" y="0"/>
                </a:moveTo>
                <a:lnTo>
                  <a:pt x="2972604" y="0"/>
                </a:lnTo>
                <a:lnTo>
                  <a:pt x="2972604" y="2972604"/>
                </a:lnTo>
                <a:lnTo>
                  <a:pt x="0" y="297260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-10800000">
            <a:off x="16457937" y="2063642"/>
            <a:ext cx="1361627" cy="1361627"/>
          </a:xfrm>
          <a:custGeom>
            <a:avLst/>
            <a:gdLst/>
            <a:ahLst/>
            <a:cxnLst/>
            <a:rect r="r" b="b" t="t" l="l"/>
            <a:pathLst>
              <a:path h="1361627" w="1361627">
                <a:moveTo>
                  <a:pt x="0" y="0"/>
                </a:moveTo>
                <a:lnTo>
                  <a:pt x="1361627" y="0"/>
                </a:lnTo>
                <a:lnTo>
                  <a:pt x="1361627" y="1361627"/>
                </a:lnTo>
                <a:lnTo>
                  <a:pt x="0" y="136162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6637449" y="8575609"/>
            <a:ext cx="3216273" cy="3216273"/>
          </a:xfrm>
          <a:custGeom>
            <a:avLst/>
            <a:gdLst/>
            <a:ahLst/>
            <a:cxnLst/>
            <a:rect r="r" b="b" t="t" l="l"/>
            <a:pathLst>
              <a:path h="3216273" w="3216273">
                <a:moveTo>
                  <a:pt x="0" y="0"/>
                </a:moveTo>
                <a:lnTo>
                  <a:pt x="3216273" y="0"/>
                </a:lnTo>
                <a:lnTo>
                  <a:pt x="3216273" y="3216273"/>
                </a:lnTo>
                <a:lnTo>
                  <a:pt x="0" y="321627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16986566" y="7117545"/>
            <a:ext cx="1031856" cy="1031856"/>
          </a:xfrm>
          <a:custGeom>
            <a:avLst/>
            <a:gdLst/>
            <a:ahLst/>
            <a:cxnLst/>
            <a:rect r="r" b="b" t="t" l="l"/>
            <a:pathLst>
              <a:path h="1031856" w="1031856">
                <a:moveTo>
                  <a:pt x="0" y="0"/>
                </a:moveTo>
                <a:lnTo>
                  <a:pt x="1031856" y="0"/>
                </a:lnTo>
                <a:lnTo>
                  <a:pt x="1031856" y="1031855"/>
                </a:lnTo>
                <a:lnTo>
                  <a:pt x="0" y="103185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2284594" y="-1726493"/>
            <a:ext cx="2664744" cy="2664744"/>
          </a:xfrm>
          <a:custGeom>
            <a:avLst/>
            <a:gdLst/>
            <a:ahLst/>
            <a:cxnLst/>
            <a:rect r="r" b="b" t="t" l="l"/>
            <a:pathLst>
              <a:path h="2664744" w="2664744">
                <a:moveTo>
                  <a:pt x="0" y="0"/>
                </a:moveTo>
                <a:lnTo>
                  <a:pt x="2664745" y="0"/>
                </a:lnTo>
                <a:lnTo>
                  <a:pt x="2664745" y="2664745"/>
                </a:lnTo>
                <a:lnTo>
                  <a:pt x="0" y="266474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true" flipV="false" rot="-10800000">
            <a:off x="16457937" y="606788"/>
            <a:ext cx="1361627" cy="1361627"/>
          </a:xfrm>
          <a:custGeom>
            <a:avLst/>
            <a:gdLst/>
            <a:ahLst/>
            <a:cxnLst/>
            <a:rect r="r" b="b" t="t" l="l"/>
            <a:pathLst>
              <a:path h="1361627" w="1361627">
                <a:moveTo>
                  <a:pt x="1361627" y="0"/>
                </a:moveTo>
                <a:lnTo>
                  <a:pt x="0" y="0"/>
                </a:lnTo>
                <a:lnTo>
                  <a:pt x="0" y="1361627"/>
                </a:lnTo>
                <a:lnTo>
                  <a:pt x="1361627" y="1361627"/>
                </a:lnTo>
                <a:lnTo>
                  <a:pt x="1361627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aphicFrame>
        <p:nvGraphicFramePr>
          <p:cNvPr name="Table 20" id="20"/>
          <p:cNvGraphicFramePr>
            <a:graphicFrameLocks noGrp="true"/>
          </p:cNvGraphicFramePr>
          <p:nvPr/>
        </p:nvGraphicFramePr>
        <p:xfrm>
          <a:off x="2190183" y="1933722"/>
          <a:ext cx="13341001" cy="8006522"/>
        </p:xfrm>
        <a:graphic>
          <a:graphicData uri="http://schemas.openxmlformats.org/drawingml/2006/table">
            <a:tbl>
              <a:tblPr/>
              <a:tblGrid>
                <a:gridCol w="4511434"/>
                <a:gridCol w="4579300"/>
                <a:gridCol w="4250268"/>
              </a:tblGrid>
              <a:tr h="1374136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5319"/>
                        </a:lnSpc>
                        <a:defRPr/>
                      </a:pPr>
                      <a:r>
                        <a:rPr lang="en-US" sz="3799" b="true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Epoch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479"/>
                        </a:lnSpc>
                        <a:defRPr/>
                      </a:pPr>
                      <a:r>
                        <a:rPr lang="en-US" sz="3199" b="true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Accuracy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5319"/>
                        </a:lnSpc>
                        <a:defRPr/>
                      </a:pPr>
                      <a:r>
                        <a:rPr lang="en-US" sz="3799" b="true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Loss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01594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5459"/>
                        </a:lnSpc>
                        <a:defRPr/>
                      </a:pPr>
                      <a:r>
                        <a:rPr lang="en-US" sz="3899" b="true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10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5459"/>
                        </a:lnSpc>
                        <a:defRPr/>
                      </a:pPr>
                      <a:r>
                        <a:rPr lang="en-US" sz="38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0.5134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5879"/>
                        </a:lnSpc>
                        <a:defRPr/>
                      </a:pPr>
                      <a:r>
                        <a:rPr lang="en-US" sz="41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0.4866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01594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5599"/>
                        </a:lnSpc>
                        <a:defRPr/>
                      </a:pPr>
                      <a:r>
                        <a:rPr lang="en-US" sz="3999" b="true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50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5879"/>
                        </a:lnSpc>
                        <a:defRPr/>
                      </a:pPr>
                      <a:r>
                        <a:rPr lang="en-US" sz="41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0.5742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5739"/>
                        </a:lnSpc>
                        <a:defRPr/>
                      </a:pPr>
                      <a:r>
                        <a:rPr lang="en-US" sz="40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0.4258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49447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5459"/>
                        </a:lnSpc>
                        <a:defRPr/>
                      </a:pPr>
                      <a:r>
                        <a:rPr lang="en-US" sz="3899" b="true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100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6159"/>
                        </a:lnSpc>
                        <a:defRPr/>
                      </a:pPr>
                      <a:r>
                        <a:rPr lang="en-US" sz="43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0.684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5879"/>
                        </a:lnSpc>
                        <a:defRPr/>
                      </a:pPr>
                      <a:r>
                        <a:rPr lang="en-US" sz="41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0.316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59017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5599"/>
                        </a:lnSpc>
                        <a:defRPr/>
                      </a:pPr>
                      <a:r>
                        <a:rPr lang="en-US" sz="3999" b="true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500 Own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6299"/>
                        </a:lnSpc>
                        <a:defRPr/>
                      </a:pPr>
                      <a:r>
                        <a:rPr lang="en-US" sz="44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0.91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5599"/>
                        </a:lnSpc>
                        <a:defRPr/>
                      </a:pPr>
                      <a:r>
                        <a:rPr lang="en-US" sz="39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0.09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20735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6019"/>
                        </a:lnSpc>
                        <a:defRPr/>
                      </a:pPr>
                      <a:r>
                        <a:rPr lang="en-US" sz="4299" b="true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500 Kaggle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5879"/>
                        </a:lnSpc>
                        <a:defRPr/>
                      </a:pPr>
                      <a:r>
                        <a:rPr lang="en-US" sz="41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0.936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5599"/>
                        </a:lnSpc>
                        <a:defRPr/>
                      </a:pPr>
                      <a:r>
                        <a:rPr lang="en-US" sz="39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0.064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21" id="21"/>
          <p:cNvSpPr txBox="true"/>
          <p:nvPr/>
        </p:nvSpPr>
        <p:spPr>
          <a:xfrm rot="0">
            <a:off x="3616966" y="98201"/>
            <a:ext cx="8424863" cy="14507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847"/>
              </a:lnSpc>
            </a:pPr>
            <a:r>
              <a:rPr lang="en-US" b="true" sz="8462">
                <a:solidFill>
                  <a:srgbClr val="30318B"/>
                </a:solidFill>
                <a:latin typeface="Rosario Bold"/>
                <a:ea typeface="Rosario Bold"/>
                <a:cs typeface="Rosario Bold"/>
                <a:sym typeface="Rosario Bold"/>
              </a:rPr>
              <a:t>RESULT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945470" y="-2376191"/>
            <a:ext cx="5272633" cy="5272633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0318B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4914620" y="7117545"/>
            <a:ext cx="5704840" cy="5704840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9C5F1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4323752" y="9567782"/>
            <a:ext cx="1839350" cy="1839350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0318B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-651846" y="2203119"/>
            <a:ext cx="1386647" cy="1386647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9C5F1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1028700" y="9046803"/>
            <a:ext cx="3135301" cy="564354"/>
          </a:xfrm>
          <a:custGeom>
            <a:avLst/>
            <a:gdLst/>
            <a:ahLst/>
            <a:cxnLst/>
            <a:rect r="r" b="b" t="t" l="l"/>
            <a:pathLst>
              <a:path h="564354" w="3135301">
                <a:moveTo>
                  <a:pt x="0" y="0"/>
                </a:moveTo>
                <a:lnTo>
                  <a:pt x="3135301" y="0"/>
                </a:lnTo>
                <a:lnTo>
                  <a:pt x="3135301" y="564354"/>
                </a:lnTo>
                <a:lnTo>
                  <a:pt x="0" y="56435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-1107912" y="-1038882"/>
            <a:ext cx="2972604" cy="2972604"/>
          </a:xfrm>
          <a:custGeom>
            <a:avLst/>
            <a:gdLst/>
            <a:ahLst/>
            <a:cxnLst/>
            <a:rect r="r" b="b" t="t" l="l"/>
            <a:pathLst>
              <a:path h="2972604" w="2972604">
                <a:moveTo>
                  <a:pt x="0" y="0"/>
                </a:moveTo>
                <a:lnTo>
                  <a:pt x="2972604" y="0"/>
                </a:lnTo>
                <a:lnTo>
                  <a:pt x="2972604" y="2972604"/>
                </a:lnTo>
                <a:lnTo>
                  <a:pt x="0" y="297260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-10800000">
            <a:off x="16457937" y="2063642"/>
            <a:ext cx="1361627" cy="1361627"/>
          </a:xfrm>
          <a:custGeom>
            <a:avLst/>
            <a:gdLst/>
            <a:ahLst/>
            <a:cxnLst/>
            <a:rect r="r" b="b" t="t" l="l"/>
            <a:pathLst>
              <a:path h="1361627" w="1361627">
                <a:moveTo>
                  <a:pt x="0" y="0"/>
                </a:moveTo>
                <a:lnTo>
                  <a:pt x="1361627" y="0"/>
                </a:lnTo>
                <a:lnTo>
                  <a:pt x="1361627" y="1361627"/>
                </a:lnTo>
                <a:lnTo>
                  <a:pt x="0" y="13616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16637449" y="8575609"/>
            <a:ext cx="3216273" cy="3216273"/>
          </a:xfrm>
          <a:custGeom>
            <a:avLst/>
            <a:gdLst/>
            <a:ahLst/>
            <a:cxnLst/>
            <a:rect r="r" b="b" t="t" l="l"/>
            <a:pathLst>
              <a:path h="3216273" w="3216273">
                <a:moveTo>
                  <a:pt x="0" y="0"/>
                </a:moveTo>
                <a:lnTo>
                  <a:pt x="3216273" y="0"/>
                </a:lnTo>
                <a:lnTo>
                  <a:pt x="3216273" y="3216273"/>
                </a:lnTo>
                <a:lnTo>
                  <a:pt x="0" y="321627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16986566" y="7117545"/>
            <a:ext cx="1031856" cy="1031856"/>
          </a:xfrm>
          <a:custGeom>
            <a:avLst/>
            <a:gdLst/>
            <a:ahLst/>
            <a:cxnLst/>
            <a:rect r="r" b="b" t="t" l="l"/>
            <a:pathLst>
              <a:path h="1031856" w="1031856">
                <a:moveTo>
                  <a:pt x="0" y="0"/>
                </a:moveTo>
                <a:lnTo>
                  <a:pt x="1031856" y="0"/>
                </a:lnTo>
                <a:lnTo>
                  <a:pt x="1031856" y="1031855"/>
                </a:lnTo>
                <a:lnTo>
                  <a:pt x="0" y="103185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2284594" y="-1726493"/>
            <a:ext cx="2664744" cy="2664744"/>
          </a:xfrm>
          <a:custGeom>
            <a:avLst/>
            <a:gdLst/>
            <a:ahLst/>
            <a:cxnLst/>
            <a:rect r="r" b="b" t="t" l="l"/>
            <a:pathLst>
              <a:path h="2664744" w="2664744">
                <a:moveTo>
                  <a:pt x="0" y="0"/>
                </a:moveTo>
                <a:lnTo>
                  <a:pt x="2664745" y="0"/>
                </a:lnTo>
                <a:lnTo>
                  <a:pt x="2664745" y="2664745"/>
                </a:lnTo>
                <a:lnTo>
                  <a:pt x="0" y="2664745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true" flipV="false" rot="-10800000">
            <a:off x="16457937" y="606788"/>
            <a:ext cx="1361627" cy="1361627"/>
          </a:xfrm>
          <a:custGeom>
            <a:avLst/>
            <a:gdLst/>
            <a:ahLst/>
            <a:cxnLst/>
            <a:rect r="r" b="b" t="t" l="l"/>
            <a:pathLst>
              <a:path h="1361627" w="1361627">
                <a:moveTo>
                  <a:pt x="1361627" y="0"/>
                </a:moveTo>
                <a:lnTo>
                  <a:pt x="0" y="0"/>
                </a:lnTo>
                <a:lnTo>
                  <a:pt x="0" y="1361627"/>
                </a:lnTo>
                <a:lnTo>
                  <a:pt x="1361627" y="1361627"/>
                </a:lnTo>
                <a:lnTo>
                  <a:pt x="1361627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1" id="21"/>
          <p:cNvSpPr txBox="true"/>
          <p:nvPr/>
        </p:nvSpPr>
        <p:spPr>
          <a:xfrm rot="0">
            <a:off x="5368439" y="285495"/>
            <a:ext cx="7561939" cy="14424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847"/>
              </a:lnSpc>
            </a:pPr>
            <a:r>
              <a:rPr lang="en-US" b="true" sz="8462">
                <a:solidFill>
                  <a:srgbClr val="30318B"/>
                </a:solidFill>
                <a:latin typeface="Rosario Bold"/>
                <a:ea typeface="Rosario Bold"/>
                <a:cs typeface="Rosario Bold"/>
                <a:sym typeface="Rosario Bold"/>
              </a:rPr>
              <a:t>CONCLUSION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3102411" y="2682319"/>
            <a:ext cx="12083178" cy="26102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806208" indent="-403104" lvl="1">
              <a:lnSpc>
                <a:spcPts val="5227"/>
              </a:lnSpc>
              <a:buFont typeface="Arial"/>
              <a:buChar char="•"/>
            </a:pPr>
            <a:r>
              <a:rPr lang="en-US" sz="3734">
                <a:solidFill>
                  <a:srgbClr val="30318B"/>
                </a:solidFill>
                <a:latin typeface="Rosario"/>
                <a:ea typeface="Rosario"/>
                <a:cs typeface="Rosario"/>
                <a:sym typeface="Rosario"/>
              </a:rPr>
              <a:t>The CNN-based system effectively distinguishes between genuine and forged signatures.</a:t>
            </a:r>
          </a:p>
          <a:p>
            <a:pPr algn="just" marL="806208" indent="-403104" lvl="1">
              <a:lnSpc>
                <a:spcPts val="5227"/>
              </a:lnSpc>
              <a:buFont typeface="Arial"/>
              <a:buChar char="•"/>
            </a:pPr>
            <a:r>
              <a:rPr lang="en-US" sz="3734">
                <a:solidFill>
                  <a:srgbClr val="30318B"/>
                </a:solidFill>
                <a:latin typeface="Rosario"/>
                <a:ea typeface="Rosario"/>
                <a:cs typeface="Rosario"/>
                <a:sym typeface="Rosario"/>
              </a:rPr>
              <a:t>Offers a scalable and automated solution to traditional methods.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945470" y="-2376191"/>
            <a:ext cx="5272633" cy="5272633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0318B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4914620" y="7117545"/>
            <a:ext cx="5704840" cy="5704840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9C5F1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4323752" y="9567782"/>
            <a:ext cx="1839350" cy="1839350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0318B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-651846" y="2203119"/>
            <a:ext cx="1386647" cy="1386647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9C5F1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1028700" y="9046803"/>
            <a:ext cx="3135301" cy="564354"/>
          </a:xfrm>
          <a:custGeom>
            <a:avLst/>
            <a:gdLst/>
            <a:ahLst/>
            <a:cxnLst/>
            <a:rect r="r" b="b" t="t" l="l"/>
            <a:pathLst>
              <a:path h="564354" w="3135301">
                <a:moveTo>
                  <a:pt x="0" y="0"/>
                </a:moveTo>
                <a:lnTo>
                  <a:pt x="3135301" y="0"/>
                </a:lnTo>
                <a:lnTo>
                  <a:pt x="3135301" y="564354"/>
                </a:lnTo>
                <a:lnTo>
                  <a:pt x="0" y="56435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-1107912" y="-1038882"/>
            <a:ext cx="2972604" cy="2972604"/>
          </a:xfrm>
          <a:custGeom>
            <a:avLst/>
            <a:gdLst/>
            <a:ahLst/>
            <a:cxnLst/>
            <a:rect r="r" b="b" t="t" l="l"/>
            <a:pathLst>
              <a:path h="2972604" w="2972604">
                <a:moveTo>
                  <a:pt x="0" y="0"/>
                </a:moveTo>
                <a:lnTo>
                  <a:pt x="2972604" y="0"/>
                </a:lnTo>
                <a:lnTo>
                  <a:pt x="2972604" y="2972604"/>
                </a:lnTo>
                <a:lnTo>
                  <a:pt x="0" y="297260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-10800000">
            <a:off x="16457937" y="2063642"/>
            <a:ext cx="1361627" cy="1361627"/>
          </a:xfrm>
          <a:custGeom>
            <a:avLst/>
            <a:gdLst/>
            <a:ahLst/>
            <a:cxnLst/>
            <a:rect r="r" b="b" t="t" l="l"/>
            <a:pathLst>
              <a:path h="1361627" w="1361627">
                <a:moveTo>
                  <a:pt x="0" y="0"/>
                </a:moveTo>
                <a:lnTo>
                  <a:pt x="1361627" y="0"/>
                </a:lnTo>
                <a:lnTo>
                  <a:pt x="1361627" y="1361627"/>
                </a:lnTo>
                <a:lnTo>
                  <a:pt x="0" y="13616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16637449" y="8575609"/>
            <a:ext cx="3216273" cy="3216273"/>
          </a:xfrm>
          <a:custGeom>
            <a:avLst/>
            <a:gdLst/>
            <a:ahLst/>
            <a:cxnLst/>
            <a:rect r="r" b="b" t="t" l="l"/>
            <a:pathLst>
              <a:path h="3216273" w="3216273">
                <a:moveTo>
                  <a:pt x="0" y="0"/>
                </a:moveTo>
                <a:lnTo>
                  <a:pt x="3216273" y="0"/>
                </a:lnTo>
                <a:lnTo>
                  <a:pt x="3216273" y="3216273"/>
                </a:lnTo>
                <a:lnTo>
                  <a:pt x="0" y="321627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16986566" y="7117545"/>
            <a:ext cx="1031856" cy="1031856"/>
          </a:xfrm>
          <a:custGeom>
            <a:avLst/>
            <a:gdLst/>
            <a:ahLst/>
            <a:cxnLst/>
            <a:rect r="r" b="b" t="t" l="l"/>
            <a:pathLst>
              <a:path h="1031856" w="1031856">
                <a:moveTo>
                  <a:pt x="0" y="0"/>
                </a:moveTo>
                <a:lnTo>
                  <a:pt x="1031856" y="0"/>
                </a:lnTo>
                <a:lnTo>
                  <a:pt x="1031856" y="1031855"/>
                </a:lnTo>
                <a:lnTo>
                  <a:pt x="0" y="103185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2284594" y="-1726493"/>
            <a:ext cx="2664744" cy="2664744"/>
          </a:xfrm>
          <a:custGeom>
            <a:avLst/>
            <a:gdLst/>
            <a:ahLst/>
            <a:cxnLst/>
            <a:rect r="r" b="b" t="t" l="l"/>
            <a:pathLst>
              <a:path h="2664744" w="2664744">
                <a:moveTo>
                  <a:pt x="0" y="0"/>
                </a:moveTo>
                <a:lnTo>
                  <a:pt x="2664745" y="0"/>
                </a:lnTo>
                <a:lnTo>
                  <a:pt x="2664745" y="2664745"/>
                </a:lnTo>
                <a:lnTo>
                  <a:pt x="0" y="2664745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true" flipV="false" rot="-10800000">
            <a:off x="16457937" y="606788"/>
            <a:ext cx="1361627" cy="1361627"/>
          </a:xfrm>
          <a:custGeom>
            <a:avLst/>
            <a:gdLst/>
            <a:ahLst/>
            <a:cxnLst/>
            <a:rect r="r" b="b" t="t" l="l"/>
            <a:pathLst>
              <a:path h="1361627" w="1361627">
                <a:moveTo>
                  <a:pt x="1361627" y="0"/>
                </a:moveTo>
                <a:lnTo>
                  <a:pt x="0" y="0"/>
                </a:lnTo>
                <a:lnTo>
                  <a:pt x="0" y="1361627"/>
                </a:lnTo>
                <a:lnTo>
                  <a:pt x="1361627" y="1361627"/>
                </a:lnTo>
                <a:lnTo>
                  <a:pt x="1361627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1" id="21"/>
          <p:cNvSpPr txBox="true"/>
          <p:nvPr/>
        </p:nvSpPr>
        <p:spPr>
          <a:xfrm rot="0">
            <a:off x="4931568" y="285495"/>
            <a:ext cx="8424863" cy="14507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847"/>
              </a:lnSpc>
            </a:pPr>
            <a:r>
              <a:rPr lang="en-US" b="true" sz="8462">
                <a:solidFill>
                  <a:srgbClr val="30318B"/>
                </a:solidFill>
                <a:latin typeface="Rosario Bold"/>
                <a:ea typeface="Rosario Bold"/>
                <a:cs typeface="Rosario Bold"/>
                <a:sym typeface="Rosario Bold"/>
              </a:rPr>
              <a:t>FUTURE WORK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3627529" y="2631925"/>
            <a:ext cx="9937680" cy="58963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806208" indent="-403104" lvl="1">
              <a:lnSpc>
                <a:spcPts val="5227"/>
              </a:lnSpc>
              <a:buAutoNum type="arabicPeriod" startAt="1"/>
            </a:pPr>
            <a:r>
              <a:rPr lang="en-US" sz="3734">
                <a:solidFill>
                  <a:srgbClr val="30318B"/>
                </a:solidFill>
                <a:latin typeface="Rosario"/>
                <a:ea typeface="Rosario"/>
                <a:cs typeface="Rosario"/>
                <a:sym typeface="Rosario"/>
              </a:rPr>
              <a:t>Improve accuracy by:</a:t>
            </a:r>
          </a:p>
          <a:p>
            <a:pPr algn="just" marL="806208" indent="-403104" lvl="1">
              <a:lnSpc>
                <a:spcPts val="5227"/>
              </a:lnSpc>
              <a:buFont typeface="Arial"/>
              <a:buChar char="•"/>
            </a:pPr>
            <a:r>
              <a:rPr lang="en-US" sz="3734">
                <a:solidFill>
                  <a:srgbClr val="30318B"/>
                </a:solidFill>
                <a:latin typeface="Rosario"/>
                <a:ea typeface="Rosario"/>
                <a:cs typeface="Rosario"/>
                <a:sym typeface="Rosario"/>
              </a:rPr>
              <a:t>Using larger, more diverse datasets.</a:t>
            </a:r>
          </a:p>
          <a:p>
            <a:pPr algn="just" marL="806208" indent="-403104" lvl="1">
              <a:lnSpc>
                <a:spcPts val="5227"/>
              </a:lnSpc>
              <a:buFont typeface="Arial"/>
              <a:buChar char="•"/>
            </a:pPr>
            <a:r>
              <a:rPr lang="en-US" sz="3734">
                <a:solidFill>
                  <a:srgbClr val="30318B"/>
                </a:solidFill>
                <a:latin typeface="Rosario"/>
                <a:ea typeface="Rosario"/>
                <a:cs typeface="Rosario"/>
                <a:sym typeface="Rosario"/>
              </a:rPr>
              <a:t>Experimenting with advanced architectures like ResNet or EfficientNet.</a:t>
            </a:r>
          </a:p>
          <a:p>
            <a:pPr algn="just" marL="806208" indent="-403104" lvl="1">
              <a:lnSpc>
                <a:spcPts val="5227"/>
              </a:lnSpc>
              <a:buAutoNum type="arabicPeriod" startAt="1"/>
            </a:pPr>
            <a:r>
              <a:rPr lang="en-US" sz="3734">
                <a:solidFill>
                  <a:srgbClr val="30318B"/>
                </a:solidFill>
                <a:latin typeface="Rosario"/>
                <a:ea typeface="Rosario"/>
                <a:cs typeface="Rosario"/>
                <a:sym typeface="Rosario"/>
              </a:rPr>
              <a:t>Deploy the model as a web application for real-world use.</a:t>
            </a:r>
          </a:p>
          <a:p>
            <a:pPr algn="just" marL="806208" indent="-403104" lvl="1">
              <a:lnSpc>
                <a:spcPts val="5227"/>
              </a:lnSpc>
              <a:buAutoNum type="arabicPeriod" startAt="1"/>
            </a:pPr>
            <a:r>
              <a:rPr lang="en-US" sz="3734">
                <a:solidFill>
                  <a:srgbClr val="30318B"/>
                </a:solidFill>
                <a:latin typeface="Rosario"/>
                <a:ea typeface="Rosario"/>
                <a:cs typeface="Rosario"/>
                <a:sym typeface="Rosario"/>
              </a:rPr>
              <a:t>Explore multi-class classification for verifying multiple individuals' signatures.</a:t>
            </a:r>
          </a:p>
          <a:p>
            <a:pPr algn="just">
              <a:lnSpc>
                <a:spcPts val="5227"/>
              </a:lnSpc>
            </a:pP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945470" y="-2376191"/>
            <a:ext cx="5272633" cy="5272633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0318B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4914620" y="7117545"/>
            <a:ext cx="5704840" cy="5704840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9C5F1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4323752" y="9567782"/>
            <a:ext cx="1839350" cy="1839350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0318B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-651846" y="2203119"/>
            <a:ext cx="1386647" cy="1386647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9C5F1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1028700" y="9046803"/>
            <a:ext cx="3135301" cy="564354"/>
          </a:xfrm>
          <a:custGeom>
            <a:avLst/>
            <a:gdLst/>
            <a:ahLst/>
            <a:cxnLst/>
            <a:rect r="r" b="b" t="t" l="l"/>
            <a:pathLst>
              <a:path h="564354" w="3135301">
                <a:moveTo>
                  <a:pt x="0" y="0"/>
                </a:moveTo>
                <a:lnTo>
                  <a:pt x="3135301" y="0"/>
                </a:lnTo>
                <a:lnTo>
                  <a:pt x="3135301" y="564354"/>
                </a:lnTo>
                <a:lnTo>
                  <a:pt x="0" y="56435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-1107912" y="-1038882"/>
            <a:ext cx="2972604" cy="2972604"/>
          </a:xfrm>
          <a:custGeom>
            <a:avLst/>
            <a:gdLst/>
            <a:ahLst/>
            <a:cxnLst/>
            <a:rect r="r" b="b" t="t" l="l"/>
            <a:pathLst>
              <a:path h="2972604" w="2972604">
                <a:moveTo>
                  <a:pt x="0" y="0"/>
                </a:moveTo>
                <a:lnTo>
                  <a:pt x="2972604" y="0"/>
                </a:lnTo>
                <a:lnTo>
                  <a:pt x="2972604" y="2972604"/>
                </a:lnTo>
                <a:lnTo>
                  <a:pt x="0" y="297260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-10800000">
            <a:off x="16457937" y="2063642"/>
            <a:ext cx="1361627" cy="1361627"/>
          </a:xfrm>
          <a:custGeom>
            <a:avLst/>
            <a:gdLst/>
            <a:ahLst/>
            <a:cxnLst/>
            <a:rect r="r" b="b" t="t" l="l"/>
            <a:pathLst>
              <a:path h="1361627" w="1361627">
                <a:moveTo>
                  <a:pt x="0" y="0"/>
                </a:moveTo>
                <a:lnTo>
                  <a:pt x="1361627" y="0"/>
                </a:lnTo>
                <a:lnTo>
                  <a:pt x="1361627" y="1361627"/>
                </a:lnTo>
                <a:lnTo>
                  <a:pt x="0" y="13616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16637449" y="8575609"/>
            <a:ext cx="3216273" cy="3216273"/>
          </a:xfrm>
          <a:custGeom>
            <a:avLst/>
            <a:gdLst/>
            <a:ahLst/>
            <a:cxnLst/>
            <a:rect r="r" b="b" t="t" l="l"/>
            <a:pathLst>
              <a:path h="3216273" w="3216273">
                <a:moveTo>
                  <a:pt x="0" y="0"/>
                </a:moveTo>
                <a:lnTo>
                  <a:pt x="3216273" y="0"/>
                </a:lnTo>
                <a:lnTo>
                  <a:pt x="3216273" y="3216273"/>
                </a:lnTo>
                <a:lnTo>
                  <a:pt x="0" y="321627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16986566" y="7117545"/>
            <a:ext cx="1031856" cy="1031856"/>
          </a:xfrm>
          <a:custGeom>
            <a:avLst/>
            <a:gdLst/>
            <a:ahLst/>
            <a:cxnLst/>
            <a:rect r="r" b="b" t="t" l="l"/>
            <a:pathLst>
              <a:path h="1031856" w="1031856">
                <a:moveTo>
                  <a:pt x="0" y="0"/>
                </a:moveTo>
                <a:lnTo>
                  <a:pt x="1031856" y="0"/>
                </a:lnTo>
                <a:lnTo>
                  <a:pt x="1031856" y="1031855"/>
                </a:lnTo>
                <a:lnTo>
                  <a:pt x="0" y="103185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2284594" y="-1726493"/>
            <a:ext cx="2664744" cy="2664744"/>
          </a:xfrm>
          <a:custGeom>
            <a:avLst/>
            <a:gdLst/>
            <a:ahLst/>
            <a:cxnLst/>
            <a:rect r="r" b="b" t="t" l="l"/>
            <a:pathLst>
              <a:path h="2664744" w="2664744">
                <a:moveTo>
                  <a:pt x="0" y="0"/>
                </a:moveTo>
                <a:lnTo>
                  <a:pt x="2664745" y="0"/>
                </a:lnTo>
                <a:lnTo>
                  <a:pt x="2664745" y="2664745"/>
                </a:lnTo>
                <a:lnTo>
                  <a:pt x="0" y="2664745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true" flipV="false" rot="-10800000">
            <a:off x="16457937" y="606788"/>
            <a:ext cx="1361627" cy="1361627"/>
          </a:xfrm>
          <a:custGeom>
            <a:avLst/>
            <a:gdLst/>
            <a:ahLst/>
            <a:cxnLst/>
            <a:rect r="r" b="b" t="t" l="l"/>
            <a:pathLst>
              <a:path h="1361627" w="1361627">
                <a:moveTo>
                  <a:pt x="1361627" y="0"/>
                </a:moveTo>
                <a:lnTo>
                  <a:pt x="0" y="0"/>
                </a:lnTo>
                <a:lnTo>
                  <a:pt x="0" y="1361627"/>
                </a:lnTo>
                <a:lnTo>
                  <a:pt x="1361627" y="1361627"/>
                </a:lnTo>
                <a:lnTo>
                  <a:pt x="1361627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1" id="21"/>
          <p:cNvSpPr txBox="true"/>
          <p:nvPr/>
        </p:nvSpPr>
        <p:spPr>
          <a:xfrm rot="0">
            <a:off x="4931568" y="285495"/>
            <a:ext cx="8424863" cy="14507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847"/>
              </a:lnSpc>
            </a:pPr>
            <a:r>
              <a:rPr lang="en-US" b="true" sz="8462">
                <a:solidFill>
                  <a:srgbClr val="30318B"/>
                </a:solidFill>
                <a:latin typeface="Rosario Bold"/>
                <a:ea typeface="Rosario Bold"/>
                <a:cs typeface="Rosario Bold"/>
                <a:sym typeface="Rosario Bold"/>
              </a:rPr>
              <a:t>REFERENCES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3627529" y="2631925"/>
            <a:ext cx="9937680" cy="45819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806208" indent="-403104" lvl="1">
              <a:lnSpc>
                <a:spcPts val="5227"/>
              </a:lnSpc>
              <a:buAutoNum type="arabicPeriod" startAt="1"/>
            </a:pPr>
            <a:r>
              <a:rPr lang="en-US" b="true" sz="3734">
                <a:solidFill>
                  <a:srgbClr val="30318B"/>
                </a:solidFill>
                <a:latin typeface="Rosario Bold"/>
                <a:ea typeface="Rosario Bold"/>
                <a:cs typeface="Rosario Bold"/>
                <a:sym typeface="Rosario Bold"/>
              </a:rPr>
              <a:t>Research Papers And Source:</a:t>
            </a:r>
          </a:p>
          <a:p>
            <a:pPr algn="just" marL="806208" indent="-403104" lvl="1">
              <a:lnSpc>
                <a:spcPts val="5227"/>
              </a:lnSpc>
              <a:buFont typeface="Arial"/>
              <a:buChar char="•"/>
            </a:pPr>
            <a:r>
              <a:rPr lang="en-US" sz="3734">
                <a:solidFill>
                  <a:srgbClr val="30318B"/>
                </a:solidFill>
                <a:latin typeface="Rosario"/>
                <a:ea typeface="Rosario"/>
                <a:cs typeface="Rosario"/>
                <a:sym typeface="Rosario"/>
              </a:rPr>
              <a:t>sciencedirect.com, googleScholar.</a:t>
            </a:r>
          </a:p>
          <a:p>
            <a:pPr algn="just" marL="806208" indent="-403104" lvl="1">
              <a:lnSpc>
                <a:spcPts val="5227"/>
              </a:lnSpc>
              <a:buFont typeface="Arial"/>
              <a:buChar char="•"/>
            </a:pPr>
            <a:r>
              <a:rPr lang="en-US" sz="3734">
                <a:solidFill>
                  <a:srgbClr val="30318B"/>
                </a:solidFill>
                <a:latin typeface="Rosario"/>
                <a:ea typeface="Rosario"/>
                <a:cs typeface="Rosario"/>
                <a:sym typeface="Rosario"/>
              </a:rPr>
              <a:t>GeeksForGeeks,google,youtube,kaggle.</a:t>
            </a:r>
          </a:p>
          <a:p>
            <a:pPr algn="just" marL="806208" indent="-403104" lvl="1">
              <a:lnSpc>
                <a:spcPts val="5227"/>
              </a:lnSpc>
              <a:buAutoNum type="arabicPeriod" startAt="1"/>
            </a:pPr>
            <a:r>
              <a:rPr lang="en-US" b="true" sz="3734">
                <a:solidFill>
                  <a:srgbClr val="30318B"/>
                </a:solidFill>
                <a:latin typeface="Rosario Bold"/>
                <a:ea typeface="Rosario Bold"/>
                <a:cs typeface="Rosario Bold"/>
                <a:sym typeface="Rosario Bold"/>
              </a:rPr>
              <a:t>Tools:</a:t>
            </a:r>
            <a:r>
              <a:rPr lang="en-US" sz="3734">
                <a:solidFill>
                  <a:srgbClr val="30318B"/>
                </a:solidFill>
                <a:latin typeface="Rosario"/>
                <a:ea typeface="Rosario"/>
                <a:cs typeface="Rosario"/>
                <a:sym typeface="Rosario"/>
              </a:rPr>
              <a:t> TensorFlow, Keras, OpenCV, NumPy</a:t>
            </a:r>
          </a:p>
          <a:p>
            <a:pPr algn="just" marL="806208" indent="-403104" lvl="1">
              <a:lnSpc>
                <a:spcPts val="5227"/>
              </a:lnSpc>
              <a:buAutoNum type="arabicPeriod" startAt="1"/>
            </a:pPr>
            <a:r>
              <a:rPr lang="en-US" b="true" sz="3734">
                <a:solidFill>
                  <a:srgbClr val="30318B"/>
                </a:solidFill>
                <a:latin typeface="Rosario Bold"/>
                <a:ea typeface="Rosario Bold"/>
                <a:cs typeface="Rosario Bold"/>
                <a:sym typeface="Rosario Bold"/>
              </a:rPr>
              <a:t>Dataset:</a:t>
            </a:r>
            <a:r>
              <a:rPr lang="en-US" sz="3734">
                <a:solidFill>
                  <a:srgbClr val="30318B"/>
                </a:solidFill>
                <a:latin typeface="Rosario"/>
                <a:ea typeface="Rosario"/>
                <a:cs typeface="Rosario"/>
                <a:sym typeface="Rosario"/>
              </a:rPr>
              <a:t> Custom created Dataset and also taken from kaggle . </a:t>
            </a:r>
          </a:p>
          <a:p>
            <a:pPr algn="just">
              <a:lnSpc>
                <a:spcPts val="5227"/>
              </a:lnSpc>
            </a:pP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945470" y="-2376191"/>
            <a:ext cx="5272633" cy="5272633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0318B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4914620" y="7117545"/>
            <a:ext cx="5704840" cy="5704840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9C5F1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4323752" y="9567782"/>
            <a:ext cx="1839350" cy="1839350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0318B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-651846" y="2203119"/>
            <a:ext cx="1386647" cy="1386647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9C5F1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1028700" y="9046803"/>
            <a:ext cx="3135301" cy="564354"/>
          </a:xfrm>
          <a:custGeom>
            <a:avLst/>
            <a:gdLst/>
            <a:ahLst/>
            <a:cxnLst/>
            <a:rect r="r" b="b" t="t" l="l"/>
            <a:pathLst>
              <a:path h="564354" w="3135301">
                <a:moveTo>
                  <a:pt x="0" y="0"/>
                </a:moveTo>
                <a:lnTo>
                  <a:pt x="3135301" y="0"/>
                </a:lnTo>
                <a:lnTo>
                  <a:pt x="3135301" y="564354"/>
                </a:lnTo>
                <a:lnTo>
                  <a:pt x="0" y="56435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-1107912" y="-1038882"/>
            <a:ext cx="2972604" cy="2972604"/>
          </a:xfrm>
          <a:custGeom>
            <a:avLst/>
            <a:gdLst/>
            <a:ahLst/>
            <a:cxnLst/>
            <a:rect r="r" b="b" t="t" l="l"/>
            <a:pathLst>
              <a:path h="2972604" w="2972604">
                <a:moveTo>
                  <a:pt x="0" y="0"/>
                </a:moveTo>
                <a:lnTo>
                  <a:pt x="2972604" y="0"/>
                </a:lnTo>
                <a:lnTo>
                  <a:pt x="2972604" y="2972604"/>
                </a:lnTo>
                <a:lnTo>
                  <a:pt x="0" y="297260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-10800000">
            <a:off x="16457937" y="2063642"/>
            <a:ext cx="1361627" cy="1361627"/>
          </a:xfrm>
          <a:custGeom>
            <a:avLst/>
            <a:gdLst/>
            <a:ahLst/>
            <a:cxnLst/>
            <a:rect r="r" b="b" t="t" l="l"/>
            <a:pathLst>
              <a:path h="1361627" w="1361627">
                <a:moveTo>
                  <a:pt x="0" y="0"/>
                </a:moveTo>
                <a:lnTo>
                  <a:pt x="1361627" y="0"/>
                </a:lnTo>
                <a:lnTo>
                  <a:pt x="1361627" y="1361627"/>
                </a:lnTo>
                <a:lnTo>
                  <a:pt x="0" y="13616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16637449" y="8575609"/>
            <a:ext cx="3216273" cy="3216273"/>
          </a:xfrm>
          <a:custGeom>
            <a:avLst/>
            <a:gdLst/>
            <a:ahLst/>
            <a:cxnLst/>
            <a:rect r="r" b="b" t="t" l="l"/>
            <a:pathLst>
              <a:path h="3216273" w="3216273">
                <a:moveTo>
                  <a:pt x="0" y="0"/>
                </a:moveTo>
                <a:lnTo>
                  <a:pt x="3216273" y="0"/>
                </a:lnTo>
                <a:lnTo>
                  <a:pt x="3216273" y="3216273"/>
                </a:lnTo>
                <a:lnTo>
                  <a:pt x="0" y="321627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16986566" y="7117545"/>
            <a:ext cx="1031856" cy="1031856"/>
          </a:xfrm>
          <a:custGeom>
            <a:avLst/>
            <a:gdLst/>
            <a:ahLst/>
            <a:cxnLst/>
            <a:rect r="r" b="b" t="t" l="l"/>
            <a:pathLst>
              <a:path h="1031856" w="1031856">
                <a:moveTo>
                  <a:pt x="0" y="0"/>
                </a:moveTo>
                <a:lnTo>
                  <a:pt x="1031856" y="0"/>
                </a:lnTo>
                <a:lnTo>
                  <a:pt x="1031856" y="1031855"/>
                </a:lnTo>
                <a:lnTo>
                  <a:pt x="0" y="103185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2284594" y="-1726493"/>
            <a:ext cx="2664744" cy="2664744"/>
          </a:xfrm>
          <a:custGeom>
            <a:avLst/>
            <a:gdLst/>
            <a:ahLst/>
            <a:cxnLst/>
            <a:rect r="r" b="b" t="t" l="l"/>
            <a:pathLst>
              <a:path h="2664744" w="2664744">
                <a:moveTo>
                  <a:pt x="0" y="0"/>
                </a:moveTo>
                <a:lnTo>
                  <a:pt x="2664745" y="0"/>
                </a:lnTo>
                <a:lnTo>
                  <a:pt x="2664745" y="2664745"/>
                </a:lnTo>
                <a:lnTo>
                  <a:pt x="0" y="2664745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true" flipV="false" rot="-10800000">
            <a:off x="16457937" y="606788"/>
            <a:ext cx="1361627" cy="1361627"/>
          </a:xfrm>
          <a:custGeom>
            <a:avLst/>
            <a:gdLst/>
            <a:ahLst/>
            <a:cxnLst/>
            <a:rect r="r" b="b" t="t" l="l"/>
            <a:pathLst>
              <a:path h="1361627" w="1361627">
                <a:moveTo>
                  <a:pt x="1361627" y="0"/>
                </a:moveTo>
                <a:lnTo>
                  <a:pt x="0" y="0"/>
                </a:lnTo>
                <a:lnTo>
                  <a:pt x="0" y="1361627"/>
                </a:lnTo>
                <a:lnTo>
                  <a:pt x="1361627" y="1361627"/>
                </a:lnTo>
                <a:lnTo>
                  <a:pt x="1361627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1" id="21"/>
          <p:cNvSpPr txBox="true"/>
          <p:nvPr/>
        </p:nvSpPr>
        <p:spPr>
          <a:xfrm rot="0">
            <a:off x="4013827" y="3189756"/>
            <a:ext cx="10260346" cy="42408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347"/>
              </a:lnSpc>
            </a:pPr>
            <a:r>
              <a:rPr lang="en-US" b="true" sz="16512">
                <a:solidFill>
                  <a:srgbClr val="30318B"/>
                </a:solidFill>
                <a:latin typeface="Rosario Bold"/>
                <a:ea typeface="Rosario Bold"/>
                <a:cs typeface="Rosario Bold"/>
                <a:sym typeface="Rosario Bold"/>
              </a:rPr>
              <a:t>THANK</a:t>
            </a:r>
          </a:p>
          <a:p>
            <a:pPr algn="ctr">
              <a:lnSpc>
                <a:spcPts val="16347"/>
              </a:lnSpc>
            </a:pPr>
            <a:r>
              <a:rPr lang="en-US" b="true" sz="16512">
                <a:solidFill>
                  <a:srgbClr val="30318B"/>
                </a:solidFill>
                <a:latin typeface="Rosario Bold"/>
                <a:ea typeface="Rosario Bold"/>
                <a:cs typeface="Rosario Bold"/>
                <a:sym typeface="Rosario Bold"/>
              </a:rPr>
              <a:t>YOU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945470" y="-2376191"/>
            <a:ext cx="5272633" cy="5272633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0318B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4914620" y="7117545"/>
            <a:ext cx="5704840" cy="5704840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9C5F1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4323752" y="9567782"/>
            <a:ext cx="1839350" cy="1839350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0318B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-651846" y="2203119"/>
            <a:ext cx="1386647" cy="1386647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9C5F1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1028700" y="9046803"/>
            <a:ext cx="3135301" cy="564354"/>
          </a:xfrm>
          <a:custGeom>
            <a:avLst/>
            <a:gdLst/>
            <a:ahLst/>
            <a:cxnLst/>
            <a:rect r="r" b="b" t="t" l="l"/>
            <a:pathLst>
              <a:path h="564354" w="3135301">
                <a:moveTo>
                  <a:pt x="0" y="0"/>
                </a:moveTo>
                <a:lnTo>
                  <a:pt x="3135301" y="0"/>
                </a:lnTo>
                <a:lnTo>
                  <a:pt x="3135301" y="564354"/>
                </a:lnTo>
                <a:lnTo>
                  <a:pt x="0" y="56435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-1107912" y="-1038882"/>
            <a:ext cx="2972604" cy="2972604"/>
          </a:xfrm>
          <a:custGeom>
            <a:avLst/>
            <a:gdLst/>
            <a:ahLst/>
            <a:cxnLst/>
            <a:rect r="r" b="b" t="t" l="l"/>
            <a:pathLst>
              <a:path h="2972604" w="2972604">
                <a:moveTo>
                  <a:pt x="0" y="0"/>
                </a:moveTo>
                <a:lnTo>
                  <a:pt x="2972604" y="0"/>
                </a:lnTo>
                <a:lnTo>
                  <a:pt x="2972604" y="2972604"/>
                </a:lnTo>
                <a:lnTo>
                  <a:pt x="0" y="297260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-10800000">
            <a:off x="16457937" y="2063642"/>
            <a:ext cx="1361627" cy="1361627"/>
          </a:xfrm>
          <a:custGeom>
            <a:avLst/>
            <a:gdLst/>
            <a:ahLst/>
            <a:cxnLst/>
            <a:rect r="r" b="b" t="t" l="l"/>
            <a:pathLst>
              <a:path h="1361627" w="1361627">
                <a:moveTo>
                  <a:pt x="0" y="0"/>
                </a:moveTo>
                <a:lnTo>
                  <a:pt x="1361627" y="0"/>
                </a:lnTo>
                <a:lnTo>
                  <a:pt x="1361627" y="1361627"/>
                </a:lnTo>
                <a:lnTo>
                  <a:pt x="0" y="13616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16637449" y="8575609"/>
            <a:ext cx="3216273" cy="3216273"/>
          </a:xfrm>
          <a:custGeom>
            <a:avLst/>
            <a:gdLst/>
            <a:ahLst/>
            <a:cxnLst/>
            <a:rect r="r" b="b" t="t" l="l"/>
            <a:pathLst>
              <a:path h="3216273" w="3216273">
                <a:moveTo>
                  <a:pt x="0" y="0"/>
                </a:moveTo>
                <a:lnTo>
                  <a:pt x="3216273" y="0"/>
                </a:lnTo>
                <a:lnTo>
                  <a:pt x="3216273" y="3216273"/>
                </a:lnTo>
                <a:lnTo>
                  <a:pt x="0" y="321627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16986566" y="7117545"/>
            <a:ext cx="1031856" cy="1031856"/>
          </a:xfrm>
          <a:custGeom>
            <a:avLst/>
            <a:gdLst/>
            <a:ahLst/>
            <a:cxnLst/>
            <a:rect r="r" b="b" t="t" l="l"/>
            <a:pathLst>
              <a:path h="1031856" w="1031856">
                <a:moveTo>
                  <a:pt x="0" y="0"/>
                </a:moveTo>
                <a:lnTo>
                  <a:pt x="1031856" y="0"/>
                </a:lnTo>
                <a:lnTo>
                  <a:pt x="1031856" y="1031855"/>
                </a:lnTo>
                <a:lnTo>
                  <a:pt x="0" y="103185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2284594" y="-1726493"/>
            <a:ext cx="2664744" cy="2664744"/>
          </a:xfrm>
          <a:custGeom>
            <a:avLst/>
            <a:gdLst/>
            <a:ahLst/>
            <a:cxnLst/>
            <a:rect r="r" b="b" t="t" l="l"/>
            <a:pathLst>
              <a:path h="2664744" w="2664744">
                <a:moveTo>
                  <a:pt x="0" y="0"/>
                </a:moveTo>
                <a:lnTo>
                  <a:pt x="2664745" y="0"/>
                </a:lnTo>
                <a:lnTo>
                  <a:pt x="2664745" y="2664745"/>
                </a:lnTo>
                <a:lnTo>
                  <a:pt x="0" y="2664745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true" flipV="false" rot="-10800000">
            <a:off x="16457937" y="606788"/>
            <a:ext cx="1361627" cy="1361627"/>
          </a:xfrm>
          <a:custGeom>
            <a:avLst/>
            <a:gdLst/>
            <a:ahLst/>
            <a:cxnLst/>
            <a:rect r="r" b="b" t="t" l="l"/>
            <a:pathLst>
              <a:path h="1361627" w="1361627">
                <a:moveTo>
                  <a:pt x="1361627" y="0"/>
                </a:moveTo>
                <a:lnTo>
                  <a:pt x="0" y="0"/>
                </a:lnTo>
                <a:lnTo>
                  <a:pt x="0" y="1361627"/>
                </a:lnTo>
                <a:lnTo>
                  <a:pt x="1361627" y="1361627"/>
                </a:lnTo>
                <a:lnTo>
                  <a:pt x="1361627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1" id="21"/>
          <p:cNvSpPr txBox="true"/>
          <p:nvPr/>
        </p:nvSpPr>
        <p:spPr>
          <a:xfrm rot="0">
            <a:off x="5820967" y="4121525"/>
            <a:ext cx="5557279" cy="8380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834"/>
              </a:lnSpc>
            </a:pPr>
            <a:r>
              <a:rPr lang="en-US" b="true" sz="4882">
                <a:solidFill>
                  <a:srgbClr val="30318B"/>
                </a:solidFill>
                <a:latin typeface="Rosario Bold"/>
                <a:ea typeface="Rosario Bold"/>
                <a:cs typeface="Rosario Bold"/>
                <a:sym typeface="Rosario Bold"/>
              </a:rPr>
              <a:t>TEAM MEMBERS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3616966" y="4640111"/>
            <a:ext cx="12044549" cy="39354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6067"/>
              </a:lnSpc>
            </a:pPr>
          </a:p>
          <a:p>
            <a:pPr algn="just" marL="978922" indent="-489461" lvl="1">
              <a:lnSpc>
                <a:spcPts val="6347"/>
              </a:lnSpc>
              <a:buFont typeface="Arial"/>
              <a:buChar char="•"/>
            </a:pPr>
            <a:r>
              <a:rPr lang="en-US" sz="4534">
                <a:solidFill>
                  <a:srgbClr val="30318B"/>
                </a:solidFill>
                <a:latin typeface="Roboto"/>
                <a:ea typeface="Roboto"/>
                <a:cs typeface="Roboto"/>
                <a:sym typeface="Roboto"/>
              </a:rPr>
              <a:t>Abhishek Pal (CSE/22002/856)</a:t>
            </a:r>
          </a:p>
          <a:p>
            <a:pPr algn="just" marL="978922" indent="-489461" lvl="1">
              <a:lnSpc>
                <a:spcPts val="6347"/>
              </a:lnSpc>
              <a:buFont typeface="Arial"/>
              <a:buChar char="•"/>
            </a:pPr>
            <a:r>
              <a:rPr lang="en-US" sz="4534">
                <a:solidFill>
                  <a:srgbClr val="30318B"/>
                </a:solidFill>
                <a:latin typeface="Roboto"/>
                <a:ea typeface="Roboto"/>
                <a:cs typeface="Roboto"/>
                <a:sym typeface="Roboto"/>
              </a:rPr>
              <a:t>Aditya Vishwakarma(CSE/22006/860)</a:t>
            </a:r>
          </a:p>
          <a:p>
            <a:pPr algn="just" marL="978922" indent="-489461" lvl="1">
              <a:lnSpc>
                <a:spcPts val="6347"/>
              </a:lnSpc>
              <a:buFont typeface="Arial"/>
              <a:buChar char="•"/>
            </a:pPr>
            <a:r>
              <a:rPr lang="en-US" sz="4534">
                <a:solidFill>
                  <a:srgbClr val="30318B"/>
                </a:solidFill>
                <a:latin typeface="Roboto"/>
                <a:ea typeface="Roboto"/>
                <a:cs typeface="Roboto"/>
                <a:sym typeface="Roboto"/>
              </a:rPr>
              <a:t>Arindam Mondal (CSE/22026/880)</a:t>
            </a:r>
          </a:p>
          <a:p>
            <a:pPr algn="just" marL="978922" indent="-489461" lvl="1">
              <a:lnSpc>
                <a:spcPts val="6347"/>
              </a:lnSpc>
              <a:buFont typeface="Arial"/>
              <a:buChar char="•"/>
            </a:pPr>
            <a:r>
              <a:rPr lang="en-US" sz="4534">
                <a:solidFill>
                  <a:srgbClr val="30318B"/>
                </a:solidFill>
                <a:latin typeface="Roboto"/>
                <a:ea typeface="Roboto"/>
                <a:cs typeface="Roboto"/>
                <a:sym typeface="Roboto"/>
              </a:rPr>
              <a:t>Amit Chausali (CSE/22012/866)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3616966" y="816901"/>
            <a:ext cx="9965281" cy="9356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751"/>
              </a:lnSpc>
              <a:spcBef>
                <a:spcPct val="0"/>
              </a:spcBef>
            </a:pPr>
            <a:r>
              <a:rPr lang="en-US" b="true" sz="5536">
                <a:solidFill>
                  <a:srgbClr val="30318B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Under the Guidence of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5977970" y="2126919"/>
            <a:ext cx="5243275" cy="6794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b="true" sz="3999">
                <a:solidFill>
                  <a:srgbClr val="30318B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Dr Sudeshna Mondal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945470" y="-2376191"/>
            <a:ext cx="5272633" cy="5272633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0318B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4914620" y="7117545"/>
            <a:ext cx="5704840" cy="5704840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9C5F1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4323752" y="9567782"/>
            <a:ext cx="1839350" cy="1839350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0318B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-651846" y="2203119"/>
            <a:ext cx="1386647" cy="1386647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9C5F1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1028700" y="9046803"/>
            <a:ext cx="3135301" cy="564354"/>
          </a:xfrm>
          <a:custGeom>
            <a:avLst/>
            <a:gdLst/>
            <a:ahLst/>
            <a:cxnLst/>
            <a:rect r="r" b="b" t="t" l="l"/>
            <a:pathLst>
              <a:path h="564354" w="3135301">
                <a:moveTo>
                  <a:pt x="0" y="0"/>
                </a:moveTo>
                <a:lnTo>
                  <a:pt x="3135301" y="0"/>
                </a:lnTo>
                <a:lnTo>
                  <a:pt x="3135301" y="564354"/>
                </a:lnTo>
                <a:lnTo>
                  <a:pt x="0" y="56435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-1107912" y="-1038882"/>
            <a:ext cx="2972604" cy="2972604"/>
          </a:xfrm>
          <a:custGeom>
            <a:avLst/>
            <a:gdLst/>
            <a:ahLst/>
            <a:cxnLst/>
            <a:rect r="r" b="b" t="t" l="l"/>
            <a:pathLst>
              <a:path h="2972604" w="2972604">
                <a:moveTo>
                  <a:pt x="0" y="0"/>
                </a:moveTo>
                <a:lnTo>
                  <a:pt x="2972604" y="0"/>
                </a:lnTo>
                <a:lnTo>
                  <a:pt x="2972604" y="2972604"/>
                </a:lnTo>
                <a:lnTo>
                  <a:pt x="0" y="297260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-10800000">
            <a:off x="16457937" y="2063642"/>
            <a:ext cx="1361627" cy="1361627"/>
          </a:xfrm>
          <a:custGeom>
            <a:avLst/>
            <a:gdLst/>
            <a:ahLst/>
            <a:cxnLst/>
            <a:rect r="r" b="b" t="t" l="l"/>
            <a:pathLst>
              <a:path h="1361627" w="1361627">
                <a:moveTo>
                  <a:pt x="0" y="0"/>
                </a:moveTo>
                <a:lnTo>
                  <a:pt x="1361627" y="0"/>
                </a:lnTo>
                <a:lnTo>
                  <a:pt x="1361627" y="1361627"/>
                </a:lnTo>
                <a:lnTo>
                  <a:pt x="0" y="13616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16637449" y="8575609"/>
            <a:ext cx="3216273" cy="3216273"/>
          </a:xfrm>
          <a:custGeom>
            <a:avLst/>
            <a:gdLst/>
            <a:ahLst/>
            <a:cxnLst/>
            <a:rect r="r" b="b" t="t" l="l"/>
            <a:pathLst>
              <a:path h="3216273" w="3216273">
                <a:moveTo>
                  <a:pt x="0" y="0"/>
                </a:moveTo>
                <a:lnTo>
                  <a:pt x="3216273" y="0"/>
                </a:lnTo>
                <a:lnTo>
                  <a:pt x="3216273" y="3216273"/>
                </a:lnTo>
                <a:lnTo>
                  <a:pt x="0" y="321627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16986566" y="7117545"/>
            <a:ext cx="1031856" cy="1031856"/>
          </a:xfrm>
          <a:custGeom>
            <a:avLst/>
            <a:gdLst/>
            <a:ahLst/>
            <a:cxnLst/>
            <a:rect r="r" b="b" t="t" l="l"/>
            <a:pathLst>
              <a:path h="1031856" w="1031856">
                <a:moveTo>
                  <a:pt x="0" y="0"/>
                </a:moveTo>
                <a:lnTo>
                  <a:pt x="1031856" y="0"/>
                </a:lnTo>
                <a:lnTo>
                  <a:pt x="1031856" y="1031855"/>
                </a:lnTo>
                <a:lnTo>
                  <a:pt x="0" y="103185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2284594" y="-1726493"/>
            <a:ext cx="2664744" cy="2664744"/>
          </a:xfrm>
          <a:custGeom>
            <a:avLst/>
            <a:gdLst/>
            <a:ahLst/>
            <a:cxnLst/>
            <a:rect r="r" b="b" t="t" l="l"/>
            <a:pathLst>
              <a:path h="2664744" w="2664744">
                <a:moveTo>
                  <a:pt x="0" y="0"/>
                </a:moveTo>
                <a:lnTo>
                  <a:pt x="2664745" y="0"/>
                </a:lnTo>
                <a:lnTo>
                  <a:pt x="2664745" y="2664745"/>
                </a:lnTo>
                <a:lnTo>
                  <a:pt x="0" y="2664745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true" flipV="false" rot="-10800000">
            <a:off x="16457937" y="606788"/>
            <a:ext cx="1361627" cy="1361627"/>
          </a:xfrm>
          <a:custGeom>
            <a:avLst/>
            <a:gdLst/>
            <a:ahLst/>
            <a:cxnLst/>
            <a:rect r="r" b="b" t="t" l="l"/>
            <a:pathLst>
              <a:path h="1361627" w="1361627">
                <a:moveTo>
                  <a:pt x="1361627" y="0"/>
                </a:moveTo>
                <a:lnTo>
                  <a:pt x="0" y="0"/>
                </a:lnTo>
                <a:lnTo>
                  <a:pt x="0" y="1361627"/>
                </a:lnTo>
                <a:lnTo>
                  <a:pt x="1361627" y="1361627"/>
                </a:lnTo>
                <a:lnTo>
                  <a:pt x="1361627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1" id="21"/>
          <p:cNvSpPr txBox="true"/>
          <p:nvPr/>
        </p:nvSpPr>
        <p:spPr>
          <a:xfrm rot="0">
            <a:off x="4931568" y="444863"/>
            <a:ext cx="8424863" cy="14507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847"/>
              </a:lnSpc>
            </a:pPr>
            <a:r>
              <a:rPr lang="en-US" b="true" sz="8462">
                <a:solidFill>
                  <a:srgbClr val="30318B"/>
                </a:solidFill>
                <a:latin typeface="Rosario Bold"/>
                <a:ea typeface="Rosario Bold"/>
                <a:cs typeface="Rosario Bold"/>
                <a:sym typeface="Rosario Bold"/>
              </a:rPr>
              <a:t>MOTIVATION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4923710" y="2136444"/>
            <a:ext cx="9937680" cy="74140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98259" indent="-349130" lvl="1">
              <a:lnSpc>
                <a:spcPts val="4527"/>
              </a:lnSpc>
              <a:buAutoNum type="arabicPeriod" startAt="1"/>
            </a:pPr>
            <a:r>
              <a:rPr lang="en-US" b="true" sz="3234">
                <a:solidFill>
                  <a:srgbClr val="30318B"/>
                </a:solidFill>
                <a:latin typeface="Rosario Bold"/>
                <a:ea typeface="Rosario Bold"/>
                <a:cs typeface="Rosario Bold"/>
                <a:sym typeface="Rosario Bold"/>
              </a:rPr>
              <a:t>Why Signature Verification?</a:t>
            </a:r>
          </a:p>
          <a:p>
            <a:pPr algn="just" marL="698259" indent="-349130" lvl="1">
              <a:lnSpc>
                <a:spcPts val="4527"/>
              </a:lnSpc>
              <a:buFont typeface="Arial"/>
              <a:buChar char="•"/>
            </a:pPr>
            <a:r>
              <a:rPr lang="en-US" sz="3234">
                <a:solidFill>
                  <a:srgbClr val="30318B"/>
                </a:solidFill>
                <a:latin typeface="Rosario"/>
                <a:ea typeface="Rosario"/>
                <a:cs typeface="Rosario"/>
                <a:sym typeface="Rosario"/>
              </a:rPr>
              <a:t>The signature is one of the methods that are widely practiced across different domains, which are used in the banking process, legal document, identification process, etc.</a:t>
            </a:r>
            <a:r>
              <a:rPr lang="en-US" sz="3234">
                <a:solidFill>
                  <a:srgbClr val="30318B"/>
                </a:solidFill>
                <a:latin typeface="Rosario"/>
                <a:ea typeface="Rosario"/>
                <a:cs typeface="Rosario"/>
                <a:sym typeface="Rosario"/>
              </a:rPr>
              <a:t>.</a:t>
            </a:r>
          </a:p>
          <a:p>
            <a:pPr algn="just" marL="698259" indent="-349130" lvl="1">
              <a:lnSpc>
                <a:spcPts val="4527"/>
              </a:lnSpc>
              <a:buAutoNum type="arabicPeriod" startAt="1"/>
            </a:pPr>
            <a:r>
              <a:rPr lang="en-US" b="true" sz="3234">
                <a:solidFill>
                  <a:srgbClr val="30318B"/>
                </a:solidFill>
                <a:latin typeface="Rosario Bold"/>
                <a:ea typeface="Rosario Bold"/>
                <a:cs typeface="Rosario Bold"/>
                <a:sym typeface="Rosario Bold"/>
              </a:rPr>
              <a:t>Challenges in Manual Verification:</a:t>
            </a:r>
          </a:p>
          <a:p>
            <a:pPr algn="just" marL="698259" indent="-349130" lvl="1">
              <a:lnSpc>
                <a:spcPts val="4527"/>
              </a:lnSpc>
              <a:buFont typeface="Arial"/>
              <a:buChar char="•"/>
            </a:pPr>
            <a:r>
              <a:rPr lang="en-US" sz="3234">
                <a:solidFill>
                  <a:srgbClr val="30318B"/>
                </a:solidFill>
                <a:latin typeface="Rosario"/>
                <a:ea typeface="Rosario"/>
                <a:cs typeface="Rosario"/>
                <a:sym typeface="Rosario"/>
              </a:rPr>
              <a:t>Time-consuming</a:t>
            </a:r>
          </a:p>
          <a:p>
            <a:pPr algn="just" marL="698259" indent="-349130" lvl="1">
              <a:lnSpc>
                <a:spcPts val="4527"/>
              </a:lnSpc>
              <a:buFont typeface="Arial"/>
              <a:buChar char="•"/>
            </a:pPr>
            <a:r>
              <a:rPr lang="en-US" sz="3234">
                <a:solidFill>
                  <a:srgbClr val="30318B"/>
                </a:solidFill>
                <a:latin typeface="Rosario"/>
                <a:ea typeface="Rosario"/>
                <a:cs typeface="Rosario"/>
                <a:sym typeface="Rosario"/>
              </a:rPr>
              <a:t>Erroneous</a:t>
            </a:r>
          </a:p>
          <a:p>
            <a:pPr algn="just" marL="698259" indent="-349130" lvl="1">
              <a:lnSpc>
                <a:spcPts val="4527"/>
              </a:lnSpc>
              <a:buFont typeface="Arial"/>
              <a:buChar char="•"/>
            </a:pPr>
            <a:r>
              <a:rPr lang="en-US" sz="3234">
                <a:solidFill>
                  <a:srgbClr val="30318B"/>
                </a:solidFill>
                <a:latin typeface="Rosario"/>
                <a:ea typeface="Rosario"/>
                <a:cs typeface="Rosario"/>
                <a:sym typeface="Rosario"/>
              </a:rPr>
              <a:t>Difficulty in bulk verification</a:t>
            </a:r>
          </a:p>
          <a:p>
            <a:pPr algn="just" marL="698259" indent="-349130" lvl="1">
              <a:lnSpc>
                <a:spcPts val="4527"/>
              </a:lnSpc>
              <a:buAutoNum type="arabicPeriod" startAt="1"/>
            </a:pPr>
            <a:r>
              <a:rPr lang="en-US" b="true" sz="3234">
                <a:solidFill>
                  <a:srgbClr val="30318B"/>
                </a:solidFill>
                <a:latin typeface="Rosario Bold"/>
                <a:ea typeface="Rosario Bold"/>
                <a:cs typeface="Rosario Bold"/>
                <a:sym typeface="Rosario Bold"/>
              </a:rPr>
              <a:t>Technological Solution:</a:t>
            </a:r>
          </a:p>
          <a:p>
            <a:pPr algn="just" marL="698259" indent="-349130" lvl="1">
              <a:lnSpc>
                <a:spcPts val="4527"/>
              </a:lnSpc>
              <a:buFont typeface="Arial"/>
              <a:buChar char="•"/>
            </a:pPr>
            <a:r>
              <a:rPr lang="en-US" sz="3234">
                <a:solidFill>
                  <a:srgbClr val="30318B"/>
                </a:solidFill>
                <a:latin typeface="Rosario"/>
                <a:ea typeface="Rosario"/>
                <a:cs typeface="Rosario"/>
                <a:sym typeface="Rosario"/>
              </a:rPr>
              <a:t>Deep learning-based approaches, like CNNs, offer an efficient way to automate the process.</a:t>
            </a:r>
          </a:p>
          <a:p>
            <a:pPr algn="just">
              <a:lnSpc>
                <a:spcPts val="4527"/>
              </a:lnSpc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945470" y="-2376191"/>
            <a:ext cx="5272633" cy="5272633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0318B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4914620" y="7117545"/>
            <a:ext cx="5704840" cy="5704840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9C5F1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4323752" y="9567782"/>
            <a:ext cx="1839350" cy="1839350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0318B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-651846" y="2203119"/>
            <a:ext cx="1386647" cy="1386647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9C5F1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1028700" y="9046803"/>
            <a:ext cx="3135301" cy="564354"/>
          </a:xfrm>
          <a:custGeom>
            <a:avLst/>
            <a:gdLst/>
            <a:ahLst/>
            <a:cxnLst/>
            <a:rect r="r" b="b" t="t" l="l"/>
            <a:pathLst>
              <a:path h="564354" w="3135301">
                <a:moveTo>
                  <a:pt x="0" y="0"/>
                </a:moveTo>
                <a:lnTo>
                  <a:pt x="3135301" y="0"/>
                </a:lnTo>
                <a:lnTo>
                  <a:pt x="3135301" y="564354"/>
                </a:lnTo>
                <a:lnTo>
                  <a:pt x="0" y="56435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-1107912" y="-1038882"/>
            <a:ext cx="2972604" cy="2972604"/>
          </a:xfrm>
          <a:custGeom>
            <a:avLst/>
            <a:gdLst/>
            <a:ahLst/>
            <a:cxnLst/>
            <a:rect r="r" b="b" t="t" l="l"/>
            <a:pathLst>
              <a:path h="2972604" w="2972604">
                <a:moveTo>
                  <a:pt x="0" y="0"/>
                </a:moveTo>
                <a:lnTo>
                  <a:pt x="2972604" y="0"/>
                </a:lnTo>
                <a:lnTo>
                  <a:pt x="2972604" y="2972604"/>
                </a:lnTo>
                <a:lnTo>
                  <a:pt x="0" y="297260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-10800000">
            <a:off x="16457937" y="2063642"/>
            <a:ext cx="1361627" cy="1361627"/>
          </a:xfrm>
          <a:custGeom>
            <a:avLst/>
            <a:gdLst/>
            <a:ahLst/>
            <a:cxnLst/>
            <a:rect r="r" b="b" t="t" l="l"/>
            <a:pathLst>
              <a:path h="1361627" w="1361627">
                <a:moveTo>
                  <a:pt x="0" y="0"/>
                </a:moveTo>
                <a:lnTo>
                  <a:pt x="1361627" y="0"/>
                </a:lnTo>
                <a:lnTo>
                  <a:pt x="1361627" y="1361627"/>
                </a:lnTo>
                <a:lnTo>
                  <a:pt x="0" y="13616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16637449" y="8575609"/>
            <a:ext cx="3216273" cy="3216273"/>
          </a:xfrm>
          <a:custGeom>
            <a:avLst/>
            <a:gdLst/>
            <a:ahLst/>
            <a:cxnLst/>
            <a:rect r="r" b="b" t="t" l="l"/>
            <a:pathLst>
              <a:path h="3216273" w="3216273">
                <a:moveTo>
                  <a:pt x="0" y="0"/>
                </a:moveTo>
                <a:lnTo>
                  <a:pt x="3216273" y="0"/>
                </a:lnTo>
                <a:lnTo>
                  <a:pt x="3216273" y="3216273"/>
                </a:lnTo>
                <a:lnTo>
                  <a:pt x="0" y="321627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16986566" y="7117545"/>
            <a:ext cx="1031856" cy="1031856"/>
          </a:xfrm>
          <a:custGeom>
            <a:avLst/>
            <a:gdLst/>
            <a:ahLst/>
            <a:cxnLst/>
            <a:rect r="r" b="b" t="t" l="l"/>
            <a:pathLst>
              <a:path h="1031856" w="1031856">
                <a:moveTo>
                  <a:pt x="0" y="0"/>
                </a:moveTo>
                <a:lnTo>
                  <a:pt x="1031856" y="0"/>
                </a:lnTo>
                <a:lnTo>
                  <a:pt x="1031856" y="1031855"/>
                </a:lnTo>
                <a:lnTo>
                  <a:pt x="0" y="103185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2284594" y="-1726493"/>
            <a:ext cx="2664744" cy="2664744"/>
          </a:xfrm>
          <a:custGeom>
            <a:avLst/>
            <a:gdLst/>
            <a:ahLst/>
            <a:cxnLst/>
            <a:rect r="r" b="b" t="t" l="l"/>
            <a:pathLst>
              <a:path h="2664744" w="2664744">
                <a:moveTo>
                  <a:pt x="0" y="0"/>
                </a:moveTo>
                <a:lnTo>
                  <a:pt x="2664745" y="0"/>
                </a:lnTo>
                <a:lnTo>
                  <a:pt x="2664745" y="2664745"/>
                </a:lnTo>
                <a:lnTo>
                  <a:pt x="0" y="2664745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true" flipV="false" rot="-10800000">
            <a:off x="16457937" y="606788"/>
            <a:ext cx="1361627" cy="1361627"/>
          </a:xfrm>
          <a:custGeom>
            <a:avLst/>
            <a:gdLst/>
            <a:ahLst/>
            <a:cxnLst/>
            <a:rect r="r" b="b" t="t" l="l"/>
            <a:pathLst>
              <a:path h="1361627" w="1361627">
                <a:moveTo>
                  <a:pt x="1361627" y="0"/>
                </a:moveTo>
                <a:lnTo>
                  <a:pt x="0" y="0"/>
                </a:lnTo>
                <a:lnTo>
                  <a:pt x="0" y="1361627"/>
                </a:lnTo>
                <a:lnTo>
                  <a:pt x="1361627" y="1361627"/>
                </a:lnTo>
                <a:lnTo>
                  <a:pt x="1361627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1" id="21"/>
          <p:cNvSpPr txBox="true"/>
          <p:nvPr/>
        </p:nvSpPr>
        <p:spPr>
          <a:xfrm rot="0">
            <a:off x="4931568" y="521063"/>
            <a:ext cx="8424863" cy="8029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667"/>
              </a:lnSpc>
            </a:pPr>
            <a:r>
              <a:rPr lang="en-US" b="true" sz="4762">
                <a:solidFill>
                  <a:srgbClr val="30318B"/>
                </a:solidFill>
                <a:latin typeface="Rosario Bold"/>
                <a:ea typeface="Rosario Bold"/>
                <a:cs typeface="Rosario Bold"/>
                <a:sym typeface="Rosario Bold"/>
              </a:rPr>
              <a:t>PROBLEM STATEMENT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2067275" y="4038146"/>
            <a:ext cx="14153450" cy="27488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80778" indent="-340389" lvl="1">
              <a:lnSpc>
                <a:spcPts val="4414"/>
              </a:lnSpc>
              <a:buFont typeface="Arial"/>
              <a:buChar char="•"/>
            </a:pPr>
            <a:r>
              <a:rPr lang="en-US" sz="3153">
                <a:solidFill>
                  <a:srgbClr val="30318B"/>
                </a:solidFill>
                <a:latin typeface="Open Sans"/>
                <a:ea typeface="Open Sans"/>
                <a:cs typeface="Open Sans"/>
                <a:sym typeface="Open Sans"/>
              </a:rPr>
              <a:t>Rising cases of forged signatures in banking and legal sectors require robust verification systems.</a:t>
            </a:r>
          </a:p>
          <a:p>
            <a:pPr algn="l" marL="680778" indent="-340389" lvl="1">
              <a:lnSpc>
                <a:spcPts val="4414"/>
              </a:lnSpc>
              <a:buFont typeface="Arial"/>
              <a:buChar char="•"/>
            </a:pPr>
            <a:r>
              <a:rPr lang="en-US" sz="3153">
                <a:solidFill>
                  <a:srgbClr val="30318B"/>
                </a:solidFill>
                <a:latin typeface="Open Sans"/>
                <a:ea typeface="Open Sans"/>
                <a:cs typeface="Open Sans"/>
                <a:sym typeface="Open Sans"/>
              </a:rPr>
              <a:t>Manual verification is slow, subjective, and prone to errors.</a:t>
            </a:r>
          </a:p>
          <a:p>
            <a:pPr algn="l" marL="680778" indent="-340389" lvl="1">
              <a:lnSpc>
                <a:spcPts val="4414"/>
              </a:lnSpc>
              <a:buFont typeface="Arial"/>
              <a:buChar char="•"/>
            </a:pPr>
            <a:r>
              <a:rPr lang="en-US" sz="3153">
                <a:solidFill>
                  <a:srgbClr val="30318B"/>
                </a:solidFill>
                <a:latin typeface="Open Sans"/>
                <a:ea typeface="Open Sans"/>
                <a:cs typeface="Open Sans"/>
                <a:sym typeface="Open Sans"/>
              </a:rPr>
              <a:t>Existing systems struggle with signature variability and distinguishing forgeries.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945470" y="-2376191"/>
            <a:ext cx="5272633" cy="5272633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0318B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4914620" y="7117545"/>
            <a:ext cx="5704840" cy="5704840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9C5F1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4323752" y="9567782"/>
            <a:ext cx="1839350" cy="1839350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0318B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-651846" y="2203119"/>
            <a:ext cx="1386647" cy="1386647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9C5F1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1028700" y="9046803"/>
            <a:ext cx="3135301" cy="564354"/>
          </a:xfrm>
          <a:custGeom>
            <a:avLst/>
            <a:gdLst/>
            <a:ahLst/>
            <a:cxnLst/>
            <a:rect r="r" b="b" t="t" l="l"/>
            <a:pathLst>
              <a:path h="564354" w="3135301">
                <a:moveTo>
                  <a:pt x="0" y="0"/>
                </a:moveTo>
                <a:lnTo>
                  <a:pt x="3135301" y="0"/>
                </a:lnTo>
                <a:lnTo>
                  <a:pt x="3135301" y="564354"/>
                </a:lnTo>
                <a:lnTo>
                  <a:pt x="0" y="56435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-1107912" y="-1038882"/>
            <a:ext cx="2972604" cy="2972604"/>
          </a:xfrm>
          <a:custGeom>
            <a:avLst/>
            <a:gdLst/>
            <a:ahLst/>
            <a:cxnLst/>
            <a:rect r="r" b="b" t="t" l="l"/>
            <a:pathLst>
              <a:path h="2972604" w="2972604">
                <a:moveTo>
                  <a:pt x="0" y="0"/>
                </a:moveTo>
                <a:lnTo>
                  <a:pt x="2972604" y="0"/>
                </a:lnTo>
                <a:lnTo>
                  <a:pt x="2972604" y="2972604"/>
                </a:lnTo>
                <a:lnTo>
                  <a:pt x="0" y="297260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-10800000">
            <a:off x="16457937" y="2063642"/>
            <a:ext cx="1361627" cy="1361627"/>
          </a:xfrm>
          <a:custGeom>
            <a:avLst/>
            <a:gdLst/>
            <a:ahLst/>
            <a:cxnLst/>
            <a:rect r="r" b="b" t="t" l="l"/>
            <a:pathLst>
              <a:path h="1361627" w="1361627">
                <a:moveTo>
                  <a:pt x="0" y="0"/>
                </a:moveTo>
                <a:lnTo>
                  <a:pt x="1361627" y="0"/>
                </a:lnTo>
                <a:lnTo>
                  <a:pt x="1361627" y="1361627"/>
                </a:lnTo>
                <a:lnTo>
                  <a:pt x="0" y="13616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16637449" y="8575609"/>
            <a:ext cx="3216273" cy="3216273"/>
          </a:xfrm>
          <a:custGeom>
            <a:avLst/>
            <a:gdLst/>
            <a:ahLst/>
            <a:cxnLst/>
            <a:rect r="r" b="b" t="t" l="l"/>
            <a:pathLst>
              <a:path h="3216273" w="3216273">
                <a:moveTo>
                  <a:pt x="0" y="0"/>
                </a:moveTo>
                <a:lnTo>
                  <a:pt x="3216273" y="0"/>
                </a:lnTo>
                <a:lnTo>
                  <a:pt x="3216273" y="3216273"/>
                </a:lnTo>
                <a:lnTo>
                  <a:pt x="0" y="321627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16986566" y="7117545"/>
            <a:ext cx="1031856" cy="1031856"/>
          </a:xfrm>
          <a:custGeom>
            <a:avLst/>
            <a:gdLst/>
            <a:ahLst/>
            <a:cxnLst/>
            <a:rect r="r" b="b" t="t" l="l"/>
            <a:pathLst>
              <a:path h="1031856" w="1031856">
                <a:moveTo>
                  <a:pt x="0" y="0"/>
                </a:moveTo>
                <a:lnTo>
                  <a:pt x="1031856" y="0"/>
                </a:lnTo>
                <a:lnTo>
                  <a:pt x="1031856" y="1031855"/>
                </a:lnTo>
                <a:lnTo>
                  <a:pt x="0" y="103185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2284594" y="-1726493"/>
            <a:ext cx="2664744" cy="2664744"/>
          </a:xfrm>
          <a:custGeom>
            <a:avLst/>
            <a:gdLst/>
            <a:ahLst/>
            <a:cxnLst/>
            <a:rect r="r" b="b" t="t" l="l"/>
            <a:pathLst>
              <a:path h="2664744" w="2664744">
                <a:moveTo>
                  <a:pt x="0" y="0"/>
                </a:moveTo>
                <a:lnTo>
                  <a:pt x="2664745" y="0"/>
                </a:lnTo>
                <a:lnTo>
                  <a:pt x="2664745" y="2664745"/>
                </a:lnTo>
                <a:lnTo>
                  <a:pt x="0" y="2664745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true" flipV="false" rot="-10800000">
            <a:off x="16457937" y="606788"/>
            <a:ext cx="1361627" cy="1361627"/>
          </a:xfrm>
          <a:custGeom>
            <a:avLst/>
            <a:gdLst/>
            <a:ahLst/>
            <a:cxnLst/>
            <a:rect r="r" b="b" t="t" l="l"/>
            <a:pathLst>
              <a:path h="1361627" w="1361627">
                <a:moveTo>
                  <a:pt x="1361627" y="0"/>
                </a:moveTo>
                <a:lnTo>
                  <a:pt x="0" y="0"/>
                </a:lnTo>
                <a:lnTo>
                  <a:pt x="0" y="1361627"/>
                </a:lnTo>
                <a:lnTo>
                  <a:pt x="1361627" y="1361627"/>
                </a:lnTo>
                <a:lnTo>
                  <a:pt x="1361627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1" id="21"/>
          <p:cNvSpPr txBox="true"/>
          <p:nvPr/>
        </p:nvSpPr>
        <p:spPr>
          <a:xfrm rot="0">
            <a:off x="4931568" y="752410"/>
            <a:ext cx="8424863" cy="14507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847"/>
              </a:lnSpc>
            </a:pPr>
            <a:r>
              <a:rPr lang="en-US" b="true" sz="8462">
                <a:solidFill>
                  <a:srgbClr val="30318B"/>
                </a:solidFill>
                <a:latin typeface="Rosario Bold"/>
                <a:ea typeface="Rosario Bold"/>
                <a:cs typeface="Rosario Bold"/>
                <a:sym typeface="Rosario Bold"/>
              </a:rPr>
              <a:t>INTRODUCTION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3327164" y="2775378"/>
            <a:ext cx="10996589" cy="45819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806208" indent="-403104" lvl="1">
              <a:lnSpc>
                <a:spcPts val="5227"/>
              </a:lnSpc>
              <a:buAutoNum type="arabicPeriod" startAt="1"/>
            </a:pPr>
            <a:r>
              <a:rPr lang="en-US" b="true" sz="3734">
                <a:solidFill>
                  <a:srgbClr val="30318B"/>
                </a:solidFill>
                <a:latin typeface="Rosario Bold"/>
                <a:ea typeface="Rosario Bold"/>
                <a:cs typeface="Rosario Bold"/>
                <a:sym typeface="Rosario Bold"/>
              </a:rPr>
              <a:t>What is Signature Verification?</a:t>
            </a:r>
          </a:p>
          <a:p>
            <a:pPr algn="just" marL="806208" indent="-403104" lvl="1">
              <a:lnSpc>
                <a:spcPts val="5227"/>
              </a:lnSpc>
              <a:buFont typeface="Arial"/>
              <a:buChar char="•"/>
            </a:pPr>
            <a:r>
              <a:rPr lang="en-US" sz="3734">
                <a:solidFill>
                  <a:srgbClr val="30318B"/>
                </a:solidFill>
                <a:latin typeface="Rosario"/>
                <a:ea typeface="Rosario"/>
                <a:cs typeface="Rosario"/>
                <a:sym typeface="Rosario"/>
              </a:rPr>
              <a:t>Signature verification verifies a person's identity by checking his or her signature.</a:t>
            </a:r>
          </a:p>
          <a:p>
            <a:pPr algn="just" marL="806208" indent="-403104" lvl="1">
              <a:lnSpc>
                <a:spcPts val="5227"/>
              </a:lnSpc>
              <a:buAutoNum type="arabicPeriod" startAt="1"/>
            </a:pPr>
            <a:r>
              <a:rPr lang="en-US" b="true" sz="3734">
                <a:solidFill>
                  <a:srgbClr val="30318B"/>
                </a:solidFill>
                <a:latin typeface="Rosario Bold"/>
                <a:ea typeface="Rosario Bold"/>
                <a:cs typeface="Rosario Bold"/>
                <a:sym typeface="Rosario Bold"/>
              </a:rPr>
              <a:t>Why CNN?</a:t>
            </a:r>
          </a:p>
          <a:p>
            <a:pPr algn="just" marL="806208" indent="-403104" lvl="1">
              <a:lnSpc>
                <a:spcPts val="5227"/>
              </a:lnSpc>
              <a:buFont typeface="Arial"/>
              <a:buChar char="•"/>
            </a:pPr>
            <a:r>
              <a:rPr lang="en-US" sz="3734">
                <a:solidFill>
                  <a:srgbClr val="30318B"/>
                </a:solidFill>
                <a:latin typeface="Rosario"/>
                <a:ea typeface="Rosario"/>
                <a:cs typeface="Rosario"/>
                <a:sym typeface="Rosario"/>
              </a:rPr>
              <a:t>Convolutional Neural Networks do exceptionally well with image processing tasks; thus it is ideal for signature pattern analysis.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945470" y="-2376191"/>
            <a:ext cx="5272633" cy="5272633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0318B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4914620" y="7117545"/>
            <a:ext cx="5704840" cy="5704840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9C5F1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4323752" y="9567782"/>
            <a:ext cx="1839350" cy="1839350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0318B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-651846" y="2203119"/>
            <a:ext cx="1386647" cy="1386647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9C5F1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1028700" y="9046803"/>
            <a:ext cx="3135301" cy="564354"/>
          </a:xfrm>
          <a:custGeom>
            <a:avLst/>
            <a:gdLst/>
            <a:ahLst/>
            <a:cxnLst/>
            <a:rect r="r" b="b" t="t" l="l"/>
            <a:pathLst>
              <a:path h="564354" w="3135301">
                <a:moveTo>
                  <a:pt x="0" y="0"/>
                </a:moveTo>
                <a:lnTo>
                  <a:pt x="3135301" y="0"/>
                </a:lnTo>
                <a:lnTo>
                  <a:pt x="3135301" y="564354"/>
                </a:lnTo>
                <a:lnTo>
                  <a:pt x="0" y="56435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-1107912" y="-1038882"/>
            <a:ext cx="2972604" cy="2972604"/>
          </a:xfrm>
          <a:custGeom>
            <a:avLst/>
            <a:gdLst/>
            <a:ahLst/>
            <a:cxnLst/>
            <a:rect r="r" b="b" t="t" l="l"/>
            <a:pathLst>
              <a:path h="2972604" w="2972604">
                <a:moveTo>
                  <a:pt x="0" y="0"/>
                </a:moveTo>
                <a:lnTo>
                  <a:pt x="2972604" y="0"/>
                </a:lnTo>
                <a:lnTo>
                  <a:pt x="2972604" y="2972604"/>
                </a:lnTo>
                <a:lnTo>
                  <a:pt x="0" y="297260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-10800000">
            <a:off x="16457937" y="2063642"/>
            <a:ext cx="1361627" cy="1361627"/>
          </a:xfrm>
          <a:custGeom>
            <a:avLst/>
            <a:gdLst/>
            <a:ahLst/>
            <a:cxnLst/>
            <a:rect r="r" b="b" t="t" l="l"/>
            <a:pathLst>
              <a:path h="1361627" w="1361627">
                <a:moveTo>
                  <a:pt x="0" y="0"/>
                </a:moveTo>
                <a:lnTo>
                  <a:pt x="1361627" y="0"/>
                </a:lnTo>
                <a:lnTo>
                  <a:pt x="1361627" y="1361627"/>
                </a:lnTo>
                <a:lnTo>
                  <a:pt x="0" y="13616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16637449" y="8575609"/>
            <a:ext cx="3216273" cy="3216273"/>
          </a:xfrm>
          <a:custGeom>
            <a:avLst/>
            <a:gdLst/>
            <a:ahLst/>
            <a:cxnLst/>
            <a:rect r="r" b="b" t="t" l="l"/>
            <a:pathLst>
              <a:path h="3216273" w="3216273">
                <a:moveTo>
                  <a:pt x="0" y="0"/>
                </a:moveTo>
                <a:lnTo>
                  <a:pt x="3216273" y="0"/>
                </a:lnTo>
                <a:lnTo>
                  <a:pt x="3216273" y="3216273"/>
                </a:lnTo>
                <a:lnTo>
                  <a:pt x="0" y="321627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16986566" y="7117545"/>
            <a:ext cx="1031856" cy="1031856"/>
          </a:xfrm>
          <a:custGeom>
            <a:avLst/>
            <a:gdLst/>
            <a:ahLst/>
            <a:cxnLst/>
            <a:rect r="r" b="b" t="t" l="l"/>
            <a:pathLst>
              <a:path h="1031856" w="1031856">
                <a:moveTo>
                  <a:pt x="0" y="0"/>
                </a:moveTo>
                <a:lnTo>
                  <a:pt x="1031856" y="0"/>
                </a:lnTo>
                <a:lnTo>
                  <a:pt x="1031856" y="1031855"/>
                </a:lnTo>
                <a:lnTo>
                  <a:pt x="0" y="103185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2284594" y="-1726493"/>
            <a:ext cx="2664744" cy="2664744"/>
          </a:xfrm>
          <a:custGeom>
            <a:avLst/>
            <a:gdLst/>
            <a:ahLst/>
            <a:cxnLst/>
            <a:rect r="r" b="b" t="t" l="l"/>
            <a:pathLst>
              <a:path h="2664744" w="2664744">
                <a:moveTo>
                  <a:pt x="0" y="0"/>
                </a:moveTo>
                <a:lnTo>
                  <a:pt x="2664745" y="0"/>
                </a:lnTo>
                <a:lnTo>
                  <a:pt x="2664745" y="2664745"/>
                </a:lnTo>
                <a:lnTo>
                  <a:pt x="0" y="2664745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true" flipV="false" rot="-10800000">
            <a:off x="16457937" y="606788"/>
            <a:ext cx="1361627" cy="1361627"/>
          </a:xfrm>
          <a:custGeom>
            <a:avLst/>
            <a:gdLst/>
            <a:ahLst/>
            <a:cxnLst/>
            <a:rect r="r" b="b" t="t" l="l"/>
            <a:pathLst>
              <a:path h="1361627" w="1361627">
                <a:moveTo>
                  <a:pt x="1361627" y="0"/>
                </a:moveTo>
                <a:lnTo>
                  <a:pt x="0" y="0"/>
                </a:lnTo>
                <a:lnTo>
                  <a:pt x="0" y="1361627"/>
                </a:lnTo>
                <a:lnTo>
                  <a:pt x="1361627" y="1361627"/>
                </a:lnTo>
                <a:lnTo>
                  <a:pt x="1361627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1" id="21"/>
          <p:cNvSpPr txBox="true"/>
          <p:nvPr/>
        </p:nvSpPr>
        <p:spPr>
          <a:xfrm rot="0">
            <a:off x="5217765" y="444863"/>
            <a:ext cx="8424863" cy="14507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847"/>
              </a:lnSpc>
            </a:pPr>
            <a:r>
              <a:rPr lang="en-US" b="true" sz="8462">
                <a:solidFill>
                  <a:srgbClr val="30318B"/>
                </a:solidFill>
                <a:latin typeface="Rosario Bold"/>
                <a:ea typeface="Rosario Bold"/>
                <a:cs typeface="Rosario Bold"/>
                <a:sym typeface="Rosario Bold"/>
              </a:rPr>
              <a:t>MAIN WORK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2912855" y="1945944"/>
            <a:ext cx="12462289" cy="5560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27"/>
              </a:lnSpc>
            </a:pPr>
            <a:r>
              <a:rPr lang="en-US" sz="3234" b="true">
                <a:solidFill>
                  <a:srgbClr val="30318B"/>
                </a:solidFill>
                <a:latin typeface="Rosario Bold"/>
                <a:ea typeface="Rosario Bold"/>
                <a:cs typeface="Rosario Bold"/>
                <a:sym typeface="Rosario Bold"/>
              </a:rPr>
              <a:t>Dataset Used: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3330770" y="2639268"/>
            <a:ext cx="11626461" cy="15351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33493" indent="-316746" lvl="1">
              <a:lnSpc>
                <a:spcPts val="4107"/>
              </a:lnSpc>
              <a:buFont typeface="Arial"/>
              <a:buChar char="•"/>
            </a:pPr>
            <a:r>
              <a:rPr lang="en-US" sz="2934">
                <a:solidFill>
                  <a:srgbClr val="30318B"/>
                </a:solidFill>
                <a:latin typeface="Rosario"/>
                <a:ea typeface="Rosario"/>
                <a:cs typeface="Rosario"/>
                <a:sym typeface="Rosario"/>
              </a:rPr>
              <a:t>Consists of genuine and forged signatures.</a:t>
            </a:r>
          </a:p>
          <a:p>
            <a:pPr algn="l" marL="633493" indent="-316746" lvl="1">
              <a:lnSpc>
                <a:spcPts val="4107"/>
              </a:lnSpc>
              <a:buFont typeface="Arial"/>
              <a:buChar char="•"/>
            </a:pPr>
            <a:r>
              <a:rPr lang="en-US" sz="2934">
                <a:solidFill>
                  <a:srgbClr val="30318B"/>
                </a:solidFill>
                <a:latin typeface="Rosario"/>
                <a:ea typeface="Rosario"/>
                <a:cs typeface="Rosario"/>
                <a:sym typeface="Rosario"/>
              </a:rPr>
              <a:t>Images preprocessed: resized to 128x128 pixels and normalized.</a:t>
            </a:r>
          </a:p>
          <a:p>
            <a:pPr algn="l">
              <a:lnSpc>
                <a:spcPts val="4107"/>
              </a:lnSpc>
            </a:pPr>
          </a:p>
        </p:txBody>
      </p:sp>
      <p:sp>
        <p:nvSpPr>
          <p:cNvPr name="TextBox 24" id="24"/>
          <p:cNvSpPr txBox="true"/>
          <p:nvPr/>
        </p:nvSpPr>
        <p:spPr>
          <a:xfrm rot="0">
            <a:off x="2912855" y="3944193"/>
            <a:ext cx="12557539" cy="5597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62"/>
              </a:lnSpc>
            </a:pPr>
            <a:r>
              <a:rPr lang="en-US" sz="3258" b="true">
                <a:solidFill>
                  <a:srgbClr val="30318B"/>
                </a:solidFill>
                <a:latin typeface="Rosario Bold"/>
                <a:ea typeface="Rosario Bold"/>
                <a:cs typeface="Rosario Bold"/>
                <a:sym typeface="Rosario Bold"/>
              </a:rPr>
              <a:t>Model Architecture: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3333964" y="4642815"/>
            <a:ext cx="11715323" cy="36195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38335" indent="-319167" lvl="1">
              <a:lnSpc>
                <a:spcPts val="4139"/>
              </a:lnSpc>
              <a:buFont typeface="Arial"/>
              <a:buChar char="•"/>
            </a:pPr>
            <a:r>
              <a:rPr lang="en-US" sz="2956">
                <a:solidFill>
                  <a:srgbClr val="30318B"/>
                </a:solidFill>
                <a:latin typeface="Rosario"/>
                <a:ea typeface="Rosario"/>
                <a:cs typeface="Rosario"/>
                <a:sym typeface="Rosario"/>
              </a:rPr>
              <a:t>Input Layer: 128x128 resized image</a:t>
            </a:r>
          </a:p>
          <a:p>
            <a:pPr algn="l" marL="638335" indent="-319167" lvl="1">
              <a:lnSpc>
                <a:spcPts val="4139"/>
              </a:lnSpc>
              <a:buFont typeface="Arial"/>
              <a:buChar char="•"/>
            </a:pPr>
            <a:r>
              <a:rPr lang="en-US" sz="2956">
                <a:solidFill>
                  <a:srgbClr val="30318B"/>
                </a:solidFill>
                <a:latin typeface="Rosario"/>
                <a:ea typeface="Rosario"/>
                <a:cs typeface="Rosario"/>
                <a:sym typeface="Rosario"/>
              </a:rPr>
              <a:t>Data Augmentation.</a:t>
            </a:r>
          </a:p>
          <a:p>
            <a:pPr algn="l" marL="638335" indent="-319167" lvl="1">
              <a:lnSpc>
                <a:spcPts val="4139"/>
              </a:lnSpc>
              <a:buFont typeface="Arial"/>
              <a:buChar char="•"/>
            </a:pPr>
            <a:r>
              <a:rPr lang="en-US" sz="2956">
                <a:solidFill>
                  <a:srgbClr val="30318B"/>
                </a:solidFill>
                <a:latin typeface="Rosario"/>
                <a:ea typeface="Rosario"/>
                <a:cs typeface="Rosario"/>
                <a:sym typeface="Rosario"/>
              </a:rPr>
              <a:t>Convolutional Layers: Extract features like edges and curves.</a:t>
            </a:r>
          </a:p>
          <a:p>
            <a:pPr algn="l" marL="638335" indent="-319167" lvl="1">
              <a:lnSpc>
                <a:spcPts val="4139"/>
              </a:lnSpc>
              <a:buFont typeface="Arial"/>
              <a:buChar char="•"/>
            </a:pPr>
            <a:r>
              <a:rPr lang="en-US" sz="2956">
                <a:solidFill>
                  <a:srgbClr val="30318B"/>
                </a:solidFill>
                <a:latin typeface="Rosario"/>
                <a:ea typeface="Rosario"/>
                <a:cs typeface="Rosario"/>
                <a:sym typeface="Rosario"/>
              </a:rPr>
              <a:t>Pooling Layers: Downsample feature maps to reduce computation.</a:t>
            </a:r>
          </a:p>
          <a:p>
            <a:pPr algn="l" marL="638335" indent="-319167" lvl="1">
              <a:lnSpc>
                <a:spcPts val="4139"/>
              </a:lnSpc>
              <a:buFont typeface="Arial"/>
              <a:buChar char="•"/>
            </a:pPr>
            <a:r>
              <a:rPr lang="en-US" sz="2956">
                <a:solidFill>
                  <a:srgbClr val="30318B"/>
                </a:solidFill>
                <a:latin typeface="Rosario"/>
                <a:ea typeface="Rosario"/>
                <a:cs typeface="Rosario"/>
                <a:sym typeface="Rosario"/>
              </a:rPr>
              <a:t>Dense Layers: Combine features for classification.</a:t>
            </a:r>
          </a:p>
          <a:p>
            <a:pPr algn="l" marL="638335" indent="-319167" lvl="1">
              <a:lnSpc>
                <a:spcPts val="4139"/>
              </a:lnSpc>
              <a:buFont typeface="Arial"/>
              <a:buChar char="•"/>
            </a:pPr>
            <a:r>
              <a:rPr lang="en-US" sz="2956">
                <a:solidFill>
                  <a:srgbClr val="30318B"/>
                </a:solidFill>
                <a:latin typeface="Rosario"/>
                <a:ea typeface="Rosario"/>
                <a:cs typeface="Rosario"/>
                <a:sym typeface="Rosario"/>
              </a:rPr>
              <a:t>Output Layer: Binary classification (genuine/forged).</a:t>
            </a:r>
          </a:p>
          <a:p>
            <a:pPr algn="l">
              <a:lnSpc>
                <a:spcPts val="4139"/>
              </a:lnSpc>
            </a:pPr>
          </a:p>
        </p:txBody>
      </p:sp>
      <p:sp>
        <p:nvSpPr>
          <p:cNvPr name="TextBox 26" id="26"/>
          <p:cNvSpPr txBox="true"/>
          <p:nvPr/>
        </p:nvSpPr>
        <p:spPr>
          <a:xfrm rot="0">
            <a:off x="2912855" y="7928654"/>
            <a:ext cx="11626461" cy="5064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33493" indent="-316746" lvl="1">
              <a:lnSpc>
                <a:spcPts val="4107"/>
              </a:lnSpc>
              <a:buFont typeface="Arial"/>
              <a:buChar char="•"/>
            </a:pPr>
            <a:r>
              <a:rPr lang="en-US" sz="2934">
                <a:solidFill>
                  <a:srgbClr val="30318B"/>
                </a:solidFill>
                <a:latin typeface="Rosario"/>
                <a:ea typeface="Rosario"/>
                <a:cs typeface="Rosario"/>
                <a:sym typeface="Rosario"/>
              </a:rPr>
              <a:t>We have also changed the epoch value and checked.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945470" y="-2376191"/>
            <a:ext cx="5272633" cy="5272633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0318B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4914620" y="7117545"/>
            <a:ext cx="5704840" cy="5704840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9C5F1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4323752" y="9567782"/>
            <a:ext cx="1839350" cy="1839350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0318B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-651846" y="2203119"/>
            <a:ext cx="1386647" cy="1386647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9C5F1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1028700" y="9046803"/>
            <a:ext cx="3135301" cy="564354"/>
          </a:xfrm>
          <a:custGeom>
            <a:avLst/>
            <a:gdLst/>
            <a:ahLst/>
            <a:cxnLst/>
            <a:rect r="r" b="b" t="t" l="l"/>
            <a:pathLst>
              <a:path h="564354" w="3135301">
                <a:moveTo>
                  <a:pt x="0" y="0"/>
                </a:moveTo>
                <a:lnTo>
                  <a:pt x="3135301" y="0"/>
                </a:lnTo>
                <a:lnTo>
                  <a:pt x="3135301" y="564354"/>
                </a:lnTo>
                <a:lnTo>
                  <a:pt x="0" y="56435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-1107912" y="-1038882"/>
            <a:ext cx="2972604" cy="2972604"/>
          </a:xfrm>
          <a:custGeom>
            <a:avLst/>
            <a:gdLst/>
            <a:ahLst/>
            <a:cxnLst/>
            <a:rect r="r" b="b" t="t" l="l"/>
            <a:pathLst>
              <a:path h="2972604" w="2972604">
                <a:moveTo>
                  <a:pt x="0" y="0"/>
                </a:moveTo>
                <a:lnTo>
                  <a:pt x="2972604" y="0"/>
                </a:lnTo>
                <a:lnTo>
                  <a:pt x="2972604" y="2972604"/>
                </a:lnTo>
                <a:lnTo>
                  <a:pt x="0" y="297260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-10800000">
            <a:off x="16457937" y="2063642"/>
            <a:ext cx="1361627" cy="1361627"/>
          </a:xfrm>
          <a:custGeom>
            <a:avLst/>
            <a:gdLst/>
            <a:ahLst/>
            <a:cxnLst/>
            <a:rect r="r" b="b" t="t" l="l"/>
            <a:pathLst>
              <a:path h="1361627" w="1361627">
                <a:moveTo>
                  <a:pt x="0" y="0"/>
                </a:moveTo>
                <a:lnTo>
                  <a:pt x="1361627" y="0"/>
                </a:lnTo>
                <a:lnTo>
                  <a:pt x="1361627" y="1361627"/>
                </a:lnTo>
                <a:lnTo>
                  <a:pt x="0" y="13616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16637449" y="8575609"/>
            <a:ext cx="3216273" cy="3216273"/>
          </a:xfrm>
          <a:custGeom>
            <a:avLst/>
            <a:gdLst/>
            <a:ahLst/>
            <a:cxnLst/>
            <a:rect r="r" b="b" t="t" l="l"/>
            <a:pathLst>
              <a:path h="3216273" w="3216273">
                <a:moveTo>
                  <a:pt x="0" y="0"/>
                </a:moveTo>
                <a:lnTo>
                  <a:pt x="3216273" y="0"/>
                </a:lnTo>
                <a:lnTo>
                  <a:pt x="3216273" y="3216273"/>
                </a:lnTo>
                <a:lnTo>
                  <a:pt x="0" y="321627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16986566" y="7117545"/>
            <a:ext cx="1031856" cy="1031856"/>
          </a:xfrm>
          <a:custGeom>
            <a:avLst/>
            <a:gdLst/>
            <a:ahLst/>
            <a:cxnLst/>
            <a:rect r="r" b="b" t="t" l="l"/>
            <a:pathLst>
              <a:path h="1031856" w="1031856">
                <a:moveTo>
                  <a:pt x="0" y="0"/>
                </a:moveTo>
                <a:lnTo>
                  <a:pt x="1031856" y="0"/>
                </a:lnTo>
                <a:lnTo>
                  <a:pt x="1031856" y="1031855"/>
                </a:lnTo>
                <a:lnTo>
                  <a:pt x="0" y="103185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2284594" y="-1726493"/>
            <a:ext cx="2664744" cy="2664744"/>
          </a:xfrm>
          <a:custGeom>
            <a:avLst/>
            <a:gdLst/>
            <a:ahLst/>
            <a:cxnLst/>
            <a:rect r="r" b="b" t="t" l="l"/>
            <a:pathLst>
              <a:path h="2664744" w="2664744">
                <a:moveTo>
                  <a:pt x="0" y="0"/>
                </a:moveTo>
                <a:lnTo>
                  <a:pt x="2664745" y="0"/>
                </a:lnTo>
                <a:lnTo>
                  <a:pt x="2664745" y="2664745"/>
                </a:lnTo>
                <a:lnTo>
                  <a:pt x="0" y="2664745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true" flipV="false" rot="-10800000">
            <a:off x="16457937" y="606788"/>
            <a:ext cx="1361627" cy="1361627"/>
          </a:xfrm>
          <a:custGeom>
            <a:avLst/>
            <a:gdLst/>
            <a:ahLst/>
            <a:cxnLst/>
            <a:rect r="r" b="b" t="t" l="l"/>
            <a:pathLst>
              <a:path h="1361627" w="1361627">
                <a:moveTo>
                  <a:pt x="1361627" y="0"/>
                </a:moveTo>
                <a:lnTo>
                  <a:pt x="0" y="0"/>
                </a:lnTo>
                <a:lnTo>
                  <a:pt x="0" y="1361627"/>
                </a:lnTo>
                <a:lnTo>
                  <a:pt x="1361627" y="1361627"/>
                </a:lnTo>
                <a:lnTo>
                  <a:pt x="1361627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1028700" y="2203119"/>
            <a:ext cx="16230600" cy="5430353"/>
          </a:xfrm>
          <a:custGeom>
            <a:avLst/>
            <a:gdLst/>
            <a:ahLst/>
            <a:cxnLst/>
            <a:rect r="r" b="b" t="t" l="l"/>
            <a:pathLst>
              <a:path h="5430353" w="16230600">
                <a:moveTo>
                  <a:pt x="0" y="0"/>
                </a:moveTo>
                <a:lnTo>
                  <a:pt x="16230600" y="0"/>
                </a:lnTo>
                <a:lnTo>
                  <a:pt x="16230600" y="5430353"/>
                </a:lnTo>
                <a:lnTo>
                  <a:pt x="0" y="5430353"/>
                </a:lnTo>
                <a:lnTo>
                  <a:pt x="0" y="0"/>
                </a:lnTo>
                <a:close/>
              </a:path>
            </a:pathLst>
          </a:custGeom>
          <a:blipFill>
            <a:blip r:embed="rId14"/>
            <a:stretch>
              <a:fillRect l="-625" t="-73" r="0" b="-15718"/>
            </a:stretch>
          </a:blipFill>
        </p:spPr>
      </p:sp>
      <p:sp>
        <p:nvSpPr>
          <p:cNvPr name="TextBox 22" id="22"/>
          <p:cNvSpPr txBox="true"/>
          <p:nvPr/>
        </p:nvSpPr>
        <p:spPr>
          <a:xfrm rot="0">
            <a:off x="4164001" y="923925"/>
            <a:ext cx="8424863" cy="10271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87"/>
              </a:lnSpc>
            </a:pPr>
            <a:r>
              <a:rPr lang="en-US" b="true" sz="6062">
                <a:solidFill>
                  <a:srgbClr val="30318B"/>
                </a:solidFill>
                <a:latin typeface="Rosario Bold"/>
                <a:ea typeface="Rosario Bold"/>
                <a:cs typeface="Rosario Bold"/>
                <a:sym typeface="Rosario Bold"/>
              </a:rPr>
              <a:t>HOW CNN WORKS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945470" y="-2376191"/>
            <a:ext cx="5272633" cy="5272633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0318B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228828" y="8409305"/>
            <a:ext cx="1839350" cy="1839350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0318B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219941" y="3119544"/>
            <a:ext cx="18068059" cy="3086100"/>
            <a:chOff x="0" y="0"/>
            <a:chExt cx="4758666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4758666" cy="812800"/>
            </a:xfrm>
            <a:custGeom>
              <a:avLst/>
              <a:gdLst/>
              <a:ahLst/>
              <a:cxnLst/>
              <a:rect r="r" b="b" t="t" l="l"/>
              <a:pathLst>
                <a:path h="812800" w="4758666">
                  <a:moveTo>
                    <a:pt x="0" y="0"/>
                  </a:moveTo>
                  <a:lnTo>
                    <a:pt x="4758666" y="0"/>
                  </a:lnTo>
                  <a:lnTo>
                    <a:pt x="4758666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D9D9D9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4758666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-651846" y="2203119"/>
            <a:ext cx="1386647" cy="1386647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9C5F1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1028700" y="9046803"/>
            <a:ext cx="3135301" cy="564354"/>
          </a:xfrm>
          <a:custGeom>
            <a:avLst/>
            <a:gdLst/>
            <a:ahLst/>
            <a:cxnLst/>
            <a:rect r="r" b="b" t="t" l="l"/>
            <a:pathLst>
              <a:path h="564354" w="3135301">
                <a:moveTo>
                  <a:pt x="0" y="0"/>
                </a:moveTo>
                <a:lnTo>
                  <a:pt x="3135301" y="0"/>
                </a:lnTo>
                <a:lnTo>
                  <a:pt x="3135301" y="564354"/>
                </a:lnTo>
                <a:lnTo>
                  <a:pt x="0" y="56435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-1107912" y="-1038882"/>
            <a:ext cx="2972604" cy="2972604"/>
          </a:xfrm>
          <a:custGeom>
            <a:avLst/>
            <a:gdLst/>
            <a:ahLst/>
            <a:cxnLst/>
            <a:rect r="r" b="b" t="t" l="l"/>
            <a:pathLst>
              <a:path h="2972604" w="2972604">
                <a:moveTo>
                  <a:pt x="0" y="0"/>
                </a:moveTo>
                <a:lnTo>
                  <a:pt x="2972604" y="0"/>
                </a:lnTo>
                <a:lnTo>
                  <a:pt x="2972604" y="2972604"/>
                </a:lnTo>
                <a:lnTo>
                  <a:pt x="0" y="297260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-10800000">
            <a:off x="16457937" y="2063642"/>
            <a:ext cx="1361627" cy="1361627"/>
          </a:xfrm>
          <a:custGeom>
            <a:avLst/>
            <a:gdLst/>
            <a:ahLst/>
            <a:cxnLst/>
            <a:rect r="r" b="b" t="t" l="l"/>
            <a:pathLst>
              <a:path h="1361627" w="1361627">
                <a:moveTo>
                  <a:pt x="0" y="0"/>
                </a:moveTo>
                <a:lnTo>
                  <a:pt x="1361627" y="0"/>
                </a:lnTo>
                <a:lnTo>
                  <a:pt x="1361627" y="1361627"/>
                </a:lnTo>
                <a:lnTo>
                  <a:pt x="0" y="13616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7" id="17"/>
          <p:cNvGrpSpPr/>
          <p:nvPr/>
        </p:nvGrpSpPr>
        <p:grpSpPr>
          <a:xfrm rot="0">
            <a:off x="5780601" y="6833973"/>
            <a:ext cx="12149259" cy="3086100"/>
            <a:chOff x="0" y="0"/>
            <a:chExt cx="3199805" cy="8128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3199805" cy="812800"/>
            </a:xfrm>
            <a:custGeom>
              <a:avLst/>
              <a:gdLst/>
              <a:ahLst/>
              <a:cxnLst/>
              <a:rect r="r" b="b" t="t" l="l"/>
              <a:pathLst>
                <a:path h="812800" w="3199805">
                  <a:moveTo>
                    <a:pt x="0" y="0"/>
                  </a:moveTo>
                  <a:lnTo>
                    <a:pt x="3199805" y="0"/>
                  </a:lnTo>
                  <a:lnTo>
                    <a:pt x="3199805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CECDC6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38100"/>
              <a:ext cx="3199805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20" id="20"/>
          <p:cNvSpPr/>
          <p:nvPr/>
        </p:nvSpPr>
        <p:spPr>
          <a:xfrm flipH="false" flipV="false" rot="0">
            <a:off x="2284594" y="-1726493"/>
            <a:ext cx="2664744" cy="2664744"/>
          </a:xfrm>
          <a:custGeom>
            <a:avLst/>
            <a:gdLst/>
            <a:ahLst/>
            <a:cxnLst/>
            <a:rect r="r" b="b" t="t" l="l"/>
            <a:pathLst>
              <a:path h="2664744" w="2664744">
                <a:moveTo>
                  <a:pt x="0" y="0"/>
                </a:moveTo>
                <a:lnTo>
                  <a:pt x="2664745" y="0"/>
                </a:lnTo>
                <a:lnTo>
                  <a:pt x="2664745" y="2664745"/>
                </a:lnTo>
                <a:lnTo>
                  <a:pt x="0" y="266474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true" flipV="false" rot="-10800000">
            <a:off x="16457937" y="606788"/>
            <a:ext cx="1361627" cy="1361627"/>
          </a:xfrm>
          <a:custGeom>
            <a:avLst/>
            <a:gdLst/>
            <a:ahLst/>
            <a:cxnLst/>
            <a:rect r="r" b="b" t="t" l="l"/>
            <a:pathLst>
              <a:path h="1361627" w="1361627">
                <a:moveTo>
                  <a:pt x="1361627" y="0"/>
                </a:moveTo>
                <a:lnTo>
                  <a:pt x="0" y="0"/>
                </a:lnTo>
                <a:lnTo>
                  <a:pt x="0" y="1361627"/>
                </a:lnTo>
                <a:lnTo>
                  <a:pt x="1361627" y="1361627"/>
                </a:lnTo>
                <a:lnTo>
                  <a:pt x="1361627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2" id="22"/>
          <p:cNvGrpSpPr/>
          <p:nvPr/>
        </p:nvGrpSpPr>
        <p:grpSpPr>
          <a:xfrm rot="0">
            <a:off x="501562" y="4262023"/>
            <a:ext cx="2094789" cy="1152817"/>
            <a:chOff x="0" y="0"/>
            <a:chExt cx="551714" cy="303623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551714" cy="303623"/>
            </a:xfrm>
            <a:custGeom>
              <a:avLst/>
              <a:gdLst/>
              <a:ahLst/>
              <a:cxnLst/>
              <a:rect r="r" b="b" t="t" l="l"/>
              <a:pathLst>
                <a:path h="303623" w="551714">
                  <a:moveTo>
                    <a:pt x="0" y="0"/>
                  </a:moveTo>
                  <a:lnTo>
                    <a:pt x="551714" y="0"/>
                  </a:lnTo>
                  <a:lnTo>
                    <a:pt x="551714" y="303623"/>
                  </a:lnTo>
                  <a:lnTo>
                    <a:pt x="0" y="303623"/>
                  </a:lnTo>
                  <a:close/>
                </a:path>
              </a:pathLst>
            </a:custGeom>
            <a:solidFill>
              <a:srgbClr val="6EE16B"/>
            </a:solidFill>
          </p:spPr>
        </p:sp>
        <p:sp>
          <p:nvSpPr>
            <p:cNvPr name="TextBox 24" id="24"/>
            <p:cNvSpPr txBox="true"/>
            <p:nvPr/>
          </p:nvSpPr>
          <p:spPr>
            <a:xfrm>
              <a:off x="0" y="-57150"/>
              <a:ext cx="551714" cy="3607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919"/>
                </a:lnSpc>
              </a:pPr>
              <a:r>
                <a:rPr lang="en-US" b="true" sz="2799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Input  128×128×1</a:t>
              </a:r>
            </a:p>
          </p:txBody>
        </p:sp>
      </p:grpSp>
      <p:grpSp>
        <p:nvGrpSpPr>
          <p:cNvPr name="Group 25" id="25"/>
          <p:cNvGrpSpPr/>
          <p:nvPr/>
        </p:nvGrpSpPr>
        <p:grpSpPr>
          <a:xfrm rot="0">
            <a:off x="3226377" y="4262023"/>
            <a:ext cx="2094789" cy="679639"/>
            <a:chOff x="0" y="0"/>
            <a:chExt cx="551714" cy="17900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551714" cy="179000"/>
            </a:xfrm>
            <a:custGeom>
              <a:avLst/>
              <a:gdLst/>
              <a:ahLst/>
              <a:cxnLst/>
              <a:rect r="r" b="b" t="t" l="l"/>
              <a:pathLst>
                <a:path h="179000" w="551714">
                  <a:moveTo>
                    <a:pt x="0" y="0"/>
                  </a:moveTo>
                  <a:lnTo>
                    <a:pt x="551714" y="0"/>
                  </a:lnTo>
                  <a:lnTo>
                    <a:pt x="551714" y="179000"/>
                  </a:lnTo>
                  <a:lnTo>
                    <a:pt x="0" y="179000"/>
                  </a:lnTo>
                  <a:close/>
                </a:path>
              </a:pathLst>
            </a:custGeom>
            <a:solidFill>
              <a:srgbClr val="6EE16B"/>
            </a:solidFill>
          </p:spPr>
        </p:sp>
        <p:sp>
          <p:nvSpPr>
            <p:cNvPr name="TextBox 27" id="27"/>
            <p:cNvSpPr txBox="true"/>
            <p:nvPr/>
          </p:nvSpPr>
          <p:spPr>
            <a:xfrm>
              <a:off x="0" y="-57150"/>
              <a:ext cx="551714" cy="2361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059"/>
                </a:lnSpc>
              </a:pPr>
              <a:r>
                <a:rPr lang="en-US" b="true" sz="2899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Conv 32</a:t>
              </a:r>
            </a:p>
          </p:txBody>
        </p:sp>
      </p:grpSp>
      <p:grpSp>
        <p:nvGrpSpPr>
          <p:cNvPr name="Group 28" id="28"/>
          <p:cNvGrpSpPr/>
          <p:nvPr/>
        </p:nvGrpSpPr>
        <p:grpSpPr>
          <a:xfrm rot="0">
            <a:off x="5655868" y="4262023"/>
            <a:ext cx="1812088" cy="736480"/>
            <a:chOff x="0" y="0"/>
            <a:chExt cx="477258" cy="19397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477258" cy="193970"/>
            </a:xfrm>
            <a:custGeom>
              <a:avLst/>
              <a:gdLst/>
              <a:ahLst/>
              <a:cxnLst/>
              <a:rect r="r" b="b" t="t" l="l"/>
              <a:pathLst>
                <a:path h="193970" w="477258">
                  <a:moveTo>
                    <a:pt x="0" y="0"/>
                  </a:moveTo>
                  <a:lnTo>
                    <a:pt x="477258" y="0"/>
                  </a:lnTo>
                  <a:lnTo>
                    <a:pt x="477258" y="193970"/>
                  </a:lnTo>
                  <a:lnTo>
                    <a:pt x="0" y="193970"/>
                  </a:lnTo>
                  <a:close/>
                </a:path>
              </a:pathLst>
            </a:custGeom>
            <a:solidFill>
              <a:srgbClr val="FF66C4"/>
            </a:solidFill>
          </p:spPr>
        </p:sp>
        <p:sp>
          <p:nvSpPr>
            <p:cNvPr name="TextBox 30" id="30"/>
            <p:cNvSpPr txBox="true"/>
            <p:nvPr/>
          </p:nvSpPr>
          <p:spPr>
            <a:xfrm>
              <a:off x="0" y="-57150"/>
              <a:ext cx="477258" cy="25112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479"/>
                </a:lnSpc>
              </a:pPr>
              <a:r>
                <a:rPr lang="en-US" b="true" sz="3199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Pooling</a:t>
              </a:r>
            </a:p>
          </p:txBody>
        </p:sp>
      </p:grpSp>
      <p:grpSp>
        <p:nvGrpSpPr>
          <p:cNvPr name="Group 31" id="31"/>
          <p:cNvGrpSpPr/>
          <p:nvPr/>
        </p:nvGrpSpPr>
        <p:grpSpPr>
          <a:xfrm rot="0">
            <a:off x="8096606" y="4276233"/>
            <a:ext cx="2094789" cy="714358"/>
            <a:chOff x="0" y="0"/>
            <a:chExt cx="551714" cy="188144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551714" cy="188144"/>
            </a:xfrm>
            <a:custGeom>
              <a:avLst/>
              <a:gdLst/>
              <a:ahLst/>
              <a:cxnLst/>
              <a:rect r="r" b="b" t="t" l="l"/>
              <a:pathLst>
                <a:path h="188144" w="551714">
                  <a:moveTo>
                    <a:pt x="0" y="0"/>
                  </a:moveTo>
                  <a:lnTo>
                    <a:pt x="551714" y="0"/>
                  </a:lnTo>
                  <a:lnTo>
                    <a:pt x="551714" y="188144"/>
                  </a:lnTo>
                  <a:lnTo>
                    <a:pt x="0" y="188144"/>
                  </a:lnTo>
                  <a:close/>
                </a:path>
              </a:pathLst>
            </a:custGeom>
            <a:solidFill>
              <a:srgbClr val="6EE16B"/>
            </a:solidFill>
          </p:spPr>
        </p:sp>
        <p:sp>
          <p:nvSpPr>
            <p:cNvPr name="TextBox 33" id="33"/>
            <p:cNvSpPr txBox="true"/>
            <p:nvPr/>
          </p:nvSpPr>
          <p:spPr>
            <a:xfrm>
              <a:off x="0" y="-47625"/>
              <a:ext cx="551714" cy="23576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339"/>
                </a:lnSpc>
              </a:pPr>
              <a:r>
                <a:rPr lang="en-US" b="true" sz="3099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Conv 64</a:t>
              </a:r>
            </a:p>
          </p:txBody>
        </p:sp>
      </p:grpSp>
      <p:grpSp>
        <p:nvGrpSpPr>
          <p:cNvPr name="Group 34" id="34"/>
          <p:cNvGrpSpPr/>
          <p:nvPr/>
        </p:nvGrpSpPr>
        <p:grpSpPr>
          <a:xfrm rot="0">
            <a:off x="13543483" y="4276233"/>
            <a:ext cx="2094789" cy="736480"/>
            <a:chOff x="0" y="0"/>
            <a:chExt cx="551714" cy="193970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551714" cy="193970"/>
            </a:xfrm>
            <a:custGeom>
              <a:avLst/>
              <a:gdLst/>
              <a:ahLst/>
              <a:cxnLst/>
              <a:rect r="r" b="b" t="t" l="l"/>
              <a:pathLst>
                <a:path h="193970" w="551714">
                  <a:moveTo>
                    <a:pt x="0" y="0"/>
                  </a:moveTo>
                  <a:lnTo>
                    <a:pt x="551714" y="0"/>
                  </a:lnTo>
                  <a:lnTo>
                    <a:pt x="551714" y="193970"/>
                  </a:lnTo>
                  <a:lnTo>
                    <a:pt x="0" y="193970"/>
                  </a:lnTo>
                  <a:close/>
                </a:path>
              </a:pathLst>
            </a:custGeom>
            <a:solidFill>
              <a:srgbClr val="6EE16B"/>
            </a:solidFill>
          </p:spPr>
        </p:sp>
        <p:sp>
          <p:nvSpPr>
            <p:cNvPr name="TextBox 36" id="36"/>
            <p:cNvSpPr txBox="true"/>
            <p:nvPr/>
          </p:nvSpPr>
          <p:spPr>
            <a:xfrm>
              <a:off x="0" y="-57150"/>
              <a:ext cx="551714" cy="25112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479"/>
                </a:lnSpc>
              </a:pPr>
              <a:r>
                <a:rPr lang="en-US" b="true" sz="3199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Conv 128</a:t>
              </a:r>
            </a:p>
          </p:txBody>
        </p:sp>
      </p:grpSp>
      <p:grpSp>
        <p:nvGrpSpPr>
          <p:cNvPr name="Group 37" id="37"/>
          <p:cNvGrpSpPr/>
          <p:nvPr/>
        </p:nvGrpSpPr>
        <p:grpSpPr>
          <a:xfrm rot="0">
            <a:off x="10820044" y="4262023"/>
            <a:ext cx="2094789" cy="736480"/>
            <a:chOff x="0" y="0"/>
            <a:chExt cx="551714" cy="193970"/>
          </a:xfrm>
        </p:grpSpPr>
        <p:sp>
          <p:nvSpPr>
            <p:cNvPr name="Freeform 38" id="38"/>
            <p:cNvSpPr/>
            <p:nvPr/>
          </p:nvSpPr>
          <p:spPr>
            <a:xfrm flipH="false" flipV="false" rot="0">
              <a:off x="0" y="0"/>
              <a:ext cx="551714" cy="193970"/>
            </a:xfrm>
            <a:custGeom>
              <a:avLst/>
              <a:gdLst/>
              <a:ahLst/>
              <a:cxnLst/>
              <a:rect r="r" b="b" t="t" l="l"/>
              <a:pathLst>
                <a:path h="193970" w="551714">
                  <a:moveTo>
                    <a:pt x="0" y="0"/>
                  </a:moveTo>
                  <a:lnTo>
                    <a:pt x="551714" y="0"/>
                  </a:lnTo>
                  <a:lnTo>
                    <a:pt x="551714" y="193970"/>
                  </a:lnTo>
                  <a:lnTo>
                    <a:pt x="0" y="193970"/>
                  </a:lnTo>
                  <a:close/>
                </a:path>
              </a:pathLst>
            </a:custGeom>
            <a:solidFill>
              <a:srgbClr val="FF66C4"/>
            </a:solidFill>
          </p:spPr>
        </p:sp>
        <p:sp>
          <p:nvSpPr>
            <p:cNvPr name="TextBox 39" id="39"/>
            <p:cNvSpPr txBox="true"/>
            <p:nvPr/>
          </p:nvSpPr>
          <p:spPr>
            <a:xfrm>
              <a:off x="0" y="-57150"/>
              <a:ext cx="551714" cy="25112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479"/>
                </a:lnSpc>
              </a:pPr>
              <a:r>
                <a:rPr lang="en-US" b="true" sz="3199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Pooling</a:t>
              </a:r>
            </a:p>
          </p:txBody>
        </p:sp>
      </p:grpSp>
      <p:grpSp>
        <p:nvGrpSpPr>
          <p:cNvPr name="Group 40" id="40"/>
          <p:cNvGrpSpPr/>
          <p:nvPr/>
        </p:nvGrpSpPr>
        <p:grpSpPr>
          <a:xfrm rot="83431">
            <a:off x="15734920" y="7910107"/>
            <a:ext cx="2094789" cy="780724"/>
            <a:chOff x="0" y="0"/>
            <a:chExt cx="551714" cy="205623"/>
          </a:xfrm>
        </p:grpSpPr>
        <p:sp>
          <p:nvSpPr>
            <p:cNvPr name="Freeform 41" id="41"/>
            <p:cNvSpPr/>
            <p:nvPr/>
          </p:nvSpPr>
          <p:spPr>
            <a:xfrm flipH="false" flipV="false" rot="0">
              <a:off x="0" y="0"/>
              <a:ext cx="551714" cy="205623"/>
            </a:xfrm>
            <a:custGeom>
              <a:avLst/>
              <a:gdLst/>
              <a:ahLst/>
              <a:cxnLst/>
              <a:rect r="r" b="b" t="t" l="l"/>
              <a:pathLst>
                <a:path h="205623" w="551714">
                  <a:moveTo>
                    <a:pt x="0" y="0"/>
                  </a:moveTo>
                  <a:lnTo>
                    <a:pt x="551714" y="0"/>
                  </a:lnTo>
                  <a:lnTo>
                    <a:pt x="551714" y="205623"/>
                  </a:lnTo>
                  <a:lnTo>
                    <a:pt x="0" y="205623"/>
                  </a:lnTo>
                  <a:close/>
                </a:path>
              </a:pathLst>
            </a:custGeom>
            <a:solidFill>
              <a:srgbClr val="FFDE59"/>
            </a:solidFill>
          </p:spPr>
        </p:sp>
        <p:sp>
          <p:nvSpPr>
            <p:cNvPr name="TextBox 42" id="42"/>
            <p:cNvSpPr txBox="true"/>
            <p:nvPr/>
          </p:nvSpPr>
          <p:spPr>
            <a:xfrm>
              <a:off x="0" y="-66675"/>
              <a:ext cx="551714" cy="27229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619"/>
                </a:lnSpc>
              </a:pPr>
              <a:r>
                <a:rPr lang="en-US" b="true" sz="3299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Flatten</a:t>
              </a:r>
            </a:p>
          </p:txBody>
        </p:sp>
      </p:grpSp>
      <p:grpSp>
        <p:nvGrpSpPr>
          <p:cNvPr name="Group 43" id="43"/>
          <p:cNvGrpSpPr/>
          <p:nvPr/>
        </p:nvGrpSpPr>
        <p:grpSpPr>
          <a:xfrm rot="0">
            <a:off x="11974230" y="7900440"/>
            <a:ext cx="2094789" cy="780724"/>
            <a:chOff x="0" y="0"/>
            <a:chExt cx="551714" cy="205623"/>
          </a:xfrm>
        </p:grpSpPr>
        <p:sp>
          <p:nvSpPr>
            <p:cNvPr name="Freeform 44" id="44"/>
            <p:cNvSpPr/>
            <p:nvPr/>
          </p:nvSpPr>
          <p:spPr>
            <a:xfrm flipH="false" flipV="false" rot="0">
              <a:off x="0" y="0"/>
              <a:ext cx="551714" cy="205623"/>
            </a:xfrm>
            <a:custGeom>
              <a:avLst/>
              <a:gdLst/>
              <a:ahLst/>
              <a:cxnLst/>
              <a:rect r="r" b="b" t="t" l="l"/>
              <a:pathLst>
                <a:path h="205623" w="551714">
                  <a:moveTo>
                    <a:pt x="0" y="0"/>
                  </a:moveTo>
                  <a:lnTo>
                    <a:pt x="551714" y="0"/>
                  </a:lnTo>
                  <a:lnTo>
                    <a:pt x="551714" y="205623"/>
                  </a:lnTo>
                  <a:lnTo>
                    <a:pt x="0" y="205623"/>
                  </a:lnTo>
                  <a:close/>
                </a:path>
              </a:pathLst>
            </a:custGeom>
            <a:solidFill>
              <a:srgbClr val="FFBD59"/>
            </a:solidFill>
          </p:spPr>
        </p:sp>
        <p:sp>
          <p:nvSpPr>
            <p:cNvPr name="TextBox 45" id="45"/>
            <p:cNvSpPr txBox="true"/>
            <p:nvPr/>
          </p:nvSpPr>
          <p:spPr>
            <a:xfrm>
              <a:off x="0" y="-66675"/>
              <a:ext cx="551714" cy="27229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759"/>
                </a:lnSpc>
              </a:pPr>
              <a:r>
                <a:rPr lang="en-US" b="true" sz="3399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Dense</a:t>
              </a:r>
            </a:p>
          </p:txBody>
        </p:sp>
      </p:grpSp>
      <p:grpSp>
        <p:nvGrpSpPr>
          <p:cNvPr name="Group 46" id="46"/>
          <p:cNvGrpSpPr/>
          <p:nvPr/>
        </p:nvGrpSpPr>
        <p:grpSpPr>
          <a:xfrm rot="0">
            <a:off x="7185528" y="7724288"/>
            <a:ext cx="3005867" cy="1133027"/>
            <a:chOff x="0" y="0"/>
            <a:chExt cx="791669" cy="298410"/>
          </a:xfrm>
        </p:grpSpPr>
        <p:sp>
          <p:nvSpPr>
            <p:cNvPr name="Freeform 47" id="47"/>
            <p:cNvSpPr/>
            <p:nvPr/>
          </p:nvSpPr>
          <p:spPr>
            <a:xfrm flipH="false" flipV="false" rot="0">
              <a:off x="0" y="0"/>
              <a:ext cx="791669" cy="298410"/>
            </a:xfrm>
            <a:custGeom>
              <a:avLst/>
              <a:gdLst/>
              <a:ahLst/>
              <a:cxnLst/>
              <a:rect r="r" b="b" t="t" l="l"/>
              <a:pathLst>
                <a:path h="298410" w="791669">
                  <a:moveTo>
                    <a:pt x="0" y="0"/>
                  </a:moveTo>
                  <a:lnTo>
                    <a:pt x="791669" y="0"/>
                  </a:lnTo>
                  <a:lnTo>
                    <a:pt x="791669" y="298410"/>
                  </a:lnTo>
                  <a:lnTo>
                    <a:pt x="0" y="298410"/>
                  </a:lnTo>
                  <a:close/>
                </a:path>
              </a:pathLst>
            </a:custGeom>
            <a:solidFill>
              <a:srgbClr val="FF5757"/>
            </a:solidFill>
          </p:spPr>
        </p:sp>
        <p:sp>
          <p:nvSpPr>
            <p:cNvPr name="TextBox 48" id="48"/>
            <p:cNvSpPr txBox="true"/>
            <p:nvPr/>
          </p:nvSpPr>
          <p:spPr>
            <a:xfrm>
              <a:off x="0" y="-57150"/>
              <a:ext cx="791669" cy="35556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39"/>
                </a:lnSpc>
              </a:pPr>
              <a:r>
                <a:rPr lang="en-US" b="true" sz="2599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Output Binary Classification</a:t>
              </a:r>
            </a:p>
          </p:txBody>
        </p:sp>
      </p:grpSp>
      <p:grpSp>
        <p:nvGrpSpPr>
          <p:cNvPr name="Group 49" id="49"/>
          <p:cNvGrpSpPr/>
          <p:nvPr/>
        </p:nvGrpSpPr>
        <p:grpSpPr>
          <a:xfrm rot="-62351">
            <a:off x="16232865" y="4151203"/>
            <a:ext cx="1781748" cy="772721"/>
            <a:chOff x="0" y="0"/>
            <a:chExt cx="469267" cy="203515"/>
          </a:xfrm>
        </p:grpSpPr>
        <p:sp>
          <p:nvSpPr>
            <p:cNvPr name="Freeform 50" id="50"/>
            <p:cNvSpPr/>
            <p:nvPr/>
          </p:nvSpPr>
          <p:spPr>
            <a:xfrm flipH="false" flipV="false" rot="0">
              <a:off x="0" y="0"/>
              <a:ext cx="469267" cy="203515"/>
            </a:xfrm>
            <a:custGeom>
              <a:avLst/>
              <a:gdLst/>
              <a:ahLst/>
              <a:cxnLst/>
              <a:rect r="r" b="b" t="t" l="l"/>
              <a:pathLst>
                <a:path h="203515" w="469267">
                  <a:moveTo>
                    <a:pt x="0" y="0"/>
                  </a:moveTo>
                  <a:lnTo>
                    <a:pt x="469267" y="0"/>
                  </a:lnTo>
                  <a:lnTo>
                    <a:pt x="469267" y="203515"/>
                  </a:lnTo>
                  <a:lnTo>
                    <a:pt x="0" y="203515"/>
                  </a:lnTo>
                  <a:close/>
                </a:path>
              </a:pathLst>
            </a:custGeom>
            <a:solidFill>
              <a:srgbClr val="FF66C4"/>
            </a:solidFill>
          </p:spPr>
        </p:sp>
        <p:sp>
          <p:nvSpPr>
            <p:cNvPr name="TextBox 51" id="51"/>
            <p:cNvSpPr txBox="true"/>
            <p:nvPr/>
          </p:nvSpPr>
          <p:spPr>
            <a:xfrm>
              <a:off x="0" y="-47625"/>
              <a:ext cx="469267" cy="25114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199"/>
                </a:lnSpc>
              </a:pPr>
              <a:r>
                <a:rPr lang="en-US" b="true" sz="2999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Pooling</a:t>
              </a:r>
            </a:p>
          </p:txBody>
        </p:sp>
      </p:grpSp>
      <p:sp>
        <p:nvSpPr>
          <p:cNvPr name="AutoShape 52" id="52"/>
          <p:cNvSpPr/>
          <p:nvPr/>
        </p:nvSpPr>
        <p:spPr>
          <a:xfrm flipH="true">
            <a:off x="14040215" y="8268103"/>
            <a:ext cx="1597516" cy="45397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53" id="53"/>
          <p:cNvSpPr/>
          <p:nvPr/>
        </p:nvSpPr>
        <p:spPr>
          <a:xfrm>
            <a:off x="10189206" y="4594737"/>
            <a:ext cx="630838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54" id="54"/>
          <p:cNvSpPr/>
          <p:nvPr/>
        </p:nvSpPr>
        <p:spPr>
          <a:xfrm>
            <a:off x="7468362" y="4620889"/>
            <a:ext cx="630992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55" id="55"/>
          <p:cNvSpPr/>
          <p:nvPr/>
        </p:nvSpPr>
        <p:spPr>
          <a:xfrm flipV="true">
            <a:off x="2596733" y="4601842"/>
            <a:ext cx="629644" cy="19046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56" id="56"/>
          <p:cNvSpPr/>
          <p:nvPr/>
        </p:nvSpPr>
        <p:spPr>
          <a:xfrm>
            <a:off x="12914833" y="4625423"/>
            <a:ext cx="630838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57" id="57"/>
          <p:cNvSpPr/>
          <p:nvPr/>
        </p:nvSpPr>
        <p:spPr>
          <a:xfrm>
            <a:off x="15638272" y="4652462"/>
            <a:ext cx="630838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58" id="58"/>
          <p:cNvSpPr/>
          <p:nvPr/>
        </p:nvSpPr>
        <p:spPr>
          <a:xfrm flipH="true" flipV="true">
            <a:off x="10191551" y="8309851"/>
            <a:ext cx="1782680" cy="14624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59" id="59"/>
          <p:cNvGrpSpPr/>
          <p:nvPr/>
        </p:nvGrpSpPr>
        <p:grpSpPr>
          <a:xfrm rot="0">
            <a:off x="10459571" y="8927557"/>
            <a:ext cx="3086100" cy="802846"/>
            <a:chOff x="0" y="0"/>
            <a:chExt cx="812800" cy="211449"/>
          </a:xfrm>
        </p:grpSpPr>
        <p:sp>
          <p:nvSpPr>
            <p:cNvPr name="Freeform 60" id="60"/>
            <p:cNvSpPr/>
            <p:nvPr/>
          </p:nvSpPr>
          <p:spPr>
            <a:xfrm flipH="false" flipV="false" rot="0">
              <a:off x="0" y="0"/>
              <a:ext cx="812800" cy="211449"/>
            </a:xfrm>
            <a:custGeom>
              <a:avLst/>
              <a:gdLst/>
              <a:ahLst/>
              <a:cxnLst/>
              <a:rect r="r" b="b" t="t" l="l"/>
              <a:pathLst>
                <a:path h="211449" w="812800">
                  <a:moveTo>
                    <a:pt x="105725" y="0"/>
                  </a:moveTo>
                  <a:lnTo>
                    <a:pt x="707075" y="0"/>
                  </a:lnTo>
                  <a:cubicBezTo>
                    <a:pt x="765465" y="0"/>
                    <a:pt x="812800" y="47334"/>
                    <a:pt x="812800" y="105725"/>
                  </a:cubicBezTo>
                  <a:lnTo>
                    <a:pt x="812800" y="105725"/>
                  </a:lnTo>
                  <a:cubicBezTo>
                    <a:pt x="812800" y="164115"/>
                    <a:pt x="765465" y="211449"/>
                    <a:pt x="707075" y="211449"/>
                  </a:cubicBezTo>
                  <a:lnTo>
                    <a:pt x="105725" y="211449"/>
                  </a:lnTo>
                  <a:cubicBezTo>
                    <a:pt x="47334" y="211449"/>
                    <a:pt x="0" y="164115"/>
                    <a:pt x="0" y="105725"/>
                  </a:cubicBezTo>
                  <a:lnTo>
                    <a:pt x="0" y="105725"/>
                  </a:lnTo>
                  <a:cubicBezTo>
                    <a:pt x="0" y="47334"/>
                    <a:pt x="47334" y="0"/>
                    <a:pt x="105725" y="0"/>
                  </a:cubicBezTo>
                  <a:close/>
                </a:path>
              </a:pathLst>
            </a:custGeom>
            <a:solidFill>
              <a:srgbClr val="FDFEFF"/>
            </a:solidFill>
          </p:spPr>
        </p:sp>
        <p:sp>
          <p:nvSpPr>
            <p:cNvPr name="TextBox 61" id="61"/>
            <p:cNvSpPr txBox="true"/>
            <p:nvPr/>
          </p:nvSpPr>
          <p:spPr>
            <a:xfrm>
              <a:off x="0" y="-57150"/>
              <a:ext cx="812800" cy="26859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899"/>
                </a:lnSpc>
              </a:pPr>
              <a:r>
                <a:rPr lang="en-US" b="true" sz="3499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Classification</a:t>
              </a:r>
            </a:p>
          </p:txBody>
        </p:sp>
      </p:grpSp>
      <p:sp>
        <p:nvSpPr>
          <p:cNvPr name="AutoShape 62" id="62"/>
          <p:cNvSpPr/>
          <p:nvPr/>
        </p:nvSpPr>
        <p:spPr>
          <a:xfrm flipH="true">
            <a:off x="16791787" y="4923861"/>
            <a:ext cx="338959" cy="2986361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63" id="63"/>
          <p:cNvGrpSpPr/>
          <p:nvPr/>
        </p:nvGrpSpPr>
        <p:grpSpPr>
          <a:xfrm rot="0">
            <a:off x="6164540" y="3425269"/>
            <a:ext cx="4423786" cy="666520"/>
            <a:chOff x="0" y="0"/>
            <a:chExt cx="1165112" cy="175544"/>
          </a:xfrm>
        </p:grpSpPr>
        <p:sp>
          <p:nvSpPr>
            <p:cNvPr name="Freeform 64" id="64"/>
            <p:cNvSpPr/>
            <p:nvPr/>
          </p:nvSpPr>
          <p:spPr>
            <a:xfrm flipH="false" flipV="false" rot="0">
              <a:off x="0" y="0"/>
              <a:ext cx="1165112" cy="175544"/>
            </a:xfrm>
            <a:custGeom>
              <a:avLst/>
              <a:gdLst/>
              <a:ahLst/>
              <a:cxnLst/>
              <a:rect r="r" b="b" t="t" l="l"/>
              <a:pathLst>
                <a:path h="175544" w="1165112">
                  <a:moveTo>
                    <a:pt x="87772" y="0"/>
                  </a:moveTo>
                  <a:lnTo>
                    <a:pt x="1077340" y="0"/>
                  </a:lnTo>
                  <a:cubicBezTo>
                    <a:pt x="1125815" y="0"/>
                    <a:pt x="1165112" y="39297"/>
                    <a:pt x="1165112" y="87772"/>
                  </a:cubicBezTo>
                  <a:lnTo>
                    <a:pt x="1165112" y="87772"/>
                  </a:lnTo>
                  <a:cubicBezTo>
                    <a:pt x="1165112" y="111051"/>
                    <a:pt x="1155865" y="133376"/>
                    <a:pt x="1139404" y="149837"/>
                  </a:cubicBezTo>
                  <a:cubicBezTo>
                    <a:pt x="1122944" y="166297"/>
                    <a:pt x="1100619" y="175544"/>
                    <a:pt x="1077340" y="175544"/>
                  </a:cubicBezTo>
                  <a:lnTo>
                    <a:pt x="87772" y="175544"/>
                  </a:lnTo>
                  <a:cubicBezTo>
                    <a:pt x="64494" y="175544"/>
                    <a:pt x="42168" y="166297"/>
                    <a:pt x="25708" y="149837"/>
                  </a:cubicBezTo>
                  <a:cubicBezTo>
                    <a:pt x="9247" y="133376"/>
                    <a:pt x="0" y="111051"/>
                    <a:pt x="0" y="87772"/>
                  </a:cubicBezTo>
                  <a:lnTo>
                    <a:pt x="0" y="87772"/>
                  </a:lnTo>
                  <a:cubicBezTo>
                    <a:pt x="0" y="64494"/>
                    <a:pt x="9247" y="42168"/>
                    <a:pt x="25708" y="25708"/>
                  </a:cubicBezTo>
                  <a:cubicBezTo>
                    <a:pt x="42168" y="9247"/>
                    <a:pt x="64494" y="0"/>
                    <a:pt x="87772" y="0"/>
                  </a:cubicBezTo>
                  <a:close/>
                </a:path>
              </a:pathLst>
            </a:custGeom>
            <a:solidFill>
              <a:srgbClr val="FDFEFF"/>
            </a:solidFill>
          </p:spPr>
        </p:sp>
        <p:sp>
          <p:nvSpPr>
            <p:cNvPr name="TextBox 65" id="65"/>
            <p:cNvSpPr txBox="true"/>
            <p:nvPr/>
          </p:nvSpPr>
          <p:spPr>
            <a:xfrm>
              <a:off x="0" y="-47625"/>
              <a:ext cx="1165112" cy="22316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  <a:r>
                <a:rPr lang="en-US" b="true" sz="2499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Feature Extraction</a:t>
              </a:r>
            </a:p>
          </p:txBody>
        </p:sp>
      </p:grpSp>
      <p:sp>
        <p:nvSpPr>
          <p:cNvPr name="TextBox 66" id="66"/>
          <p:cNvSpPr txBox="true"/>
          <p:nvPr/>
        </p:nvSpPr>
        <p:spPr>
          <a:xfrm rot="0">
            <a:off x="4164001" y="923925"/>
            <a:ext cx="8424863" cy="10271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87"/>
              </a:lnSpc>
            </a:pPr>
            <a:r>
              <a:rPr lang="en-US" b="true" sz="6062">
                <a:solidFill>
                  <a:srgbClr val="30318B"/>
                </a:solidFill>
                <a:latin typeface="Rosario Bold"/>
                <a:ea typeface="Rosario Bold"/>
                <a:cs typeface="Rosario Bold"/>
                <a:sym typeface="Rosario Bold"/>
              </a:rPr>
              <a:t>HOW CNN WORKS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945470" y="-2376191"/>
            <a:ext cx="5272633" cy="5272633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0318B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4914620" y="7117545"/>
            <a:ext cx="5704840" cy="5704840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9C5F1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4323752" y="9567782"/>
            <a:ext cx="1839350" cy="1839350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0318B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-651846" y="2203119"/>
            <a:ext cx="1386647" cy="1386647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9C5F1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1028700" y="9046803"/>
            <a:ext cx="3135301" cy="564354"/>
          </a:xfrm>
          <a:custGeom>
            <a:avLst/>
            <a:gdLst/>
            <a:ahLst/>
            <a:cxnLst/>
            <a:rect r="r" b="b" t="t" l="l"/>
            <a:pathLst>
              <a:path h="564354" w="3135301">
                <a:moveTo>
                  <a:pt x="0" y="0"/>
                </a:moveTo>
                <a:lnTo>
                  <a:pt x="3135301" y="0"/>
                </a:lnTo>
                <a:lnTo>
                  <a:pt x="3135301" y="564354"/>
                </a:lnTo>
                <a:lnTo>
                  <a:pt x="0" y="56435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-1107912" y="-1038882"/>
            <a:ext cx="2972604" cy="2972604"/>
          </a:xfrm>
          <a:custGeom>
            <a:avLst/>
            <a:gdLst/>
            <a:ahLst/>
            <a:cxnLst/>
            <a:rect r="r" b="b" t="t" l="l"/>
            <a:pathLst>
              <a:path h="2972604" w="2972604">
                <a:moveTo>
                  <a:pt x="0" y="0"/>
                </a:moveTo>
                <a:lnTo>
                  <a:pt x="2972604" y="0"/>
                </a:lnTo>
                <a:lnTo>
                  <a:pt x="2972604" y="2972604"/>
                </a:lnTo>
                <a:lnTo>
                  <a:pt x="0" y="297260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-10800000">
            <a:off x="16457937" y="2063642"/>
            <a:ext cx="1361627" cy="1361627"/>
          </a:xfrm>
          <a:custGeom>
            <a:avLst/>
            <a:gdLst/>
            <a:ahLst/>
            <a:cxnLst/>
            <a:rect r="r" b="b" t="t" l="l"/>
            <a:pathLst>
              <a:path h="1361627" w="1361627">
                <a:moveTo>
                  <a:pt x="0" y="0"/>
                </a:moveTo>
                <a:lnTo>
                  <a:pt x="1361627" y="0"/>
                </a:lnTo>
                <a:lnTo>
                  <a:pt x="1361627" y="1361627"/>
                </a:lnTo>
                <a:lnTo>
                  <a:pt x="0" y="13616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16637449" y="8575609"/>
            <a:ext cx="3216273" cy="3216273"/>
          </a:xfrm>
          <a:custGeom>
            <a:avLst/>
            <a:gdLst/>
            <a:ahLst/>
            <a:cxnLst/>
            <a:rect r="r" b="b" t="t" l="l"/>
            <a:pathLst>
              <a:path h="3216273" w="3216273">
                <a:moveTo>
                  <a:pt x="0" y="0"/>
                </a:moveTo>
                <a:lnTo>
                  <a:pt x="3216273" y="0"/>
                </a:lnTo>
                <a:lnTo>
                  <a:pt x="3216273" y="3216273"/>
                </a:lnTo>
                <a:lnTo>
                  <a:pt x="0" y="321627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16986566" y="7117545"/>
            <a:ext cx="1031856" cy="1031856"/>
          </a:xfrm>
          <a:custGeom>
            <a:avLst/>
            <a:gdLst/>
            <a:ahLst/>
            <a:cxnLst/>
            <a:rect r="r" b="b" t="t" l="l"/>
            <a:pathLst>
              <a:path h="1031856" w="1031856">
                <a:moveTo>
                  <a:pt x="0" y="0"/>
                </a:moveTo>
                <a:lnTo>
                  <a:pt x="1031856" y="0"/>
                </a:lnTo>
                <a:lnTo>
                  <a:pt x="1031856" y="1031855"/>
                </a:lnTo>
                <a:lnTo>
                  <a:pt x="0" y="103185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2284594" y="-1726493"/>
            <a:ext cx="2664744" cy="2664744"/>
          </a:xfrm>
          <a:custGeom>
            <a:avLst/>
            <a:gdLst/>
            <a:ahLst/>
            <a:cxnLst/>
            <a:rect r="r" b="b" t="t" l="l"/>
            <a:pathLst>
              <a:path h="2664744" w="2664744">
                <a:moveTo>
                  <a:pt x="0" y="0"/>
                </a:moveTo>
                <a:lnTo>
                  <a:pt x="2664745" y="0"/>
                </a:lnTo>
                <a:lnTo>
                  <a:pt x="2664745" y="2664745"/>
                </a:lnTo>
                <a:lnTo>
                  <a:pt x="0" y="2664745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true" flipV="false" rot="-10800000">
            <a:off x="16457937" y="606788"/>
            <a:ext cx="1361627" cy="1361627"/>
          </a:xfrm>
          <a:custGeom>
            <a:avLst/>
            <a:gdLst/>
            <a:ahLst/>
            <a:cxnLst/>
            <a:rect r="r" b="b" t="t" l="l"/>
            <a:pathLst>
              <a:path h="1361627" w="1361627">
                <a:moveTo>
                  <a:pt x="1361627" y="0"/>
                </a:moveTo>
                <a:lnTo>
                  <a:pt x="0" y="0"/>
                </a:lnTo>
                <a:lnTo>
                  <a:pt x="0" y="1361627"/>
                </a:lnTo>
                <a:lnTo>
                  <a:pt x="1361627" y="1361627"/>
                </a:lnTo>
                <a:lnTo>
                  <a:pt x="1361627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1" id="21"/>
          <p:cNvGrpSpPr/>
          <p:nvPr/>
        </p:nvGrpSpPr>
        <p:grpSpPr>
          <a:xfrm rot="0">
            <a:off x="4636394" y="1236947"/>
            <a:ext cx="8026458" cy="731468"/>
            <a:chOff x="0" y="0"/>
            <a:chExt cx="2113964" cy="192650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2113964" cy="192650"/>
            </a:xfrm>
            <a:custGeom>
              <a:avLst/>
              <a:gdLst/>
              <a:ahLst/>
              <a:cxnLst/>
              <a:rect r="r" b="b" t="t" l="l"/>
              <a:pathLst>
                <a:path h="192650" w="2113964">
                  <a:moveTo>
                    <a:pt x="0" y="0"/>
                  </a:moveTo>
                  <a:lnTo>
                    <a:pt x="2113964" y="0"/>
                  </a:lnTo>
                  <a:lnTo>
                    <a:pt x="2113964" y="192650"/>
                  </a:lnTo>
                  <a:lnTo>
                    <a:pt x="0" y="192650"/>
                  </a:lnTo>
                  <a:close/>
                </a:path>
              </a:pathLst>
            </a:custGeom>
            <a:solidFill>
              <a:srgbClr val="59C5F1"/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0" y="-38100"/>
              <a:ext cx="2113964" cy="2307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4" id="24"/>
          <p:cNvSpPr txBox="true"/>
          <p:nvPr/>
        </p:nvSpPr>
        <p:spPr>
          <a:xfrm rot="0">
            <a:off x="4931568" y="38777"/>
            <a:ext cx="8424863" cy="6708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47"/>
              </a:lnSpc>
            </a:pPr>
            <a:r>
              <a:rPr lang="en-US" b="true" sz="3962">
                <a:solidFill>
                  <a:srgbClr val="30318B"/>
                </a:solidFill>
                <a:latin typeface="Rosario Bold"/>
                <a:ea typeface="Rosario Bold"/>
                <a:cs typeface="Rosario Bold"/>
                <a:sym typeface="Rosario Bold"/>
              </a:rPr>
              <a:t>BLOCK DIAGRAM OF OUR MODEL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4568694" y="1214629"/>
            <a:ext cx="8026458" cy="6054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55"/>
              </a:lnSpc>
              <a:spcBef>
                <a:spcPct val="0"/>
              </a:spcBef>
            </a:pPr>
            <a:r>
              <a:rPr lang="en-US" b="true" sz="3539">
                <a:solidFill>
                  <a:srgbClr val="30318B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Data Loading and Preprocessing</a:t>
            </a:r>
          </a:p>
        </p:txBody>
      </p:sp>
      <p:grpSp>
        <p:nvGrpSpPr>
          <p:cNvPr name="Group 26" id="26"/>
          <p:cNvGrpSpPr/>
          <p:nvPr/>
        </p:nvGrpSpPr>
        <p:grpSpPr>
          <a:xfrm rot="36727">
            <a:off x="6452244" y="2235159"/>
            <a:ext cx="4607182" cy="761333"/>
            <a:chOff x="0" y="0"/>
            <a:chExt cx="1213414" cy="200516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1213414" cy="200516"/>
            </a:xfrm>
            <a:custGeom>
              <a:avLst/>
              <a:gdLst/>
              <a:ahLst/>
              <a:cxnLst/>
              <a:rect r="r" b="b" t="t" l="l"/>
              <a:pathLst>
                <a:path h="200516" w="1213414">
                  <a:moveTo>
                    <a:pt x="0" y="0"/>
                  </a:moveTo>
                  <a:lnTo>
                    <a:pt x="1213414" y="0"/>
                  </a:lnTo>
                  <a:lnTo>
                    <a:pt x="1213414" y="200516"/>
                  </a:lnTo>
                  <a:lnTo>
                    <a:pt x="0" y="200516"/>
                  </a:lnTo>
                  <a:close/>
                </a:path>
              </a:pathLst>
            </a:custGeom>
            <a:solidFill>
              <a:srgbClr val="59C5F1"/>
            </a:solidFill>
          </p:spPr>
        </p:sp>
        <p:sp>
          <p:nvSpPr>
            <p:cNvPr name="TextBox 28" id="28"/>
            <p:cNvSpPr txBox="true"/>
            <p:nvPr/>
          </p:nvSpPr>
          <p:spPr>
            <a:xfrm>
              <a:off x="0" y="-38100"/>
              <a:ext cx="1213414" cy="23861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9" id="29"/>
          <p:cNvSpPr txBox="true"/>
          <p:nvPr/>
        </p:nvSpPr>
        <p:spPr>
          <a:xfrm rot="0">
            <a:off x="5964190" y="2312119"/>
            <a:ext cx="5040878" cy="6472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276"/>
              </a:lnSpc>
              <a:spcBef>
                <a:spcPct val="0"/>
              </a:spcBef>
            </a:pPr>
            <a:r>
              <a:rPr lang="en-US" b="true" sz="3769">
                <a:solidFill>
                  <a:srgbClr val="30318B"/>
                </a:solidFill>
                <a:latin typeface="Roboto Bold"/>
                <a:ea typeface="Roboto Bold"/>
                <a:cs typeface="Roboto Bold"/>
                <a:sym typeface="Roboto Bold"/>
              </a:rPr>
              <a:t>Dataset Splitting</a:t>
            </a:r>
          </a:p>
        </p:txBody>
      </p:sp>
      <p:grpSp>
        <p:nvGrpSpPr>
          <p:cNvPr name="Group 30" id="30"/>
          <p:cNvGrpSpPr/>
          <p:nvPr/>
        </p:nvGrpSpPr>
        <p:grpSpPr>
          <a:xfrm rot="0">
            <a:off x="6448309" y="3528511"/>
            <a:ext cx="4615053" cy="776041"/>
            <a:chOff x="0" y="0"/>
            <a:chExt cx="1215487" cy="204389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1215487" cy="204389"/>
            </a:xfrm>
            <a:custGeom>
              <a:avLst/>
              <a:gdLst/>
              <a:ahLst/>
              <a:cxnLst/>
              <a:rect r="r" b="b" t="t" l="l"/>
              <a:pathLst>
                <a:path h="204389" w="1215487">
                  <a:moveTo>
                    <a:pt x="0" y="0"/>
                  </a:moveTo>
                  <a:lnTo>
                    <a:pt x="1215487" y="0"/>
                  </a:lnTo>
                  <a:lnTo>
                    <a:pt x="1215487" y="204389"/>
                  </a:lnTo>
                  <a:lnTo>
                    <a:pt x="0" y="204389"/>
                  </a:lnTo>
                  <a:close/>
                </a:path>
              </a:pathLst>
            </a:custGeom>
            <a:solidFill>
              <a:srgbClr val="59C5F1"/>
            </a:solidFill>
          </p:spPr>
        </p:sp>
        <p:sp>
          <p:nvSpPr>
            <p:cNvPr name="TextBox 32" id="32"/>
            <p:cNvSpPr txBox="true"/>
            <p:nvPr/>
          </p:nvSpPr>
          <p:spPr>
            <a:xfrm>
              <a:off x="0" y="-38100"/>
              <a:ext cx="1215487" cy="24248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33" id="33"/>
          <p:cNvSpPr txBox="true"/>
          <p:nvPr/>
        </p:nvSpPr>
        <p:spPr>
          <a:xfrm rot="0">
            <a:off x="6578463" y="3553561"/>
            <a:ext cx="4213860" cy="6553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50"/>
              </a:lnSpc>
              <a:spcBef>
                <a:spcPct val="0"/>
              </a:spcBef>
            </a:pPr>
            <a:r>
              <a:rPr lang="en-US" b="true" sz="3822">
                <a:solidFill>
                  <a:srgbClr val="30318B"/>
                </a:solidFill>
                <a:latin typeface="Roboto Bold"/>
                <a:ea typeface="Roboto Bold"/>
                <a:cs typeface="Roboto Bold"/>
                <a:sym typeface="Roboto Bold"/>
              </a:rPr>
              <a:t>Data Augmentation</a:t>
            </a:r>
          </a:p>
        </p:txBody>
      </p:sp>
      <p:grpSp>
        <p:nvGrpSpPr>
          <p:cNvPr name="Group 34" id="34"/>
          <p:cNvGrpSpPr/>
          <p:nvPr/>
        </p:nvGrpSpPr>
        <p:grpSpPr>
          <a:xfrm rot="0">
            <a:off x="6514442" y="4755480"/>
            <a:ext cx="4615053" cy="776041"/>
            <a:chOff x="0" y="0"/>
            <a:chExt cx="1215487" cy="204389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1215487" cy="204389"/>
            </a:xfrm>
            <a:custGeom>
              <a:avLst/>
              <a:gdLst/>
              <a:ahLst/>
              <a:cxnLst/>
              <a:rect r="r" b="b" t="t" l="l"/>
              <a:pathLst>
                <a:path h="204389" w="1215487">
                  <a:moveTo>
                    <a:pt x="0" y="0"/>
                  </a:moveTo>
                  <a:lnTo>
                    <a:pt x="1215487" y="0"/>
                  </a:lnTo>
                  <a:lnTo>
                    <a:pt x="1215487" y="204389"/>
                  </a:lnTo>
                  <a:lnTo>
                    <a:pt x="0" y="204389"/>
                  </a:lnTo>
                  <a:close/>
                </a:path>
              </a:pathLst>
            </a:custGeom>
            <a:solidFill>
              <a:srgbClr val="59C5F1"/>
            </a:solidFill>
          </p:spPr>
        </p:sp>
        <p:sp>
          <p:nvSpPr>
            <p:cNvPr name="TextBox 36" id="36"/>
            <p:cNvSpPr txBox="true"/>
            <p:nvPr/>
          </p:nvSpPr>
          <p:spPr>
            <a:xfrm>
              <a:off x="0" y="-38100"/>
              <a:ext cx="1215487" cy="24248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37" id="37"/>
          <p:cNvSpPr txBox="true"/>
          <p:nvPr/>
        </p:nvSpPr>
        <p:spPr>
          <a:xfrm rot="0">
            <a:off x="6664366" y="4803105"/>
            <a:ext cx="4301490" cy="6720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84"/>
              </a:lnSpc>
              <a:spcBef>
                <a:spcPct val="0"/>
              </a:spcBef>
            </a:pPr>
            <a:r>
              <a:rPr lang="en-US" b="true" sz="3917">
                <a:solidFill>
                  <a:srgbClr val="30318B"/>
                </a:solidFill>
                <a:latin typeface="Roboto Bold"/>
                <a:ea typeface="Roboto Bold"/>
                <a:cs typeface="Roboto Bold"/>
                <a:sym typeface="Roboto Bold"/>
              </a:rPr>
              <a:t>Model Architecture</a:t>
            </a:r>
          </a:p>
        </p:txBody>
      </p:sp>
      <p:grpSp>
        <p:nvGrpSpPr>
          <p:cNvPr name="Group 38" id="38"/>
          <p:cNvGrpSpPr/>
          <p:nvPr/>
        </p:nvGrpSpPr>
        <p:grpSpPr>
          <a:xfrm rot="0">
            <a:off x="6536472" y="5869832"/>
            <a:ext cx="4615053" cy="776041"/>
            <a:chOff x="0" y="0"/>
            <a:chExt cx="1215487" cy="204389"/>
          </a:xfrm>
        </p:grpSpPr>
        <p:sp>
          <p:nvSpPr>
            <p:cNvPr name="Freeform 39" id="39"/>
            <p:cNvSpPr/>
            <p:nvPr/>
          </p:nvSpPr>
          <p:spPr>
            <a:xfrm flipH="false" flipV="false" rot="0">
              <a:off x="0" y="0"/>
              <a:ext cx="1215487" cy="204389"/>
            </a:xfrm>
            <a:custGeom>
              <a:avLst/>
              <a:gdLst/>
              <a:ahLst/>
              <a:cxnLst/>
              <a:rect r="r" b="b" t="t" l="l"/>
              <a:pathLst>
                <a:path h="204389" w="1215487">
                  <a:moveTo>
                    <a:pt x="0" y="0"/>
                  </a:moveTo>
                  <a:lnTo>
                    <a:pt x="1215487" y="0"/>
                  </a:lnTo>
                  <a:lnTo>
                    <a:pt x="1215487" y="204389"/>
                  </a:lnTo>
                  <a:lnTo>
                    <a:pt x="0" y="204389"/>
                  </a:lnTo>
                  <a:close/>
                </a:path>
              </a:pathLst>
            </a:custGeom>
            <a:solidFill>
              <a:srgbClr val="59C5F1"/>
            </a:solidFill>
          </p:spPr>
        </p:sp>
        <p:sp>
          <p:nvSpPr>
            <p:cNvPr name="TextBox 40" id="40"/>
            <p:cNvSpPr txBox="true"/>
            <p:nvPr/>
          </p:nvSpPr>
          <p:spPr>
            <a:xfrm>
              <a:off x="0" y="-38100"/>
              <a:ext cx="1215487" cy="24248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41" id="41"/>
          <p:cNvSpPr txBox="true"/>
          <p:nvPr/>
        </p:nvSpPr>
        <p:spPr>
          <a:xfrm rot="0">
            <a:off x="6969838" y="5926982"/>
            <a:ext cx="3920465" cy="6979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31"/>
              </a:lnSpc>
              <a:spcBef>
                <a:spcPct val="0"/>
              </a:spcBef>
            </a:pPr>
            <a:r>
              <a:rPr lang="en-US" b="true" sz="4022">
                <a:solidFill>
                  <a:srgbClr val="30318B"/>
                </a:solidFill>
                <a:latin typeface="Roboto Bold"/>
                <a:ea typeface="Roboto Bold"/>
                <a:cs typeface="Roboto Bold"/>
                <a:sym typeface="Roboto Bold"/>
              </a:rPr>
              <a:t>Model Training</a:t>
            </a:r>
          </a:p>
        </p:txBody>
      </p:sp>
      <p:grpSp>
        <p:nvGrpSpPr>
          <p:cNvPr name="Group 42" id="42"/>
          <p:cNvGrpSpPr/>
          <p:nvPr/>
        </p:nvGrpSpPr>
        <p:grpSpPr>
          <a:xfrm rot="0">
            <a:off x="6589364" y="6957323"/>
            <a:ext cx="4562161" cy="676149"/>
            <a:chOff x="0" y="0"/>
            <a:chExt cx="1201557" cy="178081"/>
          </a:xfrm>
        </p:grpSpPr>
        <p:sp>
          <p:nvSpPr>
            <p:cNvPr name="Freeform 43" id="43"/>
            <p:cNvSpPr/>
            <p:nvPr/>
          </p:nvSpPr>
          <p:spPr>
            <a:xfrm flipH="false" flipV="false" rot="0">
              <a:off x="0" y="0"/>
              <a:ext cx="1201557" cy="178081"/>
            </a:xfrm>
            <a:custGeom>
              <a:avLst/>
              <a:gdLst/>
              <a:ahLst/>
              <a:cxnLst/>
              <a:rect r="r" b="b" t="t" l="l"/>
              <a:pathLst>
                <a:path h="178081" w="1201557">
                  <a:moveTo>
                    <a:pt x="0" y="0"/>
                  </a:moveTo>
                  <a:lnTo>
                    <a:pt x="1201557" y="0"/>
                  </a:lnTo>
                  <a:lnTo>
                    <a:pt x="1201557" y="178081"/>
                  </a:lnTo>
                  <a:lnTo>
                    <a:pt x="0" y="178081"/>
                  </a:lnTo>
                  <a:close/>
                </a:path>
              </a:pathLst>
            </a:custGeom>
            <a:solidFill>
              <a:srgbClr val="59C5F1"/>
            </a:solidFill>
          </p:spPr>
        </p:sp>
        <p:sp>
          <p:nvSpPr>
            <p:cNvPr name="TextBox 44" id="44"/>
            <p:cNvSpPr txBox="true"/>
            <p:nvPr/>
          </p:nvSpPr>
          <p:spPr>
            <a:xfrm>
              <a:off x="0" y="-38100"/>
              <a:ext cx="1201557" cy="21618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45" id="45"/>
          <p:cNvSpPr txBox="true"/>
          <p:nvPr/>
        </p:nvSpPr>
        <p:spPr>
          <a:xfrm rot="0">
            <a:off x="6670947" y="6881123"/>
            <a:ext cx="4398995" cy="6632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45"/>
              </a:lnSpc>
              <a:spcBef>
                <a:spcPct val="0"/>
              </a:spcBef>
            </a:pPr>
            <a:r>
              <a:rPr lang="en-US" b="true" sz="3889">
                <a:solidFill>
                  <a:srgbClr val="30318B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Model Evaluation</a:t>
            </a:r>
          </a:p>
        </p:txBody>
      </p:sp>
      <p:grpSp>
        <p:nvGrpSpPr>
          <p:cNvPr name="Group 46" id="46"/>
          <p:cNvGrpSpPr/>
          <p:nvPr/>
        </p:nvGrpSpPr>
        <p:grpSpPr>
          <a:xfrm rot="0">
            <a:off x="5525719" y="8503243"/>
            <a:ext cx="7007779" cy="503677"/>
            <a:chOff x="0" y="0"/>
            <a:chExt cx="1845670" cy="132656"/>
          </a:xfrm>
        </p:grpSpPr>
        <p:sp>
          <p:nvSpPr>
            <p:cNvPr name="Freeform 47" id="47"/>
            <p:cNvSpPr/>
            <p:nvPr/>
          </p:nvSpPr>
          <p:spPr>
            <a:xfrm flipH="false" flipV="false" rot="0">
              <a:off x="0" y="0"/>
              <a:ext cx="1845670" cy="132656"/>
            </a:xfrm>
            <a:custGeom>
              <a:avLst/>
              <a:gdLst/>
              <a:ahLst/>
              <a:cxnLst/>
              <a:rect r="r" b="b" t="t" l="l"/>
              <a:pathLst>
                <a:path h="132656" w="1845670">
                  <a:moveTo>
                    <a:pt x="0" y="0"/>
                  </a:moveTo>
                  <a:lnTo>
                    <a:pt x="1845670" y="0"/>
                  </a:lnTo>
                  <a:lnTo>
                    <a:pt x="1845670" y="132656"/>
                  </a:lnTo>
                  <a:lnTo>
                    <a:pt x="0" y="132656"/>
                  </a:lnTo>
                  <a:close/>
                </a:path>
              </a:pathLst>
            </a:custGeom>
            <a:solidFill>
              <a:srgbClr val="59C5F1"/>
            </a:solidFill>
          </p:spPr>
        </p:sp>
        <p:sp>
          <p:nvSpPr>
            <p:cNvPr name="TextBox 48" id="48"/>
            <p:cNvSpPr txBox="true"/>
            <p:nvPr/>
          </p:nvSpPr>
          <p:spPr>
            <a:xfrm>
              <a:off x="0" y="-38100"/>
              <a:ext cx="1845670" cy="17075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49" id="49"/>
          <p:cNvSpPr txBox="true"/>
          <p:nvPr/>
        </p:nvSpPr>
        <p:spPr>
          <a:xfrm rot="0">
            <a:off x="5396364" y="8350843"/>
            <a:ext cx="7266489" cy="6044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10"/>
              </a:lnSpc>
              <a:spcBef>
                <a:spcPct val="0"/>
              </a:spcBef>
            </a:pPr>
            <a:r>
              <a:rPr lang="en-US" b="true" sz="3578">
                <a:solidFill>
                  <a:srgbClr val="30318B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Prediction and Post-Processing</a:t>
            </a:r>
          </a:p>
        </p:txBody>
      </p:sp>
      <p:grpSp>
        <p:nvGrpSpPr>
          <p:cNvPr name="Group 50" id="50"/>
          <p:cNvGrpSpPr/>
          <p:nvPr/>
        </p:nvGrpSpPr>
        <p:grpSpPr>
          <a:xfrm rot="0">
            <a:off x="5750811" y="9489962"/>
            <a:ext cx="7035280" cy="776041"/>
            <a:chOff x="0" y="0"/>
            <a:chExt cx="1852913" cy="204389"/>
          </a:xfrm>
        </p:grpSpPr>
        <p:sp>
          <p:nvSpPr>
            <p:cNvPr name="Freeform 51" id="51"/>
            <p:cNvSpPr/>
            <p:nvPr/>
          </p:nvSpPr>
          <p:spPr>
            <a:xfrm flipH="false" flipV="false" rot="0">
              <a:off x="0" y="0"/>
              <a:ext cx="1852913" cy="204389"/>
            </a:xfrm>
            <a:custGeom>
              <a:avLst/>
              <a:gdLst/>
              <a:ahLst/>
              <a:cxnLst/>
              <a:rect r="r" b="b" t="t" l="l"/>
              <a:pathLst>
                <a:path h="204389" w="1852913">
                  <a:moveTo>
                    <a:pt x="0" y="0"/>
                  </a:moveTo>
                  <a:lnTo>
                    <a:pt x="1852913" y="0"/>
                  </a:lnTo>
                  <a:lnTo>
                    <a:pt x="1852913" y="204389"/>
                  </a:lnTo>
                  <a:lnTo>
                    <a:pt x="0" y="204389"/>
                  </a:lnTo>
                  <a:close/>
                </a:path>
              </a:pathLst>
            </a:custGeom>
            <a:solidFill>
              <a:srgbClr val="59C5F1"/>
            </a:solidFill>
          </p:spPr>
        </p:sp>
        <p:sp>
          <p:nvSpPr>
            <p:cNvPr name="TextBox 52" id="52"/>
            <p:cNvSpPr txBox="true"/>
            <p:nvPr/>
          </p:nvSpPr>
          <p:spPr>
            <a:xfrm>
              <a:off x="0" y="-38100"/>
              <a:ext cx="1852913" cy="24248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53" id="53"/>
          <p:cNvSpPr txBox="true"/>
          <p:nvPr/>
        </p:nvSpPr>
        <p:spPr>
          <a:xfrm rot="0">
            <a:off x="5750811" y="9552840"/>
            <a:ext cx="6782687" cy="6557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32"/>
              </a:lnSpc>
              <a:spcBef>
                <a:spcPct val="0"/>
              </a:spcBef>
            </a:pPr>
            <a:r>
              <a:rPr lang="en-US" b="true" sz="3808">
                <a:solidFill>
                  <a:srgbClr val="30318B"/>
                </a:solidFill>
                <a:latin typeface="Roboto Bold"/>
                <a:ea typeface="Roboto Bold"/>
                <a:cs typeface="Roboto Bold"/>
                <a:sym typeface="Roboto Bold"/>
              </a:rPr>
              <a:t>Confusion Matrix &amp; Metrics</a:t>
            </a:r>
          </a:p>
        </p:txBody>
      </p:sp>
      <p:sp>
        <p:nvSpPr>
          <p:cNvPr name="AutoShape 54" id="54"/>
          <p:cNvSpPr/>
          <p:nvPr/>
        </p:nvSpPr>
        <p:spPr>
          <a:xfrm>
            <a:off x="8503679" y="2978386"/>
            <a:ext cx="0" cy="60307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55" id="55"/>
          <p:cNvSpPr/>
          <p:nvPr/>
        </p:nvSpPr>
        <p:spPr>
          <a:xfrm>
            <a:off x="8541447" y="4255798"/>
            <a:ext cx="0" cy="60307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56" id="56"/>
          <p:cNvSpPr/>
          <p:nvPr/>
        </p:nvSpPr>
        <p:spPr>
          <a:xfrm flipH="true">
            <a:off x="8581923" y="5395488"/>
            <a:ext cx="19050" cy="473579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57" id="57"/>
          <p:cNvSpPr/>
          <p:nvPr/>
        </p:nvSpPr>
        <p:spPr>
          <a:xfrm>
            <a:off x="8572952" y="6575528"/>
            <a:ext cx="17943" cy="403647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58" id="58"/>
          <p:cNvSpPr/>
          <p:nvPr/>
        </p:nvSpPr>
        <p:spPr>
          <a:xfrm>
            <a:off x="8666343" y="7766822"/>
            <a:ext cx="0" cy="60307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59" id="59"/>
          <p:cNvSpPr/>
          <p:nvPr/>
        </p:nvSpPr>
        <p:spPr>
          <a:xfrm flipH="true">
            <a:off x="8647301" y="8886811"/>
            <a:ext cx="19050" cy="680438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60" id="60"/>
          <p:cNvSpPr/>
          <p:nvPr/>
        </p:nvSpPr>
        <p:spPr>
          <a:xfrm>
            <a:off x="8484629" y="1665369"/>
            <a:ext cx="0" cy="60307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DAGXkX_LQH8</dc:identifier>
  <dcterms:modified xsi:type="dcterms:W3CDTF">2011-08-01T06:04:30Z</dcterms:modified>
  <cp:revision>1</cp:revision>
  <dc:title>sign_slide</dc:title>
</cp:coreProperties>
</file>