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0"/>
  </p:notesMasterIdLst>
  <p:sldIdLst>
    <p:sldId id="256" r:id="rId2"/>
    <p:sldId id="259" r:id="rId3"/>
    <p:sldId id="258" r:id="rId4"/>
    <p:sldId id="261" r:id="rId5"/>
    <p:sldId id="274" r:id="rId6"/>
    <p:sldId id="307" r:id="rId7"/>
    <p:sldId id="309" r:id="rId8"/>
    <p:sldId id="310" r:id="rId9"/>
    <p:sldId id="311" r:id="rId10"/>
    <p:sldId id="308" r:id="rId11"/>
    <p:sldId id="313" r:id="rId12"/>
    <p:sldId id="314" r:id="rId13"/>
    <p:sldId id="317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41"/>
    </p:embeddedFont>
    <p:embeddedFont>
      <p:font typeface="Cambria" panose="02040503050406030204" pitchFamily="18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Passion One" panose="020B0604020202020204" charset="0"/>
      <p:regular r:id="rId50"/>
      <p:bold r:id="rId51"/>
    </p:embeddedFont>
    <p:embeddedFont>
      <p:font typeface="Titillium Web SemiBold" panose="000007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C2EEA3-491D-4741-B790-EFAAE7595FCC}">
  <a:tblStyle styleId="{51C2EEA3-491D-4741-B790-EFAAE7595F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0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9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21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084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121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1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402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478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67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9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fe3a2f5c5_0_1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fe3a2f5c5_0_1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669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566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028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16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769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581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503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515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49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9fe3a2f5c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9fe3a2f5c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81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893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40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2416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296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3310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746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298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2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78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03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9fe828fb2f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9fe828fb2f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07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fe828fb2f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fe828fb2f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3" y="1255200"/>
            <a:ext cx="5656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307800"/>
            <a:ext cx="5656500" cy="58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28173" y="-297369"/>
            <a:ext cx="1177294" cy="1674755"/>
            <a:chOff x="6501775" y="678225"/>
            <a:chExt cx="872975" cy="1232525"/>
          </a:xfrm>
        </p:grpSpPr>
        <p:sp>
          <p:nvSpPr>
            <p:cNvPr id="13" name="Google Shape;13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fill="none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 rot="-2147213">
            <a:off x="-153758" y="4260841"/>
            <a:ext cx="588398" cy="685333"/>
            <a:chOff x="-512903" y="130262"/>
            <a:chExt cx="1033579" cy="1203856"/>
          </a:xfrm>
        </p:grpSpPr>
        <p:sp>
          <p:nvSpPr>
            <p:cNvPr id="18" name="Google Shape;18;p3"/>
            <p:cNvSpPr/>
            <p:nvPr/>
          </p:nvSpPr>
          <p:spPr>
            <a:xfrm>
              <a:off x="-475033" y="164121"/>
              <a:ext cx="957839" cy="693260"/>
            </a:xfrm>
            <a:custGeom>
              <a:avLst/>
              <a:gdLst/>
              <a:ahLst/>
              <a:cxnLst/>
              <a:rect l="l" t="t" r="r" b="b"/>
              <a:pathLst>
                <a:path w="24357" h="17629" extrusionOk="0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431500" y="546046"/>
              <a:ext cx="44083" cy="212906"/>
            </a:xfrm>
            <a:custGeom>
              <a:avLst/>
              <a:gdLst/>
              <a:ahLst/>
              <a:cxnLst/>
              <a:rect l="l" t="t" r="r" b="b"/>
              <a:pathLst>
                <a:path w="1121" h="5414" extrusionOk="0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393197" y="456621"/>
              <a:ext cx="39797" cy="58870"/>
            </a:xfrm>
            <a:custGeom>
              <a:avLst/>
              <a:gdLst/>
              <a:ahLst/>
              <a:cxnLst/>
              <a:rect l="l" t="t" r="r" b="b"/>
              <a:pathLst>
                <a:path w="1012" h="1497" extrusionOk="0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79974" y="669330"/>
              <a:ext cx="108104" cy="56156"/>
            </a:xfrm>
            <a:custGeom>
              <a:avLst/>
              <a:gdLst/>
              <a:ahLst/>
              <a:cxnLst/>
              <a:rect l="l" t="t" r="r" b="b"/>
              <a:pathLst>
                <a:path w="2749" h="1428" extrusionOk="0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53311" y="700908"/>
              <a:ext cx="442800" cy="600139"/>
            </a:xfrm>
            <a:custGeom>
              <a:avLst/>
              <a:gdLst/>
              <a:ahLst/>
              <a:cxnLst/>
              <a:rect l="l" t="t" r="r" b="b"/>
              <a:pathLst>
                <a:path w="11260" h="15261" extrusionOk="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4922" y="644751"/>
              <a:ext cx="63195" cy="46364"/>
            </a:xfrm>
            <a:custGeom>
              <a:avLst/>
              <a:gdLst/>
              <a:ahLst/>
              <a:cxnLst/>
              <a:rect l="l" t="t" r="r" b="b"/>
              <a:pathLst>
                <a:path w="1607" h="1179" extrusionOk="0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08370" y="720531"/>
              <a:ext cx="153682" cy="47072"/>
            </a:xfrm>
            <a:custGeom>
              <a:avLst/>
              <a:gdLst/>
              <a:ahLst/>
              <a:cxnLst/>
              <a:rect l="l" t="t" r="r" b="b"/>
              <a:pathLst>
                <a:path w="3908" h="1197" extrusionOk="0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395714" y="779046"/>
              <a:ext cx="313656" cy="95914"/>
            </a:xfrm>
            <a:custGeom>
              <a:avLst/>
              <a:gdLst/>
              <a:ahLst/>
              <a:cxnLst/>
              <a:rect l="l" t="t" r="r" b="b"/>
              <a:pathLst>
                <a:path w="7976" h="2439" extrusionOk="0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226617" y="809641"/>
              <a:ext cx="149474" cy="44241"/>
            </a:xfrm>
            <a:custGeom>
              <a:avLst/>
              <a:gdLst/>
              <a:ahLst/>
              <a:cxnLst/>
              <a:rect l="l" t="t" r="r" b="b"/>
              <a:pathLst>
                <a:path w="3801" h="1125" extrusionOk="0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5078" y="610381"/>
              <a:ext cx="137559" cy="63903"/>
            </a:xfrm>
            <a:custGeom>
              <a:avLst/>
              <a:gdLst/>
              <a:ahLst/>
              <a:cxnLst/>
              <a:rect l="l" t="t" r="r" b="b"/>
              <a:pathLst>
                <a:path w="3498" h="1625" extrusionOk="0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09104" y="696660"/>
              <a:ext cx="60364" cy="19702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9442" y="583011"/>
              <a:ext cx="270910" cy="105981"/>
            </a:xfrm>
            <a:custGeom>
              <a:avLst/>
              <a:gdLst/>
              <a:ahLst/>
              <a:cxnLst/>
              <a:rect l="l" t="t" r="r" b="b"/>
              <a:pathLst>
                <a:path w="6889" h="2695" extrusionOk="0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1575" y="879640"/>
              <a:ext cx="165047" cy="351526"/>
            </a:xfrm>
            <a:custGeom>
              <a:avLst/>
              <a:gdLst/>
              <a:ahLst/>
              <a:cxnLst/>
              <a:rect l="l" t="t" r="r" b="b"/>
              <a:pathLst>
                <a:path w="4197" h="8939" extrusionOk="0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10133" y="824467"/>
              <a:ext cx="24499" cy="38145"/>
            </a:xfrm>
            <a:custGeom>
              <a:avLst/>
              <a:gdLst/>
              <a:ahLst/>
              <a:cxnLst/>
              <a:rect l="l" t="t" r="r" b="b"/>
              <a:pathLst>
                <a:path w="623" h="970" extrusionOk="0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6283" y="276630"/>
              <a:ext cx="174406" cy="236029"/>
            </a:xfrm>
            <a:custGeom>
              <a:avLst/>
              <a:gdLst/>
              <a:ahLst/>
              <a:cxnLst/>
              <a:rect l="l" t="t" r="r" b="b"/>
              <a:pathLst>
                <a:path w="4435" h="6002" extrusionOk="0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49059" y="1178274"/>
              <a:ext cx="63589" cy="65240"/>
            </a:xfrm>
            <a:custGeom>
              <a:avLst/>
              <a:gdLst/>
              <a:ahLst/>
              <a:cxnLst/>
              <a:rect l="l" t="t" r="r" b="b"/>
              <a:pathLst>
                <a:path w="1617" h="1659" extrusionOk="0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512903" y="130262"/>
              <a:ext cx="1033579" cy="1203856"/>
            </a:xfrm>
            <a:custGeom>
              <a:avLst/>
              <a:gdLst/>
              <a:ahLst/>
              <a:cxnLst/>
              <a:rect l="l" t="t" r="r" b="b"/>
              <a:pathLst>
                <a:path w="26283" h="30613" extrusionOk="0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1663095">
            <a:off x="8177493" y="2265062"/>
            <a:ext cx="1371785" cy="958852"/>
            <a:chOff x="7300319" y="-408113"/>
            <a:chExt cx="1371855" cy="958901"/>
          </a:xfrm>
        </p:grpSpPr>
        <p:sp>
          <p:nvSpPr>
            <p:cNvPr id="36" name="Google Shape;36;p3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avLst/>
              <a:gdLst/>
              <a:ahLst/>
              <a:cxnLst/>
              <a:rect l="l" t="t" r="r" b="b"/>
              <a:pathLst>
                <a:path w="15970" h="32069" extrusionOk="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avLst/>
              <a:gdLst/>
              <a:ahLst/>
              <a:cxnLst/>
              <a:rect l="l" t="t" r="r" b="b"/>
              <a:pathLst>
                <a:path w="8619" h="13883" extrusionOk="0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-3144195">
            <a:off x="511488" y="2198861"/>
            <a:ext cx="417008" cy="415622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-3144155">
            <a:off x="6775292" y="4737402"/>
            <a:ext cx="610545" cy="580100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2185416">
            <a:off x="1316850" y="3880487"/>
            <a:ext cx="236399" cy="82526"/>
          </a:xfrm>
          <a:custGeom>
            <a:avLst/>
            <a:gdLst/>
            <a:ahLst/>
            <a:cxnLst/>
            <a:rect l="l" t="t" r="r" b="b"/>
            <a:pathLst>
              <a:path w="2561" h="894" extrusionOk="0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-3144175">
            <a:off x="6998832" y="1064873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38096" y="-207260"/>
            <a:ext cx="9182888" cy="1941029"/>
            <a:chOff x="209575" y="678225"/>
            <a:chExt cx="7165175" cy="1503275"/>
          </a:xfrm>
        </p:grpSpPr>
        <p:sp>
          <p:nvSpPr>
            <p:cNvPr id="45" name="Google Shape;45;p3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9575" y="678225"/>
              <a:ext cx="352400" cy="1503275"/>
            </a:xfrm>
            <a:custGeom>
              <a:avLst/>
              <a:gdLst/>
              <a:ahLst/>
              <a:cxnLst/>
              <a:rect l="l" t="t" r="r" b="b"/>
              <a:pathLst>
                <a:path w="14096" h="60131" extrusionOk="0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983125" y="678225"/>
              <a:ext cx="872975" cy="890375"/>
            </a:xfrm>
            <a:custGeom>
              <a:avLst/>
              <a:gdLst/>
              <a:ahLst/>
              <a:cxnLst/>
              <a:rect l="l" t="t" r="r" b="b"/>
              <a:pathLst>
                <a:path w="34919" h="35615" extrusionOk="0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168850" y="678225"/>
              <a:ext cx="282375" cy="588400"/>
            </a:xfrm>
            <a:custGeom>
              <a:avLst/>
              <a:gdLst/>
              <a:ahLst/>
              <a:cxnLst/>
              <a:rect l="l" t="t" r="r" b="b"/>
              <a:pathLst>
                <a:path w="11295" h="23536" extrusionOk="0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09575" y="678225"/>
              <a:ext cx="352400" cy="1503275"/>
            </a:xfrm>
            <a:custGeom>
              <a:avLst/>
              <a:gdLst/>
              <a:ahLst/>
              <a:cxnLst/>
              <a:rect l="l" t="t" r="r" b="b"/>
              <a:pathLst>
                <a:path w="14096" h="60131" fill="none" extrusionOk="0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83125" y="678225"/>
              <a:ext cx="872975" cy="890375"/>
            </a:xfrm>
            <a:custGeom>
              <a:avLst/>
              <a:gdLst/>
              <a:ahLst/>
              <a:cxnLst/>
              <a:rect l="l" t="t" r="r" b="b"/>
              <a:pathLst>
                <a:path w="34919" h="35615" fill="none" extrusionOk="0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168850" y="678225"/>
              <a:ext cx="282375" cy="588400"/>
            </a:xfrm>
            <a:custGeom>
              <a:avLst/>
              <a:gdLst/>
              <a:ahLst/>
              <a:cxnLst/>
              <a:rect l="l" t="t" r="r" b="b"/>
              <a:pathLst>
                <a:path w="11295" h="23536" fill="none" extrusionOk="0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fill="none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2235150" y="2349338"/>
            <a:ext cx="467370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2" hasCustomPrompt="1"/>
          </p:nvPr>
        </p:nvSpPr>
        <p:spPr>
          <a:xfrm>
            <a:off x="2235150" y="1045463"/>
            <a:ext cx="4673700" cy="130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235150" y="3319538"/>
            <a:ext cx="4673700" cy="77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 rot="3144175" flipH="1">
            <a:off x="180370" y="1985998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 rot="3144039" flipH="1">
            <a:off x="8499120" y="4726704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 rot="3564732" flipH="1">
            <a:off x="8721174" y="458879"/>
            <a:ext cx="669633" cy="533388"/>
            <a:chOff x="-602987" y="2563895"/>
            <a:chExt cx="640505" cy="510186"/>
          </a:xfrm>
        </p:grpSpPr>
        <p:sp>
          <p:nvSpPr>
            <p:cNvPr id="115" name="Google Shape;115;p6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6"/>
          <p:cNvGrpSpPr/>
          <p:nvPr/>
        </p:nvGrpSpPr>
        <p:grpSpPr>
          <a:xfrm rot="1662630">
            <a:off x="-598322" y="4060581"/>
            <a:ext cx="1371842" cy="958892"/>
            <a:chOff x="7300319" y="-408113"/>
            <a:chExt cx="1371855" cy="958901"/>
          </a:xfrm>
        </p:grpSpPr>
        <p:sp>
          <p:nvSpPr>
            <p:cNvPr id="119" name="Google Shape;119;p6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avLst/>
              <a:gdLst/>
              <a:ahLst/>
              <a:cxnLst/>
              <a:rect l="l" t="t" r="r" b="b"/>
              <a:pathLst>
                <a:path w="15970" h="32069" extrusionOk="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avLst/>
              <a:gdLst/>
              <a:ahLst/>
              <a:cxnLst/>
              <a:rect l="l" t="t" r="r" b="b"/>
              <a:pathLst>
                <a:path w="8619" h="13883" extrusionOk="0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 rot="-3144447">
            <a:off x="-335076" y="752941"/>
            <a:ext cx="564947" cy="516674"/>
            <a:chOff x="7951491" y="3948941"/>
            <a:chExt cx="472500" cy="432126"/>
          </a:xfrm>
        </p:grpSpPr>
        <p:sp>
          <p:nvSpPr>
            <p:cNvPr id="125" name="Google Shape;125;p6"/>
            <p:cNvSpPr/>
            <p:nvPr/>
          </p:nvSpPr>
          <p:spPr>
            <a:xfrm>
              <a:off x="7951491" y="3948941"/>
              <a:ext cx="472500" cy="432126"/>
            </a:xfrm>
            <a:custGeom>
              <a:avLst/>
              <a:gdLst/>
              <a:ahLst/>
              <a:cxnLst/>
              <a:rect l="l" t="t" r="r" b="b"/>
              <a:pathLst>
                <a:path w="6076" h="5557" extrusionOk="0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8" extrusionOk="0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1" extrusionOk="0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93" extrusionOk="0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9" extrusionOk="0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3" extrusionOk="0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88" extrusionOk="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92" extrusionOk="0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847" extrusionOk="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 rot="-3144175">
            <a:off x="8626107" y="1985998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 rot="2185416">
            <a:off x="144750" y="1146424"/>
            <a:ext cx="236399" cy="82526"/>
          </a:xfrm>
          <a:custGeom>
            <a:avLst/>
            <a:gdLst/>
            <a:ahLst/>
            <a:cxnLst/>
            <a:rect l="l" t="t" r="r" b="b"/>
            <a:pathLst>
              <a:path w="2561" h="894" extrusionOk="0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3033062" y="311879"/>
            <a:ext cx="855128" cy="659520"/>
            <a:chOff x="3206237" y="4273754"/>
            <a:chExt cx="855128" cy="659520"/>
          </a:xfrm>
        </p:grpSpPr>
        <p:sp>
          <p:nvSpPr>
            <p:cNvPr id="210" name="Google Shape;210;p9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avLst/>
              <a:gdLst/>
              <a:ahLst/>
              <a:cxnLst/>
              <a:rect l="l" t="t" r="r" b="b"/>
              <a:pathLst>
                <a:path w="12205" h="32350" extrusionOk="0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avLst/>
              <a:gdLst/>
              <a:ahLst/>
              <a:cxnLst/>
              <a:rect l="l" t="t" r="r" b="b"/>
              <a:pathLst>
                <a:path w="2642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avLst/>
              <a:gdLst/>
              <a:ahLst/>
              <a:cxnLst/>
              <a:rect l="l" t="t" r="r" b="b"/>
              <a:pathLst>
                <a:path w="3195" h="29620" extrusionOk="0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avLst/>
              <a:gdLst/>
              <a:ahLst/>
              <a:cxnLst/>
              <a:rect l="l" t="t" r="r" b="b"/>
              <a:pathLst>
                <a:path w="4337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 rot="-2079588">
            <a:off x="3176382" y="4594272"/>
            <a:ext cx="669672" cy="533419"/>
            <a:chOff x="-602987" y="2563895"/>
            <a:chExt cx="640505" cy="510186"/>
          </a:xfrm>
        </p:grpSpPr>
        <p:sp>
          <p:nvSpPr>
            <p:cNvPr id="215" name="Google Shape;215;p9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9"/>
          <p:cNvSpPr/>
          <p:nvPr/>
        </p:nvSpPr>
        <p:spPr>
          <a:xfrm rot="-3144195">
            <a:off x="410738" y="4447836"/>
            <a:ext cx="417008" cy="415622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rot="-3144039">
            <a:off x="7067007" y="-212971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4308900" y="1217300"/>
            <a:ext cx="4115100" cy="9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4308900" y="2139100"/>
            <a:ext cx="4115100" cy="17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2" name="Google Shape;222;p9"/>
          <p:cNvGrpSpPr/>
          <p:nvPr/>
        </p:nvGrpSpPr>
        <p:grpSpPr>
          <a:xfrm rot="-3144447">
            <a:off x="6569757" y="4394616"/>
            <a:ext cx="564947" cy="516674"/>
            <a:chOff x="7951491" y="3948941"/>
            <a:chExt cx="472500" cy="432126"/>
          </a:xfrm>
        </p:grpSpPr>
        <p:sp>
          <p:nvSpPr>
            <p:cNvPr id="223" name="Google Shape;223;p9"/>
            <p:cNvSpPr/>
            <p:nvPr/>
          </p:nvSpPr>
          <p:spPr>
            <a:xfrm>
              <a:off x="7951491" y="3948941"/>
              <a:ext cx="472500" cy="432126"/>
            </a:xfrm>
            <a:custGeom>
              <a:avLst/>
              <a:gdLst/>
              <a:ahLst/>
              <a:cxnLst/>
              <a:rect l="l" t="t" r="r" b="b"/>
              <a:pathLst>
                <a:path w="6076" h="5557" extrusionOk="0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9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8" extrusionOk="0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1" extrusionOk="0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93" extrusionOk="0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9" extrusionOk="0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3" extrusionOk="0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88" extrusionOk="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92" extrusionOk="0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847" extrusionOk="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chemeClr val="dk1">
                  <a:alpha val="259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 rot="-3144039">
            <a:off x="-300256" y="3120504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3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320" name="Google Shape;320;p13"/>
            <p:cNvSpPr/>
            <p:nvPr/>
          </p:nvSpPr>
          <p:spPr>
            <a:xfrm>
              <a:off x="-475033" y="164121"/>
              <a:ext cx="957839" cy="693260"/>
            </a:xfrm>
            <a:custGeom>
              <a:avLst/>
              <a:gdLst/>
              <a:ahLst/>
              <a:cxnLst/>
              <a:rect l="l" t="t" r="r" b="b"/>
              <a:pathLst>
                <a:path w="24357" h="17629" extrusionOk="0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-431500" y="546046"/>
              <a:ext cx="44083" cy="212906"/>
            </a:xfrm>
            <a:custGeom>
              <a:avLst/>
              <a:gdLst/>
              <a:ahLst/>
              <a:cxnLst/>
              <a:rect l="l" t="t" r="r" b="b"/>
              <a:pathLst>
                <a:path w="1121" h="5414" extrusionOk="0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-393197" y="456621"/>
              <a:ext cx="39797" cy="58870"/>
            </a:xfrm>
            <a:custGeom>
              <a:avLst/>
              <a:gdLst/>
              <a:ahLst/>
              <a:cxnLst/>
              <a:rect l="l" t="t" r="r" b="b"/>
              <a:pathLst>
                <a:path w="1012" h="1497" extrusionOk="0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-79974" y="669330"/>
              <a:ext cx="108104" cy="56156"/>
            </a:xfrm>
            <a:custGeom>
              <a:avLst/>
              <a:gdLst/>
              <a:ahLst/>
              <a:cxnLst/>
              <a:rect l="l" t="t" r="r" b="b"/>
              <a:pathLst>
                <a:path w="2749" h="1428" extrusionOk="0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-53311" y="700908"/>
              <a:ext cx="442800" cy="600139"/>
            </a:xfrm>
            <a:custGeom>
              <a:avLst/>
              <a:gdLst/>
              <a:ahLst/>
              <a:cxnLst/>
              <a:rect l="l" t="t" r="r" b="b"/>
              <a:pathLst>
                <a:path w="11260" h="15261" extrusionOk="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4922" y="644751"/>
              <a:ext cx="63195" cy="46364"/>
            </a:xfrm>
            <a:custGeom>
              <a:avLst/>
              <a:gdLst/>
              <a:ahLst/>
              <a:cxnLst/>
              <a:rect l="l" t="t" r="r" b="b"/>
              <a:pathLst>
                <a:path w="1607" h="1179" extrusionOk="0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-208370" y="720531"/>
              <a:ext cx="153682" cy="47072"/>
            </a:xfrm>
            <a:custGeom>
              <a:avLst/>
              <a:gdLst/>
              <a:ahLst/>
              <a:cxnLst/>
              <a:rect l="l" t="t" r="r" b="b"/>
              <a:pathLst>
                <a:path w="3908" h="1197" extrusionOk="0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-395714" y="779046"/>
              <a:ext cx="313656" cy="95914"/>
            </a:xfrm>
            <a:custGeom>
              <a:avLst/>
              <a:gdLst/>
              <a:ahLst/>
              <a:cxnLst/>
              <a:rect l="l" t="t" r="r" b="b"/>
              <a:pathLst>
                <a:path w="7976" h="2439" extrusionOk="0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-226617" y="809641"/>
              <a:ext cx="149474" cy="44241"/>
            </a:xfrm>
            <a:custGeom>
              <a:avLst/>
              <a:gdLst/>
              <a:ahLst/>
              <a:cxnLst/>
              <a:rect l="l" t="t" r="r" b="b"/>
              <a:pathLst>
                <a:path w="3801" h="1125" extrusionOk="0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15078" y="610381"/>
              <a:ext cx="137559" cy="63903"/>
            </a:xfrm>
            <a:custGeom>
              <a:avLst/>
              <a:gdLst/>
              <a:ahLst/>
              <a:cxnLst/>
              <a:rect l="l" t="t" r="r" b="b"/>
              <a:pathLst>
                <a:path w="3498" h="1625" extrusionOk="0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09104" y="696660"/>
              <a:ext cx="60364" cy="19702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89442" y="583011"/>
              <a:ext cx="270910" cy="105981"/>
            </a:xfrm>
            <a:custGeom>
              <a:avLst/>
              <a:gdLst/>
              <a:ahLst/>
              <a:cxnLst/>
              <a:rect l="l" t="t" r="r" b="b"/>
              <a:pathLst>
                <a:path w="6889" h="2695" extrusionOk="0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1575" y="879640"/>
              <a:ext cx="165047" cy="351526"/>
            </a:xfrm>
            <a:custGeom>
              <a:avLst/>
              <a:gdLst/>
              <a:ahLst/>
              <a:cxnLst/>
              <a:rect l="l" t="t" r="r" b="b"/>
              <a:pathLst>
                <a:path w="4197" h="8939" extrusionOk="0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10133" y="824467"/>
              <a:ext cx="24499" cy="38145"/>
            </a:xfrm>
            <a:custGeom>
              <a:avLst/>
              <a:gdLst/>
              <a:ahLst/>
              <a:cxnLst/>
              <a:rect l="l" t="t" r="r" b="b"/>
              <a:pathLst>
                <a:path w="623" h="970" extrusionOk="0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66283" y="276630"/>
              <a:ext cx="174406" cy="236029"/>
            </a:xfrm>
            <a:custGeom>
              <a:avLst/>
              <a:gdLst/>
              <a:ahLst/>
              <a:cxnLst/>
              <a:rect l="l" t="t" r="r" b="b"/>
              <a:pathLst>
                <a:path w="4435" h="6002" extrusionOk="0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49059" y="1178274"/>
              <a:ext cx="63589" cy="65240"/>
            </a:xfrm>
            <a:custGeom>
              <a:avLst/>
              <a:gdLst/>
              <a:ahLst/>
              <a:cxnLst/>
              <a:rect l="l" t="t" r="r" b="b"/>
              <a:pathLst>
                <a:path w="1617" h="1659" extrusionOk="0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512903" y="130262"/>
              <a:ext cx="1033579" cy="1203856"/>
            </a:xfrm>
            <a:custGeom>
              <a:avLst/>
              <a:gdLst/>
              <a:ahLst/>
              <a:cxnLst/>
              <a:rect l="l" t="t" r="r" b="b"/>
              <a:pathLst>
                <a:path w="26283" h="30613" extrusionOk="0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>
            <a:off x="8398534" y="103885"/>
            <a:ext cx="988295" cy="1014625"/>
            <a:chOff x="8095121" y="-207949"/>
            <a:chExt cx="1595825" cy="1638342"/>
          </a:xfrm>
        </p:grpSpPr>
        <p:grpSp>
          <p:nvGrpSpPr>
            <p:cNvPr id="338" name="Google Shape;338;p13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339" name="Google Shape;339;p13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avLst/>
                <a:gdLst/>
                <a:ahLst/>
                <a:cxnLst/>
                <a:rect l="l" t="t" r="r" b="b"/>
                <a:pathLst>
                  <a:path w="28817" h="35455" extrusionOk="0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23528" extrusionOk="0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6424" extrusionOk="0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avLst/>
                <a:gdLst/>
                <a:ahLst/>
                <a:cxnLst/>
                <a:rect l="l" t="t" r="r" b="b"/>
                <a:pathLst>
                  <a:path w="14114" h="24445" extrusionOk="0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23528" extrusionOk="0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5414" extrusionOk="0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497" extrusionOk="0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13"/>
          <p:cNvGrpSpPr/>
          <p:nvPr/>
        </p:nvGrpSpPr>
        <p:grpSpPr>
          <a:xfrm rot="-2079588">
            <a:off x="8339182" y="4746597"/>
            <a:ext cx="669672" cy="533419"/>
            <a:chOff x="-602987" y="2563895"/>
            <a:chExt cx="640505" cy="510186"/>
          </a:xfrm>
        </p:grpSpPr>
        <p:sp>
          <p:nvSpPr>
            <p:cNvPr id="348" name="Google Shape;348;p13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3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"/>
          </p:nvPr>
        </p:nvSpPr>
        <p:spPr>
          <a:xfrm>
            <a:off x="1649425" y="167275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2"/>
          </p:nvPr>
        </p:nvSpPr>
        <p:spPr>
          <a:xfrm>
            <a:off x="1649425" y="2099075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52035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4"/>
          </p:nvPr>
        </p:nvSpPr>
        <p:spPr>
          <a:xfrm>
            <a:off x="1649425" y="360450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5"/>
          </p:nvPr>
        </p:nvSpPr>
        <p:spPr>
          <a:xfrm>
            <a:off x="1649425" y="4030800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45210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7"/>
          </p:nvPr>
        </p:nvSpPr>
        <p:spPr>
          <a:xfrm>
            <a:off x="5906100" y="167280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8"/>
          </p:nvPr>
        </p:nvSpPr>
        <p:spPr>
          <a:xfrm>
            <a:off x="5906100" y="2099072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9" hasCustomPrompt="1"/>
          </p:nvPr>
        </p:nvSpPr>
        <p:spPr>
          <a:xfrm>
            <a:off x="4975925" y="152035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3"/>
          </p:nvPr>
        </p:nvSpPr>
        <p:spPr>
          <a:xfrm>
            <a:off x="5906100" y="3604499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4"/>
          </p:nvPr>
        </p:nvSpPr>
        <p:spPr>
          <a:xfrm>
            <a:off x="5906100" y="4030799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5925" y="345210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6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9"/>
          <p:cNvSpPr/>
          <p:nvPr/>
        </p:nvSpPr>
        <p:spPr>
          <a:xfrm rot="-3144039">
            <a:off x="-300256" y="3120504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9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497" name="Google Shape;497;p19"/>
            <p:cNvSpPr/>
            <p:nvPr/>
          </p:nvSpPr>
          <p:spPr>
            <a:xfrm>
              <a:off x="-475033" y="164121"/>
              <a:ext cx="957839" cy="693260"/>
            </a:xfrm>
            <a:custGeom>
              <a:avLst/>
              <a:gdLst/>
              <a:ahLst/>
              <a:cxnLst/>
              <a:rect l="l" t="t" r="r" b="b"/>
              <a:pathLst>
                <a:path w="24357" h="17629" extrusionOk="0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-431500" y="546046"/>
              <a:ext cx="44083" cy="212906"/>
            </a:xfrm>
            <a:custGeom>
              <a:avLst/>
              <a:gdLst/>
              <a:ahLst/>
              <a:cxnLst/>
              <a:rect l="l" t="t" r="r" b="b"/>
              <a:pathLst>
                <a:path w="1121" h="5414" extrusionOk="0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-393197" y="456621"/>
              <a:ext cx="39797" cy="58870"/>
            </a:xfrm>
            <a:custGeom>
              <a:avLst/>
              <a:gdLst/>
              <a:ahLst/>
              <a:cxnLst/>
              <a:rect l="l" t="t" r="r" b="b"/>
              <a:pathLst>
                <a:path w="1012" h="1497" extrusionOk="0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-79974" y="669330"/>
              <a:ext cx="108104" cy="56156"/>
            </a:xfrm>
            <a:custGeom>
              <a:avLst/>
              <a:gdLst/>
              <a:ahLst/>
              <a:cxnLst/>
              <a:rect l="l" t="t" r="r" b="b"/>
              <a:pathLst>
                <a:path w="2749" h="1428" extrusionOk="0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-53311" y="700908"/>
              <a:ext cx="442800" cy="600139"/>
            </a:xfrm>
            <a:custGeom>
              <a:avLst/>
              <a:gdLst/>
              <a:ahLst/>
              <a:cxnLst/>
              <a:rect l="l" t="t" r="r" b="b"/>
              <a:pathLst>
                <a:path w="11260" h="15261" extrusionOk="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44922" y="644751"/>
              <a:ext cx="63195" cy="46364"/>
            </a:xfrm>
            <a:custGeom>
              <a:avLst/>
              <a:gdLst/>
              <a:ahLst/>
              <a:cxnLst/>
              <a:rect l="l" t="t" r="r" b="b"/>
              <a:pathLst>
                <a:path w="1607" h="1179" extrusionOk="0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-208370" y="720531"/>
              <a:ext cx="153682" cy="47072"/>
            </a:xfrm>
            <a:custGeom>
              <a:avLst/>
              <a:gdLst/>
              <a:ahLst/>
              <a:cxnLst/>
              <a:rect l="l" t="t" r="r" b="b"/>
              <a:pathLst>
                <a:path w="3908" h="1197" extrusionOk="0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-395714" y="779046"/>
              <a:ext cx="313656" cy="95914"/>
            </a:xfrm>
            <a:custGeom>
              <a:avLst/>
              <a:gdLst/>
              <a:ahLst/>
              <a:cxnLst/>
              <a:rect l="l" t="t" r="r" b="b"/>
              <a:pathLst>
                <a:path w="7976" h="2439" extrusionOk="0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-226617" y="809641"/>
              <a:ext cx="149474" cy="44241"/>
            </a:xfrm>
            <a:custGeom>
              <a:avLst/>
              <a:gdLst/>
              <a:ahLst/>
              <a:cxnLst/>
              <a:rect l="l" t="t" r="r" b="b"/>
              <a:pathLst>
                <a:path w="3801" h="1125" extrusionOk="0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115078" y="610381"/>
              <a:ext cx="137559" cy="63903"/>
            </a:xfrm>
            <a:custGeom>
              <a:avLst/>
              <a:gdLst/>
              <a:ahLst/>
              <a:cxnLst/>
              <a:rect l="l" t="t" r="r" b="b"/>
              <a:pathLst>
                <a:path w="3498" h="1625" extrusionOk="0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209104" y="696660"/>
              <a:ext cx="60364" cy="19702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89442" y="583011"/>
              <a:ext cx="270910" cy="105981"/>
            </a:xfrm>
            <a:custGeom>
              <a:avLst/>
              <a:gdLst/>
              <a:ahLst/>
              <a:cxnLst/>
              <a:rect l="l" t="t" r="r" b="b"/>
              <a:pathLst>
                <a:path w="6889" h="2695" extrusionOk="0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11575" y="879640"/>
              <a:ext cx="165047" cy="351526"/>
            </a:xfrm>
            <a:custGeom>
              <a:avLst/>
              <a:gdLst/>
              <a:ahLst/>
              <a:cxnLst/>
              <a:rect l="l" t="t" r="r" b="b"/>
              <a:pathLst>
                <a:path w="4197" h="8939" extrusionOk="0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10133" y="824467"/>
              <a:ext cx="24499" cy="38145"/>
            </a:xfrm>
            <a:custGeom>
              <a:avLst/>
              <a:gdLst/>
              <a:ahLst/>
              <a:cxnLst/>
              <a:rect l="l" t="t" r="r" b="b"/>
              <a:pathLst>
                <a:path w="623" h="970" extrusionOk="0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266283" y="276630"/>
              <a:ext cx="174406" cy="236029"/>
            </a:xfrm>
            <a:custGeom>
              <a:avLst/>
              <a:gdLst/>
              <a:ahLst/>
              <a:cxnLst/>
              <a:rect l="l" t="t" r="r" b="b"/>
              <a:pathLst>
                <a:path w="4435" h="6002" extrusionOk="0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249059" y="1178274"/>
              <a:ext cx="63589" cy="65240"/>
            </a:xfrm>
            <a:custGeom>
              <a:avLst/>
              <a:gdLst/>
              <a:ahLst/>
              <a:cxnLst/>
              <a:rect l="l" t="t" r="r" b="b"/>
              <a:pathLst>
                <a:path w="1617" h="1659" extrusionOk="0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512903" y="130262"/>
              <a:ext cx="1033579" cy="1203856"/>
            </a:xfrm>
            <a:custGeom>
              <a:avLst/>
              <a:gdLst/>
              <a:ahLst/>
              <a:cxnLst/>
              <a:rect l="l" t="t" r="r" b="b"/>
              <a:pathLst>
                <a:path w="26283" h="30613" extrusionOk="0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9"/>
          <p:cNvGrpSpPr/>
          <p:nvPr/>
        </p:nvGrpSpPr>
        <p:grpSpPr>
          <a:xfrm rot="-2842395">
            <a:off x="8739769" y="304084"/>
            <a:ext cx="643560" cy="660709"/>
            <a:chOff x="-509825" y="2500600"/>
            <a:chExt cx="949316" cy="974613"/>
          </a:xfrm>
        </p:grpSpPr>
        <p:sp>
          <p:nvSpPr>
            <p:cNvPr id="515" name="Google Shape;515;p19"/>
            <p:cNvSpPr/>
            <p:nvPr/>
          </p:nvSpPr>
          <p:spPr>
            <a:xfrm>
              <a:off x="-509825" y="2500600"/>
              <a:ext cx="949316" cy="974613"/>
            </a:xfrm>
            <a:custGeom>
              <a:avLst/>
              <a:gdLst/>
              <a:ahLst/>
              <a:cxnLst/>
              <a:rect l="l" t="t" r="r" b="b"/>
              <a:pathLst>
                <a:path w="29459" h="30244" extrusionOk="0">
                  <a:moveTo>
                    <a:pt x="15684" y="1482"/>
                  </a:moveTo>
                  <a:lnTo>
                    <a:pt x="16487" y="2641"/>
                  </a:lnTo>
                  <a:cubicBezTo>
                    <a:pt x="16148" y="2713"/>
                    <a:pt x="15880" y="2820"/>
                    <a:pt x="15684" y="3034"/>
                  </a:cubicBezTo>
                  <a:cubicBezTo>
                    <a:pt x="15291" y="3426"/>
                    <a:pt x="15309" y="3926"/>
                    <a:pt x="15327" y="4551"/>
                  </a:cubicBezTo>
                  <a:cubicBezTo>
                    <a:pt x="15327" y="4783"/>
                    <a:pt x="15345" y="6977"/>
                    <a:pt x="15345" y="6977"/>
                  </a:cubicBezTo>
                  <a:cubicBezTo>
                    <a:pt x="15345" y="7173"/>
                    <a:pt x="15416" y="7370"/>
                    <a:pt x="15559" y="7495"/>
                  </a:cubicBezTo>
                  <a:cubicBezTo>
                    <a:pt x="15702" y="7637"/>
                    <a:pt x="15880" y="7709"/>
                    <a:pt x="16077" y="7709"/>
                  </a:cubicBezTo>
                  <a:cubicBezTo>
                    <a:pt x="16077" y="7709"/>
                    <a:pt x="16079" y="7709"/>
                    <a:pt x="16083" y="7709"/>
                  </a:cubicBezTo>
                  <a:cubicBezTo>
                    <a:pt x="16238" y="7709"/>
                    <a:pt x="19040" y="7726"/>
                    <a:pt x="22286" y="9279"/>
                  </a:cubicBezTo>
                  <a:cubicBezTo>
                    <a:pt x="21608" y="9546"/>
                    <a:pt x="20644" y="9814"/>
                    <a:pt x="19449" y="9886"/>
                  </a:cubicBezTo>
                  <a:cubicBezTo>
                    <a:pt x="19199" y="9886"/>
                    <a:pt x="18985" y="10028"/>
                    <a:pt x="18860" y="10225"/>
                  </a:cubicBezTo>
                  <a:cubicBezTo>
                    <a:pt x="18735" y="10439"/>
                    <a:pt x="18717" y="10706"/>
                    <a:pt x="18824" y="10920"/>
                  </a:cubicBezTo>
                  <a:cubicBezTo>
                    <a:pt x="18824" y="10938"/>
                    <a:pt x="19306" y="11955"/>
                    <a:pt x="18789" y="13097"/>
                  </a:cubicBezTo>
                  <a:cubicBezTo>
                    <a:pt x="17861" y="12187"/>
                    <a:pt x="16166" y="10653"/>
                    <a:pt x="14952" y="10278"/>
                  </a:cubicBezTo>
                  <a:cubicBezTo>
                    <a:pt x="14874" y="10258"/>
                    <a:pt x="14796" y="10244"/>
                    <a:pt x="14715" y="10244"/>
                  </a:cubicBezTo>
                  <a:cubicBezTo>
                    <a:pt x="14648" y="10244"/>
                    <a:pt x="14579" y="10254"/>
                    <a:pt x="14506" y="10278"/>
                  </a:cubicBezTo>
                  <a:cubicBezTo>
                    <a:pt x="13293" y="10653"/>
                    <a:pt x="11598" y="12187"/>
                    <a:pt x="10670" y="13097"/>
                  </a:cubicBezTo>
                  <a:cubicBezTo>
                    <a:pt x="10171" y="11973"/>
                    <a:pt x="10617" y="10956"/>
                    <a:pt x="10635" y="10920"/>
                  </a:cubicBezTo>
                  <a:cubicBezTo>
                    <a:pt x="10742" y="10688"/>
                    <a:pt x="10724" y="10439"/>
                    <a:pt x="10599" y="10225"/>
                  </a:cubicBezTo>
                  <a:cubicBezTo>
                    <a:pt x="10474" y="10028"/>
                    <a:pt x="10260" y="9886"/>
                    <a:pt x="10010" y="9868"/>
                  </a:cubicBezTo>
                  <a:cubicBezTo>
                    <a:pt x="8832" y="9814"/>
                    <a:pt x="7851" y="9546"/>
                    <a:pt x="7173" y="9279"/>
                  </a:cubicBezTo>
                  <a:cubicBezTo>
                    <a:pt x="10419" y="7726"/>
                    <a:pt x="13221" y="7709"/>
                    <a:pt x="13376" y="7709"/>
                  </a:cubicBezTo>
                  <a:cubicBezTo>
                    <a:pt x="13379" y="7709"/>
                    <a:pt x="13382" y="7709"/>
                    <a:pt x="13382" y="7709"/>
                  </a:cubicBezTo>
                  <a:cubicBezTo>
                    <a:pt x="13579" y="7709"/>
                    <a:pt x="13757" y="7637"/>
                    <a:pt x="13900" y="7495"/>
                  </a:cubicBezTo>
                  <a:cubicBezTo>
                    <a:pt x="14043" y="7370"/>
                    <a:pt x="14114" y="7173"/>
                    <a:pt x="14114" y="6977"/>
                  </a:cubicBezTo>
                  <a:lnTo>
                    <a:pt x="14114" y="2624"/>
                  </a:lnTo>
                  <a:cubicBezTo>
                    <a:pt x="14132" y="2588"/>
                    <a:pt x="14096" y="1482"/>
                    <a:pt x="15167" y="1482"/>
                  </a:cubicBezTo>
                  <a:close/>
                  <a:moveTo>
                    <a:pt x="22643" y="10706"/>
                  </a:moveTo>
                  <a:cubicBezTo>
                    <a:pt x="24445" y="11366"/>
                    <a:pt x="27995" y="13401"/>
                    <a:pt x="27978" y="19074"/>
                  </a:cubicBezTo>
                  <a:cubicBezTo>
                    <a:pt x="27960" y="21894"/>
                    <a:pt x="26657" y="24320"/>
                    <a:pt x="24177" y="26087"/>
                  </a:cubicBezTo>
                  <a:cubicBezTo>
                    <a:pt x="21768" y="27817"/>
                    <a:pt x="18414" y="28781"/>
                    <a:pt x="14738" y="28781"/>
                  </a:cubicBezTo>
                  <a:cubicBezTo>
                    <a:pt x="11045" y="28781"/>
                    <a:pt x="7691" y="27817"/>
                    <a:pt x="5282" y="26087"/>
                  </a:cubicBezTo>
                  <a:cubicBezTo>
                    <a:pt x="2802" y="24320"/>
                    <a:pt x="1499" y="21894"/>
                    <a:pt x="1481" y="19074"/>
                  </a:cubicBezTo>
                  <a:cubicBezTo>
                    <a:pt x="1463" y="13401"/>
                    <a:pt x="5032" y="11366"/>
                    <a:pt x="6816" y="10706"/>
                  </a:cubicBezTo>
                  <a:cubicBezTo>
                    <a:pt x="7405" y="10920"/>
                    <a:pt x="8154" y="11134"/>
                    <a:pt x="9029" y="11259"/>
                  </a:cubicBezTo>
                  <a:cubicBezTo>
                    <a:pt x="8886" y="12116"/>
                    <a:pt x="8922" y="13454"/>
                    <a:pt x="9992" y="14739"/>
                  </a:cubicBezTo>
                  <a:cubicBezTo>
                    <a:pt x="10117" y="14881"/>
                    <a:pt x="10313" y="14988"/>
                    <a:pt x="10528" y="14988"/>
                  </a:cubicBezTo>
                  <a:lnTo>
                    <a:pt x="10545" y="14988"/>
                  </a:lnTo>
                  <a:cubicBezTo>
                    <a:pt x="10742" y="14988"/>
                    <a:pt x="10938" y="14917"/>
                    <a:pt x="11081" y="14757"/>
                  </a:cubicBezTo>
                  <a:cubicBezTo>
                    <a:pt x="11991" y="13793"/>
                    <a:pt x="13703" y="12223"/>
                    <a:pt x="14738" y="11759"/>
                  </a:cubicBezTo>
                  <a:cubicBezTo>
                    <a:pt x="15755" y="12223"/>
                    <a:pt x="17486" y="13811"/>
                    <a:pt x="18396" y="14757"/>
                  </a:cubicBezTo>
                  <a:cubicBezTo>
                    <a:pt x="18521" y="14917"/>
                    <a:pt x="18717" y="14988"/>
                    <a:pt x="18914" y="14988"/>
                  </a:cubicBezTo>
                  <a:lnTo>
                    <a:pt x="18949" y="14988"/>
                  </a:lnTo>
                  <a:cubicBezTo>
                    <a:pt x="19145" y="14988"/>
                    <a:pt x="19342" y="14899"/>
                    <a:pt x="19485" y="14739"/>
                  </a:cubicBezTo>
                  <a:cubicBezTo>
                    <a:pt x="20537" y="13472"/>
                    <a:pt x="20573" y="12134"/>
                    <a:pt x="20430" y="11259"/>
                  </a:cubicBezTo>
                  <a:cubicBezTo>
                    <a:pt x="21304" y="11134"/>
                    <a:pt x="22054" y="10938"/>
                    <a:pt x="22643" y="10706"/>
                  </a:cubicBezTo>
                  <a:close/>
                  <a:moveTo>
                    <a:pt x="15167" y="1"/>
                  </a:moveTo>
                  <a:cubicBezTo>
                    <a:pt x="13828" y="1"/>
                    <a:pt x="12740" y="1053"/>
                    <a:pt x="12669" y="2374"/>
                  </a:cubicBezTo>
                  <a:cubicBezTo>
                    <a:pt x="12669" y="2374"/>
                    <a:pt x="12651" y="2463"/>
                    <a:pt x="12651" y="2517"/>
                  </a:cubicBezTo>
                  <a:lnTo>
                    <a:pt x="12651" y="6281"/>
                  </a:lnTo>
                  <a:cubicBezTo>
                    <a:pt x="11313" y="6371"/>
                    <a:pt x="8369" y="6799"/>
                    <a:pt x="5228" y="8654"/>
                  </a:cubicBezTo>
                  <a:cubicBezTo>
                    <a:pt x="5014" y="8779"/>
                    <a:pt x="4871" y="9011"/>
                    <a:pt x="4871" y="9261"/>
                  </a:cubicBezTo>
                  <a:cubicBezTo>
                    <a:pt x="4854" y="9493"/>
                    <a:pt x="4961" y="9707"/>
                    <a:pt x="5139" y="9850"/>
                  </a:cubicBezTo>
                  <a:cubicBezTo>
                    <a:pt x="2944" y="11010"/>
                    <a:pt x="0" y="13561"/>
                    <a:pt x="18" y="19074"/>
                  </a:cubicBezTo>
                  <a:cubicBezTo>
                    <a:pt x="36" y="22340"/>
                    <a:pt x="1606" y="25248"/>
                    <a:pt x="4425" y="27282"/>
                  </a:cubicBezTo>
                  <a:cubicBezTo>
                    <a:pt x="7084" y="29191"/>
                    <a:pt x="10742" y="30244"/>
                    <a:pt x="14738" y="30244"/>
                  </a:cubicBezTo>
                  <a:cubicBezTo>
                    <a:pt x="18717" y="30244"/>
                    <a:pt x="22375" y="29191"/>
                    <a:pt x="25034" y="27282"/>
                  </a:cubicBezTo>
                  <a:cubicBezTo>
                    <a:pt x="27853" y="25248"/>
                    <a:pt x="29423" y="22340"/>
                    <a:pt x="29441" y="19074"/>
                  </a:cubicBezTo>
                  <a:cubicBezTo>
                    <a:pt x="29459" y="13579"/>
                    <a:pt x="26532" y="11010"/>
                    <a:pt x="24338" y="9868"/>
                  </a:cubicBezTo>
                  <a:cubicBezTo>
                    <a:pt x="24516" y="9707"/>
                    <a:pt x="24605" y="9493"/>
                    <a:pt x="24605" y="9261"/>
                  </a:cubicBezTo>
                  <a:cubicBezTo>
                    <a:pt x="24588" y="9011"/>
                    <a:pt x="24445" y="8797"/>
                    <a:pt x="24231" y="8672"/>
                  </a:cubicBezTo>
                  <a:cubicBezTo>
                    <a:pt x="21090" y="6817"/>
                    <a:pt x="18146" y="6371"/>
                    <a:pt x="16808" y="6281"/>
                  </a:cubicBezTo>
                  <a:cubicBezTo>
                    <a:pt x="16808" y="6281"/>
                    <a:pt x="16790" y="4194"/>
                    <a:pt x="16808" y="4087"/>
                  </a:cubicBezTo>
                  <a:cubicBezTo>
                    <a:pt x="17076" y="4033"/>
                    <a:pt x="17575" y="4033"/>
                    <a:pt x="17843" y="4033"/>
                  </a:cubicBezTo>
                  <a:cubicBezTo>
                    <a:pt x="18111" y="4033"/>
                    <a:pt x="18360" y="3890"/>
                    <a:pt x="18485" y="3641"/>
                  </a:cubicBezTo>
                  <a:cubicBezTo>
                    <a:pt x="18610" y="3409"/>
                    <a:pt x="18592" y="3123"/>
                    <a:pt x="18432" y="2891"/>
                  </a:cubicBezTo>
                  <a:lnTo>
                    <a:pt x="16665" y="322"/>
                  </a:lnTo>
                  <a:cubicBezTo>
                    <a:pt x="16523" y="126"/>
                    <a:pt x="16309" y="1"/>
                    <a:pt x="1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462679" y="2845604"/>
              <a:ext cx="855026" cy="582467"/>
            </a:xfrm>
            <a:custGeom>
              <a:avLst/>
              <a:gdLst/>
              <a:ahLst/>
              <a:cxnLst/>
              <a:rect l="l" t="t" r="r" b="b"/>
              <a:pathLst>
                <a:path w="26533" h="18075" extrusionOk="0">
                  <a:moveTo>
                    <a:pt x="5353" y="0"/>
                  </a:moveTo>
                  <a:cubicBezTo>
                    <a:pt x="3569" y="660"/>
                    <a:pt x="0" y="2695"/>
                    <a:pt x="18" y="8368"/>
                  </a:cubicBezTo>
                  <a:cubicBezTo>
                    <a:pt x="36" y="11188"/>
                    <a:pt x="1339" y="13614"/>
                    <a:pt x="3819" y="15381"/>
                  </a:cubicBezTo>
                  <a:cubicBezTo>
                    <a:pt x="6228" y="17111"/>
                    <a:pt x="9582" y="18075"/>
                    <a:pt x="13275" y="18075"/>
                  </a:cubicBezTo>
                  <a:cubicBezTo>
                    <a:pt x="16951" y="18075"/>
                    <a:pt x="20305" y="17111"/>
                    <a:pt x="22714" y="15381"/>
                  </a:cubicBezTo>
                  <a:cubicBezTo>
                    <a:pt x="25194" y="13614"/>
                    <a:pt x="26497" y="11188"/>
                    <a:pt x="26515" y="8368"/>
                  </a:cubicBezTo>
                  <a:cubicBezTo>
                    <a:pt x="26532" y="2695"/>
                    <a:pt x="22982" y="660"/>
                    <a:pt x="21180" y="0"/>
                  </a:cubicBezTo>
                  <a:cubicBezTo>
                    <a:pt x="20591" y="232"/>
                    <a:pt x="19841" y="428"/>
                    <a:pt x="18967" y="553"/>
                  </a:cubicBezTo>
                  <a:cubicBezTo>
                    <a:pt x="19110" y="1428"/>
                    <a:pt x="19074" y="2766"/>
                    <a:pt x="18022" y="4033"/>
                  </a:cubicBezTo>
                  <a:cubicBezTo>
                    <a:pt x="17879" y="4193"/>
                    <a:pt x="17682" y="4282"/>
                    <a:pt x="17486" y="4282"/>
                  </a:cubicBezTo>
                  <a:lnTo>
                    <a:pt x="17451" y="4282"/>
                  </a:lnTo>
                  <a:cubicBezTo>
                    <a:pt x="17254" y="4282"/>
                    <a:pt x="17058" y="4211"/>
                    <a:pt x="16933" y="4051"/>
                  </a:cubicBezTo>
                  <a:cubicBezTo>
                    <a:pt x="16023" y="3105"/>
                    <a:pt x="14292" y="1517"/>
                    <a:pt x="13275" y="1053"/>
                  </a:cubicBezTo>
                  <a:cubicBezTo>
                    <a:pt x="12240" y="1517"/>
                    <a:pt x="10528" y="3087"/>
                    <a:pt x="9618" y="4051"/>
                  </a:cubicBezTo>
                  <a:cubicBezTo>
                    <a:pt x="9475" y="4211"/>
                    <a:pt x="9279" y="4282"/>
                    <a:pt x="9082" y="4282"/>
                  </a:cubicBezTo>
                  <a:lnTo>
                    <a:pt x="9065" y="4282"/>
                  </a:lnTo>
                  <a:cubicBezTo>
                    <a:pt x="8850" y="4282"/>
                    <a:pt x="8654" y="4175"/>
                    <a:pt x="8529" y="4033"/>
                  </a:cubicBezTo>
                  <a:cubicBezTo>
                    <a:pt x="7459" y="2748"/>
                    <a:pt x="7423" y="1410"/>
                    <a:pt x="7566" y="553"/>
                  </a:cubicBezTo>
                  <a:cubicBezTo>
                    <a:pt x="6691" y="428"/>
                    <a:pt x="5942" y="214"/>
                    <a:pt x="5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-278673" y="2548326"/>
              <a:ext cx="487016" cy="374358"/>
            </a:xfrm>
            <a:custGeom>
              <a:avLst/>
              <a:gdLst/>
              <a:ahLst/>
              <a:cxnLst/>
              <a:rect l="l" t="t" r="r" b="b"/>
              <a:pathLst>
                <a:path w="15113" h="11617" extrusionOk="0">
                  <a:moveTo>
                    <a:pt x="7994" y="1"/>
                  </a:moveTo>
                  <a:cubicBezTo>
                    <a:pt x="6923" y="1"/>
                    <a:pt x="6959" y="1107"/>
                    <a:pt x="6941" y="1143"/>
                  </a:cubicBezTo>
                  <a:lnTo>
                    <a:pt x="6941" y="5496"/>
                  </a:lnTo>
                  <a:cubicBezTo>
                    <a:pt x="6941" y="5692"/>
                    <a:pt x="6870" y="5889"/>
                    <a:pt x="6727" y="6014"/>
                  </a:cubicBezTo>
                  <a:cubicBezTo>
                    <a:pt x="6584" y="6156"/>
                    <a:pt x="6406" y="6228"/>
                    <a:pt x="6209" y="6228"/>
                  </a:cubicBezTo>
                  <a:cubicBezTo>
                    <a:pt x="6209" y="6228"/>
                    <a:pt x="6206" y="6228"/>
                    <a:pt x="6203" y="6228"/>
                  </a:cubicBezTo>
                  <a:cubicBezTo>
                    <a:pt x="6048" y="6228"/>
                    <a:pt x="3246" y="6245"/>
                    <a:pt x="0" y="7798"/>
                  </a:cubicBezTo>
                  <a:cubicBezTo>
                    <a:pt x="678" y="8065"/>
                    <a:pt x="1659" y="8333"/>
                    <a:pt x="2837" y="8387"/>
                  </a:cubicBezTo>
                  <a:cubicBezTo>
                    <a:pt x="3087" y="8405"/>
                    <a:pt x="3301" y="8547"/>
                    <a:pt x="3426" y="8744"/>
                  </a:cubicBezTo>
                  <a:cubicBezTo>
                    <a:pt x="3551" y="8958"/>
                    <a:pt x="3569" y="9207"/>
                    <a:pt x="3462" y="9439"/>
                  </a:cubicBezTo>
                  <a:cubicBezTo>
                    <a:pt x="3444" y="9475"/>
                    <a:pt x="2998" y="10492"/>
                    <a:pt x="3497" y="11616"/>
                  </a:cubicBezTo>
                  <a:cubicBezTo>
                    <a:pt x="4425" y="10706"/>
                    <a:pt x="6120" y="9172"/>
                    <a:pt x="7333" y="8797"/>
                  </a:cubicBezTo>
                  <a:cubicBezTo>
                    <a:pt x="7406" y="8773"/>
                    <a:pt x="7475" y="8763"/>
                    <a:pt x="7542" y="8763"/>
                  </a:cubicBezTo>
                  <a:cubicBezTo>
                    <a:pt x="7623" y="8763"/>
                    <a:pt x="7701" y="8777"/>
                    <a:pt x="7779" y="8797"/>
                  </a:cubicBezTo>
                  <a:cubicBezTo>
                    <a:pt x="8993" y="9172"/>
                    <a:pt x="10688" y="10706"/>
                    <a:pt x="11616" y="11616"/>
                  </a:cubicBezTo>
                  <a:cubicBezTo>
                    <a:pt x="12133" y="10474"/>
                    <a:pt x="11651" y="9457"/>
                    <a:pt x="11651" y="9439"/>
                  </a:cubicBezTo>
                  <a:cubicBezTo>
                    <a:pt x="11544" y="9225"/>
                    <a:pt x="11562" y="8958"/>
                    <a:pt x="11687" y="8744"/>
                  </a:cubicBezTo>
                  <a:cubicBezTo>
                    <a:pt x="11812" y="8547"/>
                    <a:pt x="12026" y="8405"/>
                    <a:pt x="12276" y="8405"/>
                  </a:cubicBezTo>
                  <a:cubicBezTo>
                    <a:pt x="13471" y="8333"/>
                    <a:pt x="14435" y="8065"/>
                    <a:pt x="15113" y="7798"/>
                  </a:cubicBezTo>
                  <a:cubicBezTo>
                    <a:pt x="11867" y="6245"/>
                    <a:pt x="9065" y="6228"/>
                    <a:pt x="8910" y="6228"/>
                  </a:cubicBezTo>
                  <a:cubicBezTo>
                    <a:pt x="8906" y="6228"/>
                    <a:pt x="8904" y="6228"/>
                    <a:pt x="8904" y="6228"/>
                  </a:cubicBezTo>
                  <a:cubicBezTo>
                    <a:pt x="8707" y="6228"/>
                    <a:pt x="8529" y="6156"/>
                    <a:pt x="8386" y="6014"/>
                  </a:cubicBezTo>
                  <a:cubicBezTo>
                    <a:pt x="8243" y="5889"/>
                    <a:pt x="8172" y="5692"/>
                    <a:pt x="8172" y="5496"/>
                  </a:cubicBezTo>
                  <a:cubicBezTo>
                    <a:pt x="8172" y="5496"/>
                    <a:pt x="8154" y="3302"/>
                    <a:pt x="8154" y="3070"/>
                  </a:cubicBezTo>
                  <a:cubicBezTo>
                    <a:pt x="8136" y="2445"/>
                    <a:pt x="8118" y="1945"/>
                    <a:pt x="8511" y="1553"/>
                  </a:cubicBezTo>
                  <a:cubicBezTo>
                    <a:pt x="8707" y="1339"/>
                    <a:pt x="8975" y="1232"/>
                    <a:pt x="9314" y="1160"/>
                  </a:cubicBezTo>
                  <a:lnTo>
                    <a:pt x="8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19"/>
            <p:cNvGrpSpPr/>
            <p:nvPr/>
          </p:nvGrpSpPr>
          <p:grpSpPr>
            <a:xfrm>
              <a:off x="198250" y="2922675"/>
              <a:ext cx="128925" cy="236625"/>
              <a:chOff x="899550" y="2182300"/>
              <a:chExt cx="128925" cy="236625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951525" y="2229375"/>
                <a:ext cx="769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899550" y="2182300"/>
                <a:ext cx="395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1" name="Google Shape;521;p19"/>
          <p:cNvGrpSpPr/>
          <p:nvPr/>
        </p:nvGrpSpPr>
        <p:grpSpPr>
          <a:xfrm rot="-2079588">
            <a:off x="8621357" y="4716147"/>
            <a:ext cx="669672" cy="533419"/>
            <a:chOff x="-602987" y="2563895"/>
            <a:chExt cx="640505" cy="510186"/>
          </a:xfrm>
        </p:grpSpPr>
        <p:sp>
          <p:nvSpPr>
            <p:cNvPr id="522" name="Google Shape;522;p19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19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ssion One"/>
              <a:buNone/>
              <a:defRPr sz="4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-KaPsE/Pizza-Sales-Analysis-With-MySQL/blob/main/pizza_sales.zi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adityakapse" TargetMode="Externa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-KaPsE/Pizza-Sales-Analysis-With-MySQL/blob/main/pizza_sales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dItYa-KaPsE/Pizza-Sales-Analysis-With-MySQL/blob/main/pizza_sales.zip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"/>
          <p:cNvSpPr txBox="1">
            <a:spLocks noGrp="1"/>
          </p:cNvSpPr>
          <p:nvPr>
            <p:ph type="ctrTitle"/>
          </p:nvPr>
        </p:nvSpPr>
        <p:spPr>
          <a:xfrm>
            <a:off x="733845" y="721224"/>
            <a:ext cx="6802800" cy="18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Pizza Sales Data Analysis with SQL</a:t>
            </a:r>
            <a:endParaRPr sz="13800" b="0" dirty="0">
              <a:solidFill>
                <a:schemeClr val="dk2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641" name="Google Shape;641;p26"/>
          <p:cNvSpPr txBox="1">
            <a:spLocks noGrp="1"/>
          </p:cNvSpPr>
          <p:nvPr>
            <p:ph type="subTitle" idx="1"/>
          </p:nvPr>
        </p:nvSpPr>
        <p:spPr>
          <a:xfrm>
            <a:off x="743763" y="2365757"/>
            <a:ext cx="5822037" cy="58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Insights from Real-World Dataset</a:t>
            </a:r>
            <a:endParaRPr dirty="0"/>
          </a:p>
        </p:txBody>
      </p:sp>
      <p:grpSp>
        <p:nvGrpSpPr>
          <p:cNvPr id="642" name="Google Shape;642;p26"/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643" name="Google Shape;643;p26"/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26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672" name="Google Shape;672;p26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26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677" name="Google Shape;677;p26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26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682" name="Google Shape;682;p26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26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687" name="Google Shape;687;p26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p26"/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26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94" name="Google Shape;694;p26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5" name="Google Shape;695;p26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96" name="Google Shape;696;p26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6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6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6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6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6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6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6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4" name="Google Shape;704;p26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705" name="Google Shape;705;p26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6" name="Google Shape;706;p26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07" name="Google Shape;707;p26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6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6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6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6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6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6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6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26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716" name="Google Shape;716;p26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7" name="Google Shape;717;p26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18" name="Google Shape;718;p26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6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6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6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6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6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6" name="Google Shape;726;p26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727" name="Google Shape;727;p26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9" name="Google Shape;729;p26"/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ySQL Power BI Connector for Real-Time Analytics">
            <a:extLst>
              <a:ext uri="{FF2B5EF4-FFF2-40B4-BE49-F238E27FC236}">
                <a16:creationId xmlns:a16="http://schemas.microsoft.com/office/drawing/2014/main" id="{DD0214EB-E5C6-4E15-AF4D-742EA2ED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9414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804BE-B5F4-4238-A693-4A7377B612EB}"/>
              </a:ext>
            </a:extLst>
          </p:cNvPr>
          <p:cNvSpPr txBox="1"/>
          <p:nvPr/>
        </p:nvSpPr>
        <p:spPr>
          <a:xfrm>
            <a:off x="849600" y="1324700"/>
            <a:ext cx="757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◆ Total number of orders placed</a:t>
            </a:r>
          </a:p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◆ Total revenue generated</a:t>
            </a:r>
          </a:p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◆ Highest-priced pizza</a:t>
            </a:r>
          </a:p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◆ Most common pizza size ordered</a:t>
            </a:r>
          </a:p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◆ Top 5 most ordered pizzas (by quantity)</a:t>
            </a:r>
          </a:p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◆ Find Total Number of Pizzas Sold</a:t>
            </a:r>
          </a:p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◆ Find out which day of week makes the highest revenue</a:t>
            </a:r>
          </a:p>
          <a:p>
            <a:endParaRPr lang="en-IN" sz="24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4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QUESTIONS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A4ABF-30D2-4C96-BFE6-30B7E9BC1ADE}"/>
              </a:ext>
            </a:extLst>
          </p:cNvPr>
          <p:cNvSpPr txBox="1"/>
          <p:nvPr/>
        </p:nvSpPr>
        <p:spPr>
          <a:xfrm>
            <a:off x="1022400" y="1267200"/>
            <a:ext cx="70992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Total quantity of each pizza category ordered</a:t>
            </a:r>
          </a:p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Orders distribution by hour of the day</a:t>
            </a:r>
          </a:p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Category-wise distribution of pizzas</a:t>
            </a:r>
          </a:p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Average number of pizzas ordered per day</a:t>
            </a:r>
          </a:p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Top 3 pizzas by revenue</a:t>
            </a:r>
          </a:p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Average Order value</a:t>
            </a:r>
          </a:p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Find Out the Slow movers → pizzas with least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78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QUESTIONS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6B2AB-5C97-426A-9C89-C34C1AFE5B0E}"/>
              </a:ext>
            </a:extLst>
          </p:cNvPr>
          <p:cNvSpPr txBox="1"/>
          <p:nvPr/>
        </p:nvSpPr>
        <p:spPr>
          <a:xfrm>
            <a:off x="1015200" y="1602254"/>
            <a:ext cx="6955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</a:t>
            </a:r>
            <a:r>
              <a:rPr lang="en-US" sz="2400" b="1" dirty="0">
                <a:solidFill>
                  <a:schemeClr val="bg1">
                    <a:lumMod val="25000"/>
                  </a:schemeClr>
                </a:solidFill>
                <a:latin typeface="-apple-system"/>
              </a:rPr>
              <a:t>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 (%) contribution of each pizza type to total revenue</a:t>
            </a:r>
          </a:p>
          <a:p>
            <a:pPr algn="l"/>
            <a:endParaRPr lang="en-US" sz="2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Cumulative revenue over time</a:t>
            </a: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Top 3 pizzas by revenue in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5188499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1893600" y="2349338"/>
            <a:ext cx="5015250" cy="12218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SQL QUERIES WITH OUTPUTS</a:t>
            </a:r>
            <a:endParaRPr sz="4800" dirty="0"/>
          </a:p>
        </p:txBody>
      </p:sp>
      <p:sp>
        <p:nvSpPr>
          <p:cNvPr id="928" name="Google Shape;928;p31"/>
          <p:cNvSpPr txBox="1">
            <a:spLocks noGrp="1"/>
          </p:cNvSpPr>
          <p:nvPr>
            <p:ph type="title" idx="2"/>
          </p:nvPr>
        </p:nvSpPr>
        <p:spPr>
          <a:xfrm>
            <a:off x="2235150" y="1045238"/>
            <a:ext cx="4673700" cy="130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29" name="Google Shape;929;p31"/>
          <p:cNvSpPr txBox="1">
            <a:spLocks noGrp="1"/>
          </p:cNvSpPr>
          <p:nvPr>
            <p:ph type="subTitle" idx="1"/>
          </p:nvPr>
        </p:nvSpPr>
        <p:spPr>
          <a:xfrm>
            <a:off x="2127150" y="3653438"/>
            <a:ext cx="4673700" cy="77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</a:t>
            </a:r>
            <a:r>
              <a:rPr lang="en" dirty="0"/>
              <a:t>ere </a:t>
            </a:r>
            <a:r>
              <a:rPr lang="en-IN" dirty="0"/>
              <a:t>Are</a:t>
            </a:r>
            <a:r>
              <a:rPr lang="en" dirty="0"/>
              <a:t> the Queries used  along with the outputs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37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597600" y="1001511"/>
            <a:ext cx="63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1" i="0" dirty="0">
                <a:solidFill>
                  <a:schemeClr val="bg2"/>
                </a:solidFill>
                <a:effectLst/>
                <a:latin typeface="-apple-system"/>
              </a:rPr>
              <a:t>Total number of orders placed</a:t>
            </a:r>
            <a:endParaRPr lang="en-US" sz="1600" b="1" i="0" dirty="0">
              <a:solidFill>
                <a:schemeClr val="bg2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18400" y="285641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462609-A534-45C7-B236-FED7EDA1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0" y="1869240"/>
            <a:ext cx="5134692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25FFB-F9C8-4F36-94AD-0A3A746D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000" y="2913661"/>
            <a:ext cx="1428949" cy="743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532800" y="3911156"/>
            <a:ext cx="85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</a:t>
            </a:r>
            <a:r>
              <a:rPr lang="en-IN" dirty="0"/>
              <a:t>  </a:t>
            </a:r>
            <a:r>
              <a:rPr lang="en-IN" sz="1600" b="1" dirty="0">
                <a:solidFill>
                  <a:schemeClr val="tx1"/>
                </a:solidFill>
              </a:rPr>
              <a:t>Total 21k + orders are placed from the pizza store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3510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597600" y="1001511"/>
            <a:ext cx="63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1" i="0" dirty="0">
                <a:solidFill>
                  <a:schemeClr val="bg2"/>
                </a:solidFill>
                <a:effectLst/>
                <a:latin typeface="-apple-system"/>
              </a:rPr>
              <a:t>Total Revenue Generated </a:t>
            </a:r>
            <a:endParaRPr lang="en-US" sz="1600" b="1" i="0" dirty="0">
              <a:solidFill>
                <a:schemeClr val="bg2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18400" y="285641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518400" y="3911156"/>
            <a:ext cx="663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</a:t>
            </a:r>
            <a:r>
              <a:rPr lang="en-IN" dirty="0"/>
              <a:t>  </a:t>
            </a:r>
            <a:r>
              <a:rPr lang="en-IN" b="1" dirty="0">
                <a:solidFill>
                  <a:schemeClr val="tx1"/>
                </a:solidFill>
              </a:rPr>
              <a:t>Around $817K+ revenue is generated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6D6B2-52A7-4B3B-BE62-25C61E2B9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0" y="1556928"/>
            <a:ext cx="5616000" cy="1133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198CF-DE21-498A-9D07-CBC5DB66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000" y="2992024"/>
            <a:ext cx="135273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8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597600" y="1001511"/>
            <a:ext cx="63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-apple-system"/>
              </a:rPr>
              <a:t>Find the </a:t>
            </a:r>
            <a:r>
              <a:rPr lang="en-IN" sz="2400" b="1" dirty="0">
                <a:solidFill>
                  <a:schemeClr val="bg2"/>
                </a:solidFill>
                <a:latin typeface="-apple-system"/>
              </a:rPr>
              <a:t>Highest-priced pizza</a:t>
            </a:r>
            <a:endParaRPr lang="en-US" sz="24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18400" y="285641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518400" y="3911156"/>
            <a:ext cx="66322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</a:t>
            </a:r>
            <a:r>
              <a:rPr lang="en-IN" dirty="0"/>
              <a:t>  </a:t>
            </a:r>
            <a:r>
              <a:rPr lang="en-IN" b="1" dirty="0">
                <a:solidFill>
                  <a:schemeClr val="tx1"/>
                </a:solidFill>
              </a:rPr>
              <a:t>‘The Greek Pizza’ is the Highest Priced Pizza which 		                       costs around $36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E0F07-B471-40BB-BB22-581F0E21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55" y="1541837"/>
            <a:ext cx="4481872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E20853-9A41-4111-A171-55BECA472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155" y="3027522"/>
            <a:ext cx="211484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0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69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-apple-system"/>
              </a:rPr>
              <a:t>Find </a:t>
            </a:r>
            <a:r>
              <a:rPr lang="en-US" sz="3200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400" b="1" dirty="0">
                <a:solidFill>
                  <a:schemeClr val="bg2"/>
                </a:solidFill>
                <a:latin typeface="-apple-system"/>
              </a:rPr>
              <a:t>Most common pizza size ordered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18400" y="285641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775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</a:t>
            </a:r>
            <a:r>
              <a:rPr lang="en-IN" dirty="0"/>
              <a:t>  </a:t>
            </a:r>
            <a:r>
              <a:rPr lang="en-IN" b="1" dirty="0">
                <a:solidFill>
                  <a:schemeClr val="tx1"/>
                </a:solidFill>
              </a:rPr>
              <a:t>‘L’ is the Highest Ordered Pizza Size which 		                       		is ordered around 18K + times followed by ‘M’ and ‘S’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9C7D6-B46C-48BD-BF84-941C7AC98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02" y="1503671"/>
            <a:ext cx="4629796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7F7DA4-5B45-4F14-8F2B-13FF355E45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37"/>
          <a:stretch/>
        </p:blipFill>
        <p:spPr>
          <a:xfrm>
            <a:off x="2271049" y="3001595"/>
            <a:ext cx="1752845" cy="13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-apple-system"/>
              </a:rPr>
              <a:t>Find </a:t>
            </a:r>
            <a:r>
              <a:rPr lang="en-US" sz="3200" b="0" i="0" dirty="0">
                <a:solidFill>
                  <a:srgbClr val="F0F6FC"/>
                </a:solidFill>
                <a:effectLst/>
                <a:latin typeface="-apple-system"/>
              </a:rPr>
              <a:t>  </a:t>
            </a:r>
            <a:r>
              <a:rPr lang="en-US" sz="2400" b="1" dirty="0">
                <a:solidFill>
                  <a:schemeClr val="bg2"/>
                </a:solidFill>
                <a:latin typeface="-apple-system"/>
              </a:rPr>
              <a:t>Top 5 most ordered pizzas (by quantity)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90400" y="3386507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013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</a:t>
            </a:r>
            <a:r>
              <a:rPr lang="en-IN" b="1" dirty="0">
                <a:solidFill>
                  <a:schemeClr val="tx1"/>
                </a:solidFill>
              </a:rPr>
              <a:t>Given Table Shows top 5 most ordered pizzas with total Quantities 		 ordered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4CD6CC-7415-473A-B279-1052EE48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01" y="1513217"/>
            <a:ext cx="4017600" cy="14157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BBE76C-376C-44BF-A300-3AB68B28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00" y="3008349"/>
            <a:ext cx="3013618" cy="14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-apple-system"/>
              </a:rPr>
              <a:t>Find Total Number of Pizzas Sold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90400" y="3386507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01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</a:t>
            </a:r>
            <a:r>
              <a:rPr lang="en-IN" b="1" dirty="0">
                <a:solidFill>
                  <a:schemeClr val="tx1"/>
                </a:solidFill>
              </a:rPr>
              <a:t>Almost 50K pizzas have been sold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47E90-5840-4599-AA15-483C6BEB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0" y="1839768"/>
            <a:ext cx="6325483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CC470-8D0C-4DD1-8CB6-EE7FB3FA8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000" y="3321292"/>
            <a:ext cx="213389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"/>
          <p:cNvSpPr txBox="1">
            <a:spLocks noGrp="1"/>
          </p:cNvSpPr>
          <p:nvPr>
            <p:ph type="title"/>
          </p:nvPr>
        </p:nvSpPr>
        <p:spPr>
          <a:xfrm>
            <a:off x="4308900" y="1217300"/>
            <a:ext cx="4115100" cy="9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ABOUT ME</a:t>
            </a:r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1"/>
          </p:nvPr>
        </p:nvSpPr>
        <p:spPr>
          <a:xfrm>
            <a:off x="4308900" y="2139100"/>
            <a:ext cx="4194300" cy="2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, I'm </a:t>
            </a:r>
            <a:r>
              <a:rPr lang="en-US" b="1" dirty="0"/>
              <a:t>Aditya Kapse </a:t>
            </a:r>
            <a:r>
              <a:rPr lang="en-US" dirty="0"/>
              <a:t>— an aspiring Data Analyst with a solid academic foundation in tools like Excel, SQL, Power BI, Tableau, and Python. I’m driven by a passion for transforming raw data into actionable insights and solving real-world business challenges through analytical thinking and creative visualization.</a:t>
            </a:r>
          </a:p>
        </p:txBody>
      </p:sp>
      <p:grpSp>
        <p:nvGrpSpPr>
          <p:cNvPr id="763" name="Google Shape;763;p29"/>
          <p:cNvGrpSpPr/>
          <p:nvPr/>
        </p:nvGrpSpPr>
        <p:grpSpPr>
          <a:xfrm>
            <a:off x="719992" y="1149202"/>
            <a:ext cx="2457508" cy="2845096"/>
            <a:chOff x="719992" y="1149202"/>
            <a:chExt cx="2457508" cy="2845096"/>
          </a:xfrm>
        </p:grpSpPr>
        <p:grpSp>
          <p:nvGrpSpPr>
            <p:cNvPr id="764" name="Google Shape;764;p29"/>
            <p:cNvGrpSpPr/>
            <p:nvPr/>
          </p:nvGrpSpPr>
          <p:grpSpPr>
            <a:xfrm>
              <a:off x="1272042" y="1149202"/>
              <a:ext cx="1226273" cy="1165909"/>
              <a:chOff x="1291642" y="1263502"/>
              <a:chExt cx="1226273" cy="1165909"/>
            </a:xfrm>
          </p:grpSpPr>
          <p:grpSp>
            <p:nvGrpSpPr>
              <p:cNvPr id="765" name="Google Shape;765;p29"/>
              <p:cNvGrpSpPr/>
              <p:nvPr/>
            </p:nvGrpSpPr>
            <p:grpSpPr>
              <a:xfrm>
                <a:off x="1291642" y="1263502"/>
                <a:ext cx="1226273" cy="1165909"/>
                <a:chOff x="1291642" y="1263324"/>
                <a:chExt cx="1226273" cy="1165909"/>
              </a:xfrm>
            </p:grpSpPr>
            <p:sp>
              <p:nvSpPr>
                <p:cNvPr id="766" name="Google Shape;766;p29"/>
                <p:cNvSpPr/>
                <p:nvPr/>
              </p:nvSpPr>
              <p:spPr>
                <a:xfrm>
                  <a:off x="1291642" y="1263324"/>
                  <a:ext cx="1226273" cy="116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5" h="13810" extrusionOk="0">
                      <a:moveTo>
                        <a:pt x="7262" y="0"/>
                      </a:moveTo>
                      <a:cubicBezTo>
                        <a:pt x="4738" y="0"/>
                        <a:pt x="2267" y="687"/>
                        <a:pt x="117" y="1989"/>
                      </a:cubicBezTo>
                      <a:cubicBezTo>
                        <a:pt x="63" y="2016"/>
                        <a:pt x="28" y="2070"/>
                        <a:pt x="10" y="2132"/>
                      </a:cubicBezTo>
                      <a:cubicBezTo>
                        <a:pt x="1" y="2186"/>
                        <a:pt x="10" y="2248"/>
                        <a:pt x="36" y="2302"/>
                      </a:cubicBezTo>
                      <a:lnTo>
                        <a:pt x="7066" y="13703"/>
                      </a:lnTo>
                      <a:cubicBezTo>
                        <a:pt x="7102" y="13774"/>
                        <a:pt x="7182" y="13810"/>
                        <a:pt x="7262" y="13810"/>
                      </a:cubicBezTo>
                      <a:cubicBezTo>
                        <a:pt x="7343" y="13810"/>
                        <a:pt x="7414" y="13774"/>
                        <a:pt x="7459" y="13703"/>
                      </a:cubicBezTo>
                      <a:lnTo>
                        <a:pt x="14480" y="2302"/>
                      </a:lnTo>
                      <a:cubicBezTo>
                        <a:pt x="14515" y="2248"/>
                        <a:pt x="14524" y="2186"/>
                        <a:pt x="14506" y="2132"/>
                      </a:cubicBezTo>
                      <a:cubicBezTo>
                        <a:pt x="14489" y="2070"/>
                        <a:pt x="14453" y="2016"/>
                        <a:pt x="14399" y="1989"/>
                      </a:cubicBezTo>
                      <a:cubicBezTo>
                        <a:pt x="12249" y="687"/>
                        <a:pt x="9778" y="0"/>
                        <a:pt x="7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9"/>
                <p:cNvSpPr/>
                <p:nvPr/>
              </p:nvSpPr>
              <p:spPr>
                <a:xfrm>
                  <a:off x="1341368" y="1389791"/>
                  <a:ext cx="1126061" cy="103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8" h="12312" extrusionOk="0">
                      <a:moveTo>
                        <a:pt x="6673" y="1"/>
                      </a:moveTo>
                      <a:cubicBezTo>
                        <a:pt x="4336" y="1"/>
                        <a:pt x="2043" y="590"/>
                        <a:pt x="1" y="1705"/>
                      </a:cubicBezTo>
                      <a:lnTo>
                        <a:pt x="6477" y="12205"/>
                      </a:lnTo>
                      <a:cubicBezTo>
                        <a:pt x="6513" y="12276"/>
                        <a:pt x="6593" y="12312"/>
                        <a:pt x="6673" y="12312"/>
                      </a:cubicBezTo>
                      <a:cubicBezTo>
                        <a:pt x="6754" y="12312"/>
                        <a:pt x="6825" y="12276"/>
                        <a:pt x="6870" y="12205"/>
                      </a:cubicBezTo>
                      <a:lnTo>
                        <a:pt x="13338" y="1705"/>
                      </a:lnTo>
                      <a:cubicBezTo>
                        <a:pt x="11304" y="590"/>
                        <a:pt x="9011" y="1"/>
                        <a:pt x="66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8" name="Google Shape;768;p29"/>
              <p:cNvSpPr/>
              <p:nvPr/>
            </p:nvSpPr>
            <p:spPr>
              <a:xfrm>
                <a:off x="2036526" y="182984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9" name="Google Shape;769;p29"/>
              <p:cNvGrpSpPr/>
              <p:nvPr/>
            </p:nvGrpSpPr>
            <p:grpSpPr>
              <a:xfrm>
                <a:off x="1993774" y="14733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70" name="Google Shape;770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1" name="Google Shape;771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72" name="Google Shape;772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80" name="Google Shape;780;p29"/>
              <p:cNvGrpSpPr/>
              <p:nvPr/>
            </p:nvGrpSpPr>
            <p:grpSpPr>
              <a:xfrm>
                <a:off x="1558949" y="1635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81" name="Google Shape;781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2" name="Google Shape;782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83" name="Google Shape;783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" name="Google Shape;787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" name="Google Shape;788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" name="Google Shape;789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" name="Google Shape;790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91" name="Google Shape;791;p29"/>
              <p:cNvSpPr/>
              <p:nvPr/>
            </p:nvSpPr>
            <p:spPr>
              <a:xfrm>
                <a:off x="1838044" y="1749667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2" name="Google Shape;792;p29"/>
              <p:cNvGrpSpPr/>
              <p:nvPr/>
            </p:nvGrpSpPr>
            <p:grpSpPr>
              <a:xfrm rot="-4424905">
                <a:off x="1750308" y="1433439"/>
                <a:ext cx="308956" cy="262438"/>
                <a:chOff x="9520904" y="1806552"/>
                <a:chExt cx="446838" cy="379559"/>
              </a:xfrm>
            </p:grpSpPr>
            <p:sp>
              <p:nvSpPr>
                <p:cNvPr id="793" name="Google Shape;793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7" name="Google Shape;797;p29"/>
              <p:cNvSpPr/>
              <p:nvPr/>
            </p:nvSpPr>
            <p:spPr>
              <a:xfrm>
                <a:off x="1469623" y="153546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8" name="Google Shape;798;p29"/>
              <p:cNvGrpSpPr/>
              <p:nvPr/>
            </p:nvGrpSpPr>
            <p:grpSpPr>
              <a:xfrm rot="-7593699">
                <a:off x="1777607" y="1963434"/>
                <a:ext cx="308975" cy="262454"/>
                <a:chOff x="9520904" y="1806552"/>
                <a:chExt cx="446838" cy="379559"/>
              </a:xfrm>
            </p:grpSpPr>
            <p:sp>
              <p:nvSpPr>
                <p:cNvPr id="799" name="Google Shape;799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3" name="Google Shape;803;p29"/>
              <p:cNvSpPr/>
              <p:nvPr/>
            </p:nvSpPr>
            <p:spPr>
              <a:xfrm>
                <a:off x="1608926" y="150169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29"/>
            <p:cNvGrpSpPr/>
            <p:nvPr/>
          </p:nvGrpSpPr>
          <p:grpSpPr>
            <a:xfrm>
              <a:off x="719992" y="1819088"/>
              <a:ext cx="2339417" cy="2175210"/>
              <a:chOff x="739592" y="1704788"/>
              <a:chExt cx="2339417" cy="2175210"/>
            </a:xfrm>
          </p:grpSpPr>
          <p:grpSp>
            <p:nvGrpSpPr>
              <p:cNvPr id="805" name="Google Shape;805;p29"/>
              <p:cNvGrpSpPr/>
              <p:nvPr/>
            </p:nvGrpSpPr>
            <p:grpSpPr>
              <a:xfrm>
                <a:off x="739592" y="1704788"/>
                <a:ext cx="2339417" cy="2175210"/>
                <a:chOff x="739592" y="1704609"/>
                <a:chExt cx="2339417" cy="2175210"/>
              </a:xfrm>
            </p:grpSpPr>
            <p:sp>
              <p:nvSpPr>
                <p:cNvPr id="806" name="Google Shape;806;p29"/>
                <p:cNvSpPr/>
                <p:nvPr/>
              </p:nvSpPr>
              <p:spPr>
                <a:xfrm>
                  <a:off x="739592" y="1704609"/>
                  <a:ext cx="2339417" cy="217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10" h="25765" extrusionOk="0">
                      <a:moveTo>
                        <a:pt x="6825" y="1"/>
                      </a:moveTo>
                      <a:cubicBezTo>
                        <a:pt x="6790" y="1"/>
                        <a:pt x="6745" y="19"/>
                        <a:pt x="6709" y="36"/>
                      </a:cubicBezTo>
                      <a:cubicBezTo>
                        <a:pt x="2507" y="2570"/>
                        <a:pt x="1" y="7013"/>
                        <a:pt x="1" y="11910"/>
                      </a:cubicBezTo>
                      <a:cubicBezTo>
                        <a:pt x="1" y="19547"/>
                        <a:pt x="6210" y="25765"/>
                        <a:pt x="13855" y="25765"/>
                      </a:cubicBezTo>
                      <a:cubicBezTo>
                        <a:pt x="21491" y="25765"/>
                        <a:pt x="27709" y="19547"/>
                        <a:pt x="27709" y="11910"/>
                      </a:cubicBezTo>
                      <a:cubicBezTo>
                        <a:pt x="27709" y="7013"/>
                        <a:pt x="25203" y="2570"/>
                        <a:pt x="20992" y="36"/>
                      </a:cubicBezTo>
                      <a:cubicBezTo>
                        <a:pt x="20956" y="19"/>
                        <a:pt x="20920" y="1"/>
                        <a:pt x="20876" y="1"/>
                      </a:cubicBezTo>
                      <a:cubicBezTo>
                        <a:pt x="20805" y="1"/>
                        <a:pt x="20724" y="45"/>
                        <a:pt x="20680" y="117"/>
                      </a:cubicBezTo>
                      <a:lnTo>
                        <a:pt x="13855" y="11197"/>
                      </a:lnTo>
                      <a:lnTo>
                        <a:pt x="7021" y="117"/>
                      </a:lnTo>
                      <a:cubicBezTo>
                        <a:pt x="6977" y="45"/>
                        <a:pt x="6906" y="1"/>
                        <a:pt x="6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9"/>
                <p:cNvSpPr/>
                <p:nvPr/>
              </p:nvSpPr>
              <p:spPr>
                <a:xfrm>
                  <a:off x="866144" y="1800262"/>
                  <a:ext cx="2086311" cy="194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2" h="23044" extrusionOk="0">
                      <a:moveTo>
                        <a:pt x="6156" y="1"/>
                      </a:moveTo>
                      <a:cubicBezTo>
                        <a:pt x="2471" y="2142"/>
                        <a:pt x="0" y="6120"/>
                        <a:pt x="0" y="10688"/>
                      </a:cubicBezTo>
                      <a:cubicBezTo>
                        <a:pt x="0" y="17513"/>
                        <a:pt x="5531" y="23044"/>
                        <a:pt x="12356" y="23044"/>
                      </a:cubicBezTo>
                      <a:cubicBezTo>
                        <a:pt x="19181" y="23044"/>
                        <a:pt x="24712" y="17513"/>
                        <a:pt x="24712" y="10688"/>
                      </a:cubicBezTo>
                      <a:cubicBezTo>
                        <a:pt x="24712" y="6120"/>
                        <a:pt x="22232" y="2142"/>
                        <a:pt x="18556" y="1"/>
                      </a:cubicBezTo>
                      <a:lnTo>
                        <a:pt x="12356" y="10064"/>
                      </a:lnTo>
                      <a:lnTo>
                        <a:pt x="61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8" name="Google Shape;808;p29"/>
              <p:cNvSpPr/>
              <p:nvPr/>
            </p:nvSpPr>
            <p:spPr>
              <a:xfrm>
                <a:off x="1428876" y="29321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9" name="Google Shape;809;p29"/>
              <p:cNvGrpSpPr/>
              <p:nvPr/>
            </p:nvGrpSpPr>
            <p:grpSpPr>
              <a:xfrm rot="-8100000">
                <a:off x="1844306" y="3118812"/>
                <a:ext cx="308948" cy="262430"/>
                <a:chOff x="9520904" y="1806552"/>
                <a:chExt cx="446838" cy="379559"/>
              </a:xfrm>
            </p:grpSpPr>
            <p:sp>
              <p:nvSpPr>
                <p:cNvPr id="810" name="Google Shape;810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4" name="Google Shape;814;p29"/>
              <p:cNvSpPr/>
              <p:nvPr/>
            </p:nvSpPr>
            <p:spPr>
              <a:xfrm>
                <a:off x="2052073" y="33038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29"/>
              <p:cNvGrpSpPr/>
              <p:nvPr/>
            </p:nvGrpSpPr>
            <p:grpSpPr>
              <a:xfrm>
                <a:off x="2308086" y="29321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16" name="Google Shape;816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7" name="Google Shape;817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18" name="Google Shape;818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26" name="Google Shape;826;p29"/>
              <p:cNvSpPr/>
              <p:nvPr/>
            </p:nvSpPr>
            <p:spPr>
              <a:xfrm>
                <a:off x="2517919" y="27236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7" name="Google Shape;827;p29"/>
              <p:cNvGrpSpPr/>
              <p:nvPr/>
            </p:nvGrpSpPr>
            <p:grpSpPr>
              <a:xfrm>
                <a:off x="1065636" y="2207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828" name="Google Shape;828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29" name="Google Shape;829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30" name="Google Shape;830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831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38" name="Google Shape;838;p29"/>
              <p:cNvGrpSpPr/>
              <p:nvPr/>
            </p:nvGrpSpPr>
            <p:grpSpPr>
              <a:xfrm>
                <a:off x="1291661" y="31532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39" name="Google Shape;839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0" name="Google Shape;840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41" name="Google Shape;841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845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9" name="Google Shape;849;p29"/>
              <p:cNvSpPr/>
              <p:nvPr/>
            </p:nvSpPr>
            <p:spPr>
              <a:xfrm rot="-3356822">
                <a:off x="1019513" y="2506490"/>
                <a:ext cx="272122" cy="258543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1156744" y="2952254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1910269" y="27373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335356" y="21043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3" name="Google Shape;853;p29"/>
              <p:cNvGrpSpPr/>
              <p:nvPr/>
            </p:nvGrpSpPr>
            <p:grpSpPr>
              <a:xfrm>
                <a:off x="1437624" y="25717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54" name="Google Shape;854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5" name="Google Shape;855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56" name="Google Shape;856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" name="Google Shape;859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" name="Google Shape;860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" name="Google Shape;862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" name="Google Shape;863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64" name="Google Shape;864;p29"/>
              <p:cNvGrpSpPr/>
              <p:nvPr/>
            </p:nvGrpSpPr>
            <p:grpSpPr>
              <a:xfrm>
                <a:off x="2490649" y="23197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65" name="Google Shape;865;p29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66" name="Google Shape;866;p29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67" name="Google Shape;867;p29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" name="Google Shape;868;p29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" name="Google Shape;869;p29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" name="Google Shape;870;p29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" name="Google Shape;871;p29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" name="Google Shape;872;p29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" name="Google Shape;873;p29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" name="Google Shape;874;p29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chemeClr val="dk1">
                      <a:alpha val="2595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75" name="Google Shape;875;p29"/>
              <p:cNvGrpSpPr/>
              <p:nvPr/>
            </p:nvGrpSpPr>
            <p:grpSpPr>
              <a:xfrm rot="-6579062">
                <a:off x="1300506" y="2226326"/>
                <a:ext cx="308929" cy="262414"/>
                <a:chOff x="9520904" y="1806552"/>
                <a:chExt cx="446838" cy="379559"/>
              </a:xfrm>
            </p:grpSpPr>
            <p:sp>
              <p:nvSpPr>
                <p:cNvPr id="876" name="Google Shape;876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0" name="Google Shape;880;p29"/>
              <p:cNvGrpSpPr/>
              <p:nvPr/>
            </p:nvGrpSpPr>
            <p:grpSpPr>
              <a:xfrm rot="-10485318">
                <a:off x="1515106" y="2718992"/>
                <a:ext cx="308941" cy="262425"/>
                <a:chOff x="9520904" y="1806552"/>
                <a:chExt cx="446838" cy="379559"/>
              </a:xfrm>
            </p:grpSpPr>
            <p:sp>
              <p:nvSpPr>
                <p:cNvPr id="881" name="Google Shape;881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5" name="Google Shape;885;p29"/>
              <p:cNvGrpSpPr/>
              <p:nvPr/>
            </p:nvGrpSpPr>
            <p:grpSpPr>
              <a:xfrm rot="-8100000">
                <a:off x="1446411" y="3284470"/>
                <a:ext cx="308948" cy="262430"/>
                <a:chOff x="9520904" y="1806552"/>
                <a:chExt cx="446838" cy="379559"/>
              </a:xfrm>
            </p:grpSpPr>
            <p:sp>
              <p:nvSpPr>
                <p:cNvPr id="886" name="Google Shape;886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29"/>
              <p:cNvGrpSpPr/>
              <p:nvPr/>
            </p:nvGrpSpPr>
            <p:grpSpPr>
              <a:xfrm rot="-8100000">
                <a:off x="2248336" y="2735395"/>
                <a:ext cx="308948" cy="262430"/>
                <a:chOff x="9520904" y="1806552"/>
                <a:chExt cx="446838" cy="379559"/>
              </a:xfrm>
            </p:grpSpPr>
            <p:sp>
              <p:nvSpPr>
                <p:cNvPr id="891" name="Google Shape;891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5" name="Google Shape;895;p29"/>
              <p:cNvSpPr/>
              <p:nvPr/>
            </p:nvSpPr>
            <p:spPr>
              <a:xfrm>
                <a:off x="2329876" y="33577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2054539" y="2513819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 rot="-2491123">
                <a:off x="1382025" y="2112718"/>
                <a:ext cx="145879" cy="115868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2749523" y="2561641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989623" y="27925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1686673" y="30302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1838044" y="33577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2" name="Google Shape;902;p29"/>
              <p:cNvGrpSpPr/>
              <p:nvPr/>
            </p:nvGrpSpPr>
            <p:grpSpPr>
              <a:xfrm rot="-4424905">
                <a:off x="2248496" y="2225764"/>
                <a:ext cx="308956" cy="262438"/>
                <a:chOff x="9520904" y="1806552"/>
                <a:chExt cx="446838" cy="379559"/>
              </a:xfrm>
            </p:grpSpPr>
            <p:sp>
              <p:nvSpPr>
                <p:cNvPr id="903" name="Google Shape;903;p29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9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9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9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7" name="Google Shape;907;p29"/>
              <p:cNvSpPr/>
              <p:nvPr/>
            </p:nvSpPr>
            <p:spPr>
              <a:xfrm>
                <a:off x="1218448" y="19700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29"/>
            <p:cNvGrpSpPr/>
            <p:nvPr/>
          </p:nvGrpSpPr>
          <p:grpSpPr>
            <a:xfrm rot="-498017">
              <a:off x="1557120" y="1898893"/>
              <a:ext cx="155799" cy="336693"/>
              <a:chOff x="1469000" y="2230225"/>
              <a:chExt cx="109075" cy="235750"/>
            </a:xfrm>
          </p:grpSpPr>
          <p:sp>
            <p:nvSpPr>
              <p:cNvPr id="909" name="Google Shape;909;p29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29"/>
            <p:cNvGrpSpPr/>
            <p:nvPr/>
          </p:nvGrpSpPr>
          <p:grpSpPr>
            <a:xfrm rot="3284330">
              <a:off x="1929945" y="2267694"/>
              <a:ext cx="155799" cy="336698"/>
              <a:chOff x="1469000" y="2230225"/>
              <a:chExt cx="109075" cy="235750"/>
            </a:xfrm>
          </p:grpSpPr>
          <p:sp>
            <p:nvSpPr>
              <p:cNvPr id="912" name="Google Shape;912;p29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29"/>
            <p:cNvGrpSpPr/>
            <p:nvPr/>
          </p:nvGrpSpPr>
          <p:grpSpPr>
            <a:xfrm rot="-150971">
              <a:off x="2795613" y="1897056"/>
              <a:ext cx="364837" cy="784730"/>
              <a:chOff x="3076963" y="1775125"/>
              <a:chExt cx="364850" cy="784758"/>
            </a:xfrm>
          </p:grpSpPr>
          <p:sp>
            <p:nvSpPr>
              <p:cNvPr id="915" name="Google Shape;915;p29"/>
              <p:cNvSpPr/>
              <p:nvPr/>
            </p:nvSpPr>
            <p:spPr>
              <a:xfrm>
                <a:off x="3269321" y="2014303"/>
                <a:ext cx="172491" cy="54558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7085" extrusionOk="0">
                    <a:moveTo>
                      <a:pt x="239" y="1"/>
                    </a:moveTo>
                    <a:cubicBezTo>
                      <a:pt x="204" y="1"/>
                      <a:pt x="167" y="10"/>
                      <a:pt x="134" y="28"/>
                    </a:cubicBezTo>
                    <a:cubicBezTo>
                      <a:pt x="36" y="81"/>
                      <a:pt x="0" y="206"/>
                      <a:pt x="63" y="304"/>
                    </a:cubicBezTo>
                    <a:cubicBezTo>
                      <a:pt x="1222" y="2294"/>
                      <a:pt x="1838" y="4569"/>
                      <a:pt x="1838" y="6888"/>
                    </a:cubicBezTo>
                    <a:cubicBezTo>
                      <a:pt x="1838" y="6995"/>
                      <a:pt x="1927" y="7084"/>
                      <a:pt x="2043" y="7084"/>
                    </a:cubicBezTo>
                    <a:cubicBezTo>
                      <a:pt x="2150" y="7084"/>
                      <a:pt x="2239" y="6995"/>
                      <a:pt x="2239" y="6888"/>
                    </a:cubicBezTo>
                    <a:cubicBezTo>
                      <a:pt x="2239" y="4497"/>
                      <a:pt x="1606" y="2151"/>
                      <a:pt x="410" y="99"/>
                    </a:cubicBezTo>
                    <a:cubicBezTo>
                      <a:pt x="375" y="34"/>
                      <a:pt x="309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3076963" y="1775125"/>
                <a:ext cx="135375" cy="13760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87" extrusionOk="0">
                    <a:moveTo>
                      <a:pt x="223" y="0"/>
                    </a:moveTo>
                    <a:cubicBezTo>
                      <a:pt x="169" y="0"/>
                      <a:pt x="114" y="23"/>
                      <a:pt x="72" y="65"/>
                    </a:cubicBezTo>
                    <a:cubicBezTo>
                      <a:pt x="0" y="154"/>
                      <a:pt x="0" y="279"/>
                      <a:pt x="89" y="350"/>
                    </a:cubicBezTo>
                    <a:cubicBezTo>
                      <a:pt x="544" y="779"/>
                      <a:pt x="981" y="1234"/>
                      <a:pt x="1374" y="1706"/>
                    </a:cubicBezTo>
                    <a:cubicBezTo>
                      <a:pt x="1410" y="1760"/>
                      <a:pt x="1472" y="1787"/>
                      <a:pt x="1526" y="1787"/>
                    </a:cubicBezTo>
                    <a:cubicBezTo>
                      <a:pt x="1570" y="1787"/>
                      <a:pt x="1624" y="1769"/>
                      <a:pt x="1659" y="1733"/>
                    </a:cubicBezTo>
                    <a:cubicBezTo>
                      <a:pt x="1740" y="1662"/>
                      <a:pt x="1758" y="1537"/>
                      <a:pt x="1686" y="1448"/>
                    </a:cubicBezTo>
                    <a:cubicBezTo>
                      <a:pt x="1276" y="957"/>
                      <a:pt x="830" y="484"/>
                      <a:pt x="357" y="56"/>
                    </a:cubicBezTo>
                    <a:cubicBezTo>
                      <a:pt x="319" y="18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-apple-system"/>
              </a:rPr>
              <a:t>Find </a:t>
            </a:r>
            <a:r>
              <a:rPr lang="en-US" sz="3200" b="0" i="0" dirty="0">
                <a:solidFill>
                  <a:srgbClr val="F0F6FC"/>
                </a:solidFill>
                <a:effectLst/>
                <a:latin typeface="-apple-system"/>
              </a:rPr>
              <a:t>  </a:t>
            </a:r>
            <a:r>
              <a:rPr lang="en-US" sz="2400" b="1" dirty="0">
                <a:solidFill>
                  <a:schemeClr val="bg2"/>
                </a:solidFill>
                <a:latin typeface="-apple-system"/>
              </a:rPr>
              <a:t>Top 5 most ordered pizzas (by quantity)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90400" y="3386507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013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</a:t>
            </a:r>
            <a:r>
              <a:rPr lang="en-IN" b="1" dirty="0">
                <a:solidFill>
                  <a:schemeClr val="tx1"/>
                </a:solidFill>
              </a:rPr>
              <a:t>Given Table Shows top 5 most ordered pizzas with total Quantities 		 ordered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4CD6CC-7415-473A-B279-1052EE48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01" y="1513217"/>
            <a:ext cx="4017600" cy="14157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BBE76C-376C-44BF-A300-3AB68B28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00" y="3008349"/>
            <a:ext cx="3013618" cy="14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4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-apple-system"/>
              </a:rPr>
              <a:t>Find Total Number of Pizzas Sold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90400" y="3386507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01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</a:t>
            </a:r>
            <a:r>
              <a:rPr lang="en-IN" b="1" dirty="0">
                <a:solidFill>
                  <a:schemeClr val="tx1"/>
                </a:solidFill>
              </a:rPr>
              <a:t>Around 50K Pizzas have been sold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6B16C-A3E9-4A13-97E4-C12DD506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0" y="1706174"/>
            <a:ext cx="6315956" cy="101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22CBC-DB72-4D76-8042-E51C3AD32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000" y="3209083"/>
            <a:ext cx="181952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5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BASIC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2000" b="1" dirty="0">
                <a:solidFill>
                  <a:schemeClr val="bg2"/>
                </a:solidFill>
                <a:latin typeface="-apple-system"/>
              </a:rPr>
              <a:t>Find out which day of week makes the highest revenue </a:t>
            </a:r>
            <a:endParaRPr lang="en-US" sz="24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90400" y="3386507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01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</a:t>
            </a:r>
            <a:r>
              <a:rPr lang="en-IN" b="1" dirty="0">
                <a:solidFill>
                  <a:schemeClr val="tx1"/>
                </a:solidFill>
              </a:rPr>
              <a:t>Around 50K Pizzas have been sold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C4056-E8EA-4953-981D-5603BD66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44" y="1381149"/>
            <a:ext cx="4619130" cy="1570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61705-CF99-4575-9F6E-0EAEFCEE5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478" y="3077359"/>
            <a:ext cx="1825122" cy="13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INTERMEDIATE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-apple-system"/>
              </a:rPr>
              <a:t>find the total quantity of each pizza category ordered</a:t>
            </a:r>
            <a:endParaRPr lang="en-US" sz="24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669600" y="192649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590400" y="3386507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01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</a:t>
            </a:r>
            <a:r>
              <a:rPr lang="en-IN" b="1" dirty="0">
                <a:solidFill>
                  <a:schemeClr val="tx1"/>
                </a:solidFill>
              </a:rPr>
              <a:t>Classic Pizzas are Most demanded followed by Veggie and Supreme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15DF6C-5356-4E67-AE0E-A90EF99DF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0" y="1423172"/>
            <a:ext cx="5315692" cy="1514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AF90A9-A882-4857-B16C-01A8BA291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000" y="3106918"/>
            <a:ext cx="213389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INTERMEDIATE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-apple-system"/>
              </a:rPr>
              <a:t>Determine the distribution of orders by hour of the day</a:t>
            </a:r>
            <a:endParaRPr lang="en-US" sz="24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0" y="2113273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4813200" y="2064308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30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</a:t>
            </a:r>
            <a:r>
              <a:rPr lang="en-US" b="1" dirty="0"/>
              <a:t>There’s maximum engagement during midday to early evening</a:t>
            </a:r>
            <a:r>
              <a:rPr lang="en-US" dirty="0"/>
              <a:t>, </a:t>
            </a:r>
            <a:r>
              <a:rPr lang="en-US" b="1" dirty="0"/>
              <a:t>with a     		clear peak around lunchtime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91ED2-A82B-4C49-989F-18CDD10C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00" y="1810756"/>
            <a:ext cx="3410426" cy="1086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670E5-2D1B-4D41-B399-1559BBEC8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108" y="1321007"/>
            <a:ext cx="1188772" cy="310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6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INTERMEDIATE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-apple-system"/>
              </a:rPr>
              <a:t>calculate the average number of pizzas ordered per day</a:t>
            </a:r>
            <a:endParaRPr lang="en-US" sz="24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518400" y="1960094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410400" y="325723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3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</a:t>
            </a:r>
            <a:r>
              <a:rPr lang="en-US" b="1" dirty="0"/>
              <a:t>The Business consistently sell around 138 pizzas a day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DF49B-A37E-4C14-A46F-ED75F51A9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01" y="1415585"/>
            <a:ext cx="5018400" cy="162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2A373F-86E1-43C3-8EA1-939C832A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399" y="3286563"/>
            <a:ext cx="1448002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70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INTERMEDIATE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1800" b="1" dirty="0">
                <a:solidFill>
                  <a:schemeClr val="bg2"/>
                </a:solidFill>
                <a:latin typeface="-apple-system"/>
              </a:rPr>
              <a:t>Determine the top 3 most ordered pizza types based on revenue</a:t>
            </a:r>
            <a:endParaRPr lang="en-US" sz="24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518400" y="1960094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410400" y="325723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308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</a:t>
            </a:r>
            <a:r>
              <a:rPr lang="en-US" b="1" dirty="0"/>
              <a:t>The Thai Chicken Pizza earns the highest revenue, while Barbecue 		   Chicken Pizza leads in quantity sold—both are top performers</a:t>
            </a:r>
            <a:r>
              <a:rPr lang="en-US" dirty="0"/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B2A87-7DB3-438E-98FB-F4FDA541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0" y="1368728"/>
            <a:ext cx="3523428" cy="1679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4D9B04-1D2B-4763-88AB-5851B8A3F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000" y="3195814"/>
            <a:ext cx="406774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50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INTERMEDIATE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1800" b="1" dirty="0">
                <a:solidFill>
                  <a:schemeClr val="bg2"/>
                </a:solidFill>
                <a:latin typeface="-apple-system"/>
              </a:rPr>
              <a:t>Determine the Average Order value </a:t>
            </a:r>
            <a:endParaRPr lang="en-US" sz="24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518400" y="1960094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410400" y="325723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3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 </a:t>
            </a:r>
            <a:r>
              <a:rPr lang="en-US" b="1" dirty="0"/>
              <a:t>Each  customer typically spends around $38 per transaction.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33635A-4230-4A10-9A91-07B90901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1" y="1347616"/>
            <a:ext cx="3453720" cy="1713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C54C8E-501E-41A9-A21C-EC4B481DC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146" y="3257230"/>
            <a:ext cx="184810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INTERMEDIATE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907200" y="859342"/>
            <a:ext cx="78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1800" b="1" dirty="0">
                <a:solidFill>
                  <a:schemeClr val="bg2"/>
                </a:solidFill>
                <a:latin typeface="-apple-system"/>
              </a:rPr>
              <a:t>Determine the Slow movers → pizzas with least sales</a:t>
            </a:r>
            <a:endParaRPr lang="en-US" sz="24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518400" y="1960094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410400" y="325723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3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 </a:t>
            </a:r>
            <a:r>
              <a:rPr lang="en-US" b="1" dirty="0"/>
              <a:t>The given list shows worst performing pizzas 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0A980-EA7C-4109-B514-5091F9A2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46" y="1443693"/>
            <a:ext cx="3618968" cy="1703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386356-C8B1-4D19-8AC1-CB5745C1A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146" y="3278003"/>
            <a:ext cx="2372400" cy="10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3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ADVANCED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518400" y="859342"/>
            <a:ext cx="88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1800" b="1" dirty="0">
                <a:solidFill>
                  <a:schemeClr val="bg2"/>
                </a:solidFill>
                <a:latin typeface="-apple-system"/>
              </a:rPr>
              <a:t>Calculate the percentage contribution of each pizza type to total revenue.</a:t>
            </a:r>
            <a:endParaRPr lang="en-US" sz="28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518400" y="1960094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410400" y="325723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3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 </a:t>
            </a:r>
            <a:r>
              <a:rPr lang="en-US" b="1" dirty="0"/>
              <a:t>The top 4-5 pizzas make around 25 % of the Revenue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00A2A-99C6-49F0-A53A-42FC1497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00" y="1412989"/>
            <a:ext cx="5140800" cy="1731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A2911-BE5A-4867-BA00-85F13C847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800" y="3257230"/>
            <a:ext cx="2994245" cy="10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0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8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latin typeface="Passion One"/>
                <a:ea typeface="Passion One"/>
                <a:cs typeface="Passion One"/>
                <a:sym typeface="Passion One"/>
              </a:rPr>
              <a:t>TABLE OF CONTENTS</a:t>
            </a:r>
            <a:endParaRPr sz="4400" b="0" dirty="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745" name="Google Shape;745;p28"/>
          <p:cNvSpPr txBox="1">
            <a:spLocks noGrp="1"/>
          </p:cNvSpPr>
          <p:nvPr>
            <p:ph type="subTitle" idx="1"/>
          </p:nvPr>
        </p:nvSpPr>
        <p:spPr>
          <a:xfrm>
            <a:off x="1649425" y="167275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OVERVIEW </a:t>
            </a:r>
            <a:endParaRPr dirty="0"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2"/>
          </p:nvPr>
        </p:nvSpPr>
        <p:spPr>
          <a:xfrm>
            <a:off x="1649425" y="2099074"/>
            <a:ext cx="2517900" cy="708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 of the Pizza  Sales dataset used for the project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47" name="Google Shape;747;p28"/>
          <p:cNvSpPr txBox="1">
            <a:spLocks noGrp="1"/>
          </p:cNvSpPr>
          <p:nvPr>
            <p:ph type="title" idx="3"/>
          </p:nvPr>
        </p:nvSpPr>
        <p:spPr>
          <a:xfrm>
            <a:off x="720000" y="152035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4"/>
          </p:nvPr>
        </p:nvSpPr>
        <p:spPr>
          <a:xfrm>
            <a:off x="1649424" y="3604500"/>
            <a:ext cx="2972976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QUERIES WITH OUTPUTS</a:t>
            </a:r>
            <a:endParaRPr dirty="0"/>
          </a:p>
        </p:txBody>
      </p:sp>
      <p:sp>
        <p:nvSpPr>
          <p:cNvPr id="749" name="Google Shape;749;p28"/>
          <p:cNvSpPr txBox="1">
            <a:spLocks noGrp="1"/>
          </p:cNvSpPr>
          <p:nvPr>
            <p:ph type="subTitle" idx="5"/>
          </p:nvPr>
        </p:nvSpPr>
        <p:spPr>
          <a:xfrm>
            <a:off x="1649425" y="4030800"/>
            <a:ext cx="2517900" cy="85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Montserrat"/>
                <a:cs typeface="Arial"/>
                <a:sym typeface="Arial"/>
              </a:rPr>
              <a:t>Complete list of SQL queries with results and derived business insights.</a:t>
            </a:r>
            <a:endParaRPr lang="en-US" sz="14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Arial"/>
              <a:sym typeface="Montserrat"/>
            </a:endParaRPr>
          </a:p>
        </p:txBody>
      </p:sp>
      <p:sp>
        <p:nvSpPr>
          <p:cNvPr id="750" name="Google Shape;750;p28"/>
          <p:cNvSpPr txBox="1">
            <a:spLocks noGrp="1"/>
          </p:cNvSpPr>
          <p:nvPr>
            <p:ph type="title" idx="6"/>
          </p:nvPr>
        </p:nvSpPr>
        <p:spPr>
          <a:xfrm>
            <a:off x="720003" y="345210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51" name="Google Shape;751;p28"/>
          <p:cNvSpPr txBox="1">
            <a:spLocks noGrp="1"/>
          </p:cNvSpPr>
          <p:nvPr>
            <p:ph type="subTitle" idx="7"/>
          </p:nvPr>
        </p:nvSpPr>
        <p:spPr>
          <a:xfrm>
            <a:off x="5906100" y="167280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BUSINESS QUESTIONS</a:t>
            </a:r>
          </a:p>
        </p:txBody>
      </p:sp>
      <p:sp>
        <p:nvSpPr>
          <p:cNvPr id="752" name="Google Shape;752;p28"/>
          <p:cNvSpPr txBox="1">
            <a:spLocks noGrp="1"/>
          </p:cNvSpPr>
          <p:nvPr>
            <p:ph type="subTitle" idx="8"/>
          </p:nvPr>
        </p:nvSpPr>
        <p:spPr>
          <a:xfrm>
            <a:off x="5906100" y="2099071"/>
            <a:ext cx="2517900" cy="9989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Montserrat"/>
                <a:cs typeface="Arial"/>
                <a:sym typeface="Arial"/>
              </a:rPr>
              <a:t>Core business problems analyzed to uncover sales, revenue, and customer trends.</a:t>
            </a:r>
            <a:endParaRPr lang="en-US" sz="14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Arial"/>
              <a:sym typeface="Montserrat"/>
            </a:endParaRPr>
          </a:p>
        </p:txBody>
      </p:sp>
      <p:sp>
        <p:nvSpPr>
          <p:cNvPr id="753" name="Google Shape;753;p28"/>
          <p:cNvSpPr txBox="1">
            <a:spLocks noGrp="1"/>
          </p:cNvSpPr>
          <p:nvPr>
            <p:ph type="title" idx="9"/>
          </p:nvPr>
        </p:nvSpPr>
        <p:spPr>
          <a:xfrm>
            <a:off x="4975925" y="152035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4" name="Google Shape;754;p28"/>
          <p:cNvSpPr txBox="1">
            <a:spLocks noGrp="1"/>
          </p:cNvSpPr>
          <p:nvPr>
            <p:ph type="subTitle" idx="13"/>
          </p:nvPr>
        </p:nvSpPr>
        <p:spPr>
          <a:xfrm>
            <a:off x="5906100" y="3604499"/>
            <a:ext cx="2733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FINDINGS (INSIGHTS)</a:t>
            </a:r>
          </a:p>
        </p:txBody>
      </p:sp>
      <p:sp>
        <p:nvSpPr>
          <p:cNvPr id="755" name="Google Shape;755;p28"/>
          <p:cNvSpPr txBox="1">
            <a:spLocks noGrp="1"/>
          </p:cNvSpPr>
          <p:nvPr>
            <p:ph type="subTitle" idx="14"/>
          </p:nvPr>
        </p:nvSpPr>
        <p:spPr>
          <a:xfrm>
            <a:off x="5906100" y="4030798"/>
            <a:ext cx="2517900" cy="8579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Montserrat"/>
                <a:cs typeface="Arial"/>
                <a:sym typeface="Arial"/>
              </a:rPr>
              <a:t>Actionable insights on revenue, top pizzas, order patterns, and customer preferences.</a:t>
            </a:r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 idx="15"/>
          </p:nvPr>
        </p:nvSpPr>
        <p:spPr>
          <a:xfrm>
            <a:off x="4975925" y="345210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ADVANCED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518400" y="859342"/>
            <a:ext cx="88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1800" b="1" dirty="0">
                <a:solidFill>
                  <a:schemeClr val="bg2"/>
                </a:solidFill>
                <a:latin typeface="-apple-system"/>
              </a:rPr>
              <a:t>Analyze the cumulative revenue generated over time..</a:t>
            </a:r>
            <a:endParaRPr lang="en-US" sz="28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518400" y="1960094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410400" y="3257230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308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 </a:t>
            </a:r>
            <a:r>
              <a:rPr lang="en-US" b="1" dirty="0"/>
              <a:t>The Given table shows cumulative revenue which helps to track </a:t>
            </a:r>
            <a:r>
              <a:rPr lang="en-IN" b="1" dirty="0"/>
              <a:t>total 		     earnings over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52D1C-DC7D-4087-8816-0397E35B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00" y="1364194"/>
            <a:ext cx="6069600" cy="1794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16F03-E6DE-4A4D-A431-5A8B609F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800" y="3273070"/>
            <a:ext cx="2505600" cy="11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DB-5324-4423-A695-8EF2B7B0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6000"/>
            <a:ext cx="7704000" cy="572700"/>
          </a:xfrm>
        </p:spPr>
        <p:txBody>
          <a:bodyPr/>
          <a:lstStyle/>
          <a:p>
            <a:r>
              <a:rPr lang="en-IN" dirty="0"/>
              <a:t>ADVANCED 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6686B-32FE-49CA-A4DE-1C10AD2C6BF7}"/>
              </a:ext>
            </a:extLst>
          </p:cNvPr>
          <p:cNvSpPr txBox="1"/>
          <p:nvPr/>
        </p:nvSpPr>
        <p:spPr>
          <a:xfrm>
            <a:off x="0" y="859342"/>
            <a:ext cx="92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QUESTION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: </a:t>
            </a:r>
            <a:r>
              <a:rPr lang="en-US" sz="1600" b="1" dirty="0">
                <a:solidFill>
                  <a:schemeClr val="bg2"/>
                </a:solidFill>
                <a:latin typeface="-apple-system"/>
              </a:rPr>
              <a:t>Determine the top 3 most ordered pizza types based on revenue for each pizza category</a:t>
            </a:r>
            <a:r>
              <a:rPr lang="en-US" sz="1800" b="1" dirty="0">
                <a:solidFill>
                  <a:schemeClr val="bg2"/>
                </a:solidFill>
                <a:latin typeface="-apple-system"/>
              </a:rPr>
              <a:t>.</a:t>
            </a:r>
            <a:endParaRPr lang="en-US" sz="2800" b="1" dirty="0">
              <a:solidFill>
                <a:schemeClr val="bg2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0F30-71C8-41AF-8BDC-033D486E0713}"/>
              </a:ext>
            </a:extLst>
          </p:cNvPr>
          <p:cNvSpPr txBox="1"/>
          <p:nvPr/>
        </p:nvSpPr>
        <p:spPr>
          <a:xfrm>
            <a:off x="-7200" y="2124751"/>
            <a:ext cx="134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QUERY :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-apple-system"/>
              </a:rPr>
              <a:t>	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0AA17-DE4F-4387-BD76-8D010F07CB0E}"/>
              </a:ext>
            </a:extLst>
          </p:cNvPr>
          <p:cNvSpPr txBox="1"/>
          <p:nvPr/>
        </p:nvSpPr>
        <p:spPr>
          <a:xfrm>
            <a:off x="3686400" y="3316202"/>
            <a:ext cx="14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OUTPUT :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E715B-E395-49D4-9AF6-AE50132231B9}"/>
              </a:ext>
            </a:extLst>
          </p:cNvPr>
          <p:cNvSpPr txBox="1"/>
          <p:nvPr/>
        </p:nvSpPr>
        <p:spPr>
          <a:xfrm>
            <a:off x="410400" y="4413888"/>
            <a:ext cx="8308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CONCLUSION  :  </a:t>
            </a:r>
            <a:r>
              <a:rPr lang="en-US" b="1" dirty="0"/>
              <a:t>The given table shows top 3 most orders Pizza types based on Revenue 		     for each pizza category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F89E-8295-4925-9E5E-AB55AD88F552}"/>
              </a:ext>
            </a:extLst>
          </p:cNvPr>
          <p:cNvSpPr txBox="1"/>
          <p:nvPr/>
        </p:nvSpPr>
        <p:spPr>
          <a:xfrm>
            <a:off x="518400" y="47404"/>
            <a:ext cx="9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/>
                </a:solidFill>
                <a:latin typeface="Passion One"/>
                <a:sym typeface="Passion One"/>
              </a:rPr>
              <a:t>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24075-0063-459D-A282-9C4A5FC4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05" y="1384721"/>
            <a:ext cx="4730496" cy="185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FA17E-0025-42F8-BD22-7CCD9FF9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600" y="2384647"/>
            <a:ext cx="3702840" cy="20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1893600" y="2349338"/>
            <a:ext cx="501525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K</a:t>
            </a:r>
            <a:r>
              <a:rPr lang="en-IN" sz="4800" dirty="0"/>
              <a:t>EY INSIGHTS</a:t>
            </a:r>
            <a:endParaRPr sz="4800" dirty="0"/>
          </a:p>
        </p:txBody>
      </p:sp>
      <p:sp>
        <p:nvSpPr>
          <p:cNvPr id="928" name="Google Shape;928;p31"/>
          <p:cNvSpPr txBox="1">
            <a:spLocks noGrp="1"/>
          </p:cNvSpPr>
          <p:nvPr>
            <p:ph type="title" idx="2"/>
          </p:nvPr>
        </p:nvSpPr>
        <p:spPr>
          <a:xfrm>
            <a:off x="2235150" y="1045463"/>
            <a:ext cx="4673700" cy="130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29" name="Google Shape;929;p31"/>
          <p:cNvSpPr txBox="1">
            <a:spLocks noGrp="1"/>
          </p:cNvSpPr>
          <p:nvPr>
            <p:ph type="subTitle" idx="1"/>
          </p:nvPr>
        </p:nvSpPr>
        <p:spPr>
          <a:xfrm>
            <a:off x="2235150" y="3319538"/>
            <a:ext cx="4673700" cy="77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ARE SOME KEY INSIGHTS FROM THE ANALYSIS WE HAVE PERFORMED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63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1310400" y="755662"/>
            <a:ext cx="6623999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REVENUE AND SALES VOLUME </a:t>
            </a:r>
            <a:endParaRPr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D2538-2F97-489F-B40E-180B191603A4}"/>
              </a:ext>
            </a:extLst>
          </p:cNvPr>
          <p:cNvSpPr txBox="1"/>
          <p:nvPr/>
        </p:nvSpPr>
        <p:spPr>
          <a:xfrm>
            <a:off x="1310400" y="1725862"/>
            <a:ext cx="652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2000" b="1" dirty="0"/>
              <a:t>💰 </a:t>
            </a:r>
            <a:r>
              <a:rPr lang="en-US" sz="2000" b="1" dirty="0">
                <a:solidFill>
                  <a:schemeClr val="dk1"/>
                </a:solidFill>
                <a:latin typeface="Montserrat"/>
                <a:sym typeface="Montserrat"/>
              </a:rPr>
              <a:t>Total Revenue: Over $817K generated from pizza sales.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Montserrat"/>
                <a:sym typeface="Montserrat"/>
              </a:rPr>
              <a:t> 🍕 Total Pizzas Sold: Nearly 50,000 pizzas sold.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Montserrat"/>
                <a:sym typeface="Montserrat"/>
              </a:rPr>
              <a:t> 📊 Average Daily Sales: ~138 pizzas/day, with an average order value of $38.31.</a:t>
            </a:r>
            <a:endParaRPr lang="en-IN" sz="2000" b="1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12018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813600" y="698062"/>
            <a:ext cx="720000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CUSTOMER BEHAVIOR &amp; TIMING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D2538-2F97-489F-B40E-180B191603A4}"/>
              </a:ext>
            </a:extLst>
          </p:cNvPr>
          <p:cNvSpPr txBox="1"/>
          <p:nvPr/>
        </p:nvSpPr>
        <p:spPr>
          <a:xfrm>
            <a:off x="1310400" y="2057062"/>
            <a:ext cx="652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🕒 Peak Hours: Highest order volume between 11 AM and 1 PM—ideal for staffing and promotional targeting.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📅 Top Day: Fridays drive the highest revenue, making them prime for special offers or combo deals.</a:t>
            </a:r>
          </a:p>
        </p:txBody>
      </p:sp>
    </p:spTree>
    <p:extLst>
      <p:ext uri="{BB962C8B-B14F-4D97-AF65-F5344CB8AC3E}">
        <p14:creationId xmlns:p14="http://schemas.microsoft.com/office/powerpoint/2010/main" val="3827398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813600" y="698062"/>
            <a:ext cx="720000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PRODUCT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4ABA6-2DBF-4137-9F2C-C743BCBD688C}"/>
              </a:ext>
            </a:extLst>
          </p:cNvPr>
          <p:cNvSpPr txBox="1"/>
          <p:nvPr/>
        </p:nvSpPr>
        <p:spPr>
          <a:xfrm>
            <a:off x="1130400" y="1581862"/>
            <a:ext cx="71208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🏆 </a:t>
            </a:r>
            <a:r>
              <a:rPr lang="en-IN" sz="24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Top-Selling Pizzas</a:t>
            </a:r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/>
            <a:endParaRPr lang="en-IN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 The Thai Chicken Pizza leads in revenue.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 Barbecue Chicken Pizza leads in quantity sold.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 Classic Deluxe Pizza is the most ordered overall.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68699-EA04-4B6C-B46B-054E3467B973}"/>
              </a:ext>
            </a:extLst>
          </p:cNvPr>
          <p:cNvSpPr txBox="1"/>
          <p:nvPr/>
        </p:nvSpPr>
        <p:spPr>
          <a:xfrm>
            <a:off x="1130400" y="3413918"/>
            <a:ext cx="71208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Slow Movers Pizzas</a:t>
            </a:r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/>
            <a:endParaRPr lang="en-IN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Pizzas like Brie </a:t>
            </a:r>
            <a:r>
              <a:rPr lang="en-US" sz="18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Carre</a:t>
            </a: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and Five Cheese have low sales—candidates for revamp or removal.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358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813600" y="698062"/>
            <a:ext cx="720000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CATEGORY INSIGHTS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4ABA6-2DBF-4137-9F2C-C743BCBD688C}"/>
              </a:ext>
            </a:extLst>
          </p:cNvPr>
          <p:cNvSpPr txBox="1"/>
          <p:nvPr/>
        </p:nvSpPr>
        <p:spPr>
          <a:xfrm>
            <a:off x="1130400" y="1581862"/>
            <a:ext cx="71208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🍽️ Most Popular Category: Classic pizzas dominate in quantity sold.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 📦 Size Preference: Large (L) pizzas are most ordered—important for inventory and pricing strategy.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68699-EA04-4B6C-B46B-054E3467B973}"/>
              </a:ext>
            </a:extLst>
          </p:cNvPr>
          <p:cNvSpPr txBox="1"/>
          <p:nvPr/>
        </p:nvSpPr>
        <p:spPr>
          <a:xfrm>
            <a:off x="1130400" y="3413918"/>
            <a:ext cx="712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28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813600" y="698062"/>
            <a:ext cx="720000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REVENUE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4ABA6-2DBF-4137-9F2C-C743BCBD688C}"/>
              </a:ext>
            </a:extLst>
          </p:cNvPr>
          <p:cNvSpPr txBox="1"/>
          <p:nvPr/>
        </p:nvSpPr>
        <p:spPr>
          <a:xfrm>
            <a:off x="1130400" y="1971585"/>
            <a:ext cx="712080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🎯 Top 5 Pizzas contribute ~25% of total revenue—focus marketing and bundling efforts here.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📈 Cumulative Revenue Tracking helps monitor growth and forecast future performance.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68699-EA04-4B6C-B46B-054E3467B973}"/>
              </a:ext>
            </a:extLst>
          </p:cNvPr>
          <p:cNvSpPr txBox="1"/>
          <p:nvPr/>
        </p:nvSpPr>
        <p:spPr>
          <a:xfrm>
            <a:off x="1130400" y="3413918"/>
            <a:ext cx="712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87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642;p26">
            <a:extLst>
              <a:ext uri="{FF2B5EF4-FFF2-40B4-BE49-F238E27FC236}">
                <a16:creationId xmlns:a16="http://schemas.microsoft.com/office/drawing/2014/main" id="{922716CE-45D9-4926-BF44-C7E5B7D38B1A}"/>
              </a:ext>
            </a:extLst>
          </p:cNvPr>
          <p:cNvGrpSpPr/>
          <p:nvPr/>
        </p:nvGrpSpPr>
        <p:grpSpPr>
          <a:xfrm rot="10800000">
            <a:off x="0" y="1044338"/>
            <a:ext cx="2806325" cy="4029837"/>
            <a:chOff x="6689905" y="486521"/>
            <a:chExt cx="2457934" cy="4048498"/>
          </a:xfrm>
        </p:grpSpPr>
        <p:sp>
          <p:nvSpPr>
            <p:cNvPr id="9" name="Google Shape;643;p26">
              <a:extLst>
                <a:ext uri="{FF2B5EF4-FFF2-40B4-BE49-F238E27FC236}">
                  <a16:creationId xmlns:a16="http://schemas.microsoft.com/office/drawing/2014/main" id="{0F98C5BE-70F3-4312-BD0E-D6ABB34068A7}"/>
                </a:ext>
              </a:extLst>
            </p:cNvPr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4;p26">
              <a:extLst>
                <a:ext uri="{FF2B5EF4-FFF2-40B4-BE49-F238E27FC236}">
                  <a16:creationId xmlns:a16="http://schemas.microsoft.com/office/drawing/2014/main" id="{DE14B844-A761-4960-912E-F63AACAEE39A}"/>
                </a:ext>
              </a:extLst>
            </p:cNvPr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5;p26">
              <a:extLst>
                <a:ext uri="{FF2B5EF4-FFF2-40B4-BE49-F238E27FC236}">
                  <a16:creationId xmlns:a16="http://schemas.microsoft.com/office/drawing/2014/main" id="{F0489574-95B1-43CA-AD4F-A80DD2A73567}"/>
                </a:ext>
              </a:extLst>
            </p:cNvPr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6;p26">
              <a:extLst>
                <a:ext uri="{FF2B5EF4-FFF2-40B4-BE49-F238E27FC236}">
                  <a16:creationId xmlns:a16="http://schemas.microsoft.com/office/drawing/2014/main" id="{F1689BF7-348B-48BC-8051-7F304E9A65D3}"/>
                </a:ext>
              </a:extLst>
            </p:cNvPr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7;p26">
              <a:extLst>
                <a:ext uri="{FF2B5EF4-FFF2-40B4-BE49-F238E27FC236}">
                  <a16:creationId xmlns:a16="http://schemas.microsoft.com/office/drawing/2014/main" id="{9DD79141-EF7C-47B7-B664-8C50AE7961A2}"/>
                </a:ext>
              </a:extLst>
            </p:cNvPr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8;p26">
              <a:extLst>
                <a:ext uri="{FF2B5EF4-FFF2-40B4-BE49-F238E27FC236}">
                  <a16:creationId xmlns:a16="http://schemas.microsoft.com/office/drawing/2014/main" id="{03A03502-0514-49AF-ABA5-F156785BBD60}"/>
                </a:ext>
              </a:extLst>
            </p:cNvPr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9;p26">
              <a:extLst>
                <a:ext uri="{FF2B5EF4-FFF2-40B4-BE49-F238E27FC236}">
                  <a16:creationId xmlns:a16="http://schemas.microsoft.com/office/drawing/2014/main" id="{B3D98A5D-03FB-41C7-BE18-33E583D81B8D}"/>
                </a:ext>
              </a:extLst>
            </p:cNvPr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50;p26">
              <a:extLst>
                <a:ext uri="{FF2B5EF4-FFF2-40B4-BE49-F238E27FC236}">
                  <a16:creationId xmlns:a16="http://schemas.microsoft.com/office/drawing/2014/main" id="{1935C039-855F-4D39-B097-B7C001B5220E}"/>
                </a:ext>
              </a:extLst>
            </p:cNvPr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1;p26">
              <a:extLst>
                <a:ext uri="{FF2B5EF4-FFF2-40B4-BE49-F238E27FC236}">
                  <a16:creationId xmlns:a16="http://schemas.microsoft.com/office/drawing/2014/main" id="{D2C84DAC-E694-4E2F-963F-9694ABF0F402}"/>
                </a:ext>
              </a:extLst>
            </p:cNvPr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2;p26">
              <a:extLst>
                <a:ext uri="{FF2B5EF4-FFF2-40B4-BE49-F238E27FC236}">
                  <a16:creationId xmlns:a16="http://schemas.microsoft.com/office/drawing/2014/main" id="{60056BCA-1266-4FE0-BFB0-B174AD5A42D2}"/>
                </a:ext>
              </a:extLst>
            </p:cNvPr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3;p26">
              <a:extLst>
                <a:ext uri="{FF2B5EF4-FFF2-40B4-BE49-F238E27FC236}">
                  <a16:creationId xmlns:a16="http://schemas.microsoft.com/office/drawing/2014/main" id="{8146A976-3539-4D67-978A-73044F2E28DE}"/>
                </a:ext>
              </a:extLst>
            </p:cNvPr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4;p26">
              <a:extLst>
                <a:ext uri="{FF2B5EF4-FFF2-40B4-BE49-F238E27FC236}">
                  <a16:creationId xmlns:a16="http://schemas.microsoft.com/office/drawing/2014/main" id="{97257E49-1649-428D-8F48-02674ECD0ED1}"/>
                </a:ext>
              </a:extLst>
            </p:cNvPr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5;p26">
              <a:extLst>
                <a:ext uri="{FF2B5EF4-FFF2-40B4-BE49-F238E27FC236}">
                  <a16:creationId xmlns:a16="http://schemas.microsoft.com/office/drawing/2014/main" id="{CDBC9E6C-22EA-4C6A-A5CF-BE4BF0FBC6B8}"/>
                </a:ext>
              </a:extLst>
            </p:cNvPr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6;p26">
              <a:extLst>
                <a:ext uri="{FF2B5EF4-FFF2-40B4-BE49-F238E27FC236}">
                  <a16:creationId xmlns:a16="http://schemas.microsoft.com/office/drawing/2014/main" id="{8CC05690-CB1A-4B8B-9187-7C177384FF1E}"/>
                </a:ext>
              </a:extLst>
            </p:cNvPr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7;p26">
              <a:extLst>
                <a:ext uri="{FF2B5EF4-FFF2-40B4-BE49-F238E27FC236}">
                  <a16:creationId xmlns:a16="http://schemas.microsoft.com/office/drawing/2014/main" id="{2E24A666-EB4C-4E48-9DF7-38F0A1393156}"/>
                </a:ext>
              </a:extLst>
            </p:cNvPr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8;p26">
              <a:extLst>
                <a:ext uri="{FF2B5EF4-FFF2-40B4-BE49-F238E27FC236}">
                  <a16:creationId xmlns:a16="http://schemas.microsoft.com/office/drawing/2014/main" id="{B6AB291B-9723-4067-B999-170697DB36DB}"/>
                </a:ext>
              </a:extLst>
            </p:cNvPr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9;p26">
              <a:extLst>
                <a:ext uri="{FF2B5EF4-FFF2-40B4-BE49-F238E27FC236}">
                  <a16:creationId xmlns:a16="http://schemas.microsoft.com/office/drawing/2014/main" id="{11EC4C0B-1258-4D31-AB0D-F210DC39A7CD}"/>
                </a:ext>
              </a:extLst>
            </p:cNvPr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0;p26">
              <a:extLst>
                <a:ext uri="{FF2B5EF4-FFF2-40B4-BE49-F238E27FC236}">
                  <a16:creationId xmlns:a16="http://schemas.microsoft.com/office/drawing/2014/main" id="{06B520B0-B9C0-4CCD-B151-3F39D2002495}"/>
                </a:ext>
              </a:extLst>
            </p:cNvPr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1;p26">
              <a:extLst>
                <a:ext uri="{FF2B5EF4-FFF2-40B4-BE49-F238E27FC236}">
                  <a16:creationId xmlns:a16="http://schemas.microsoft.com/office/drawing/2014/main" id="{F113DCB0-F1B1-4615-A28B-878AB3BBA7F4}"/>
                </a:ext>
              </a:extLst>
            </p:cNvPr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2;p26">
              <a:extLst>
                <a:ext uri="{FF2B5EF4-FFF2-40B4-BE49-F238E27FC236}">
                  <a16:creationId xmlns:a16="http://schemas.microsoft.com/office/drawing/2014/main" id="{006D2692-B39D-40F3-BAE5-11C078DB21FD}"/>
                </a:ext>
              </a:extLst>
            </p:cNvPr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3;p26">
              <a:extLst>
                <a:ext uri="{FF2B5EF4-FFF2-40B4-BE49-F238E27FC236}">
                  <a16:creationId xmlns:a16="http://schemas.microsoft.com/office/drawing/2014/main" id="{9040F4AC-CD79-4F38-B041-2EF71AD15D24}"/>
                </a:ext>
              </a:extLst>
            </p:cNvPr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4;p26">
              <a:extLst>
                <a:ext uri="{FF2B5EF4-FFF2-40B4-BE49-F238E27FC236}">
                  <a16:creationId xmlns:a16="http://schemas.microsoft.com/office/drawing/2014/main" id="{5D054838-B5BE-4BAF-8FA0-BC0913444EB8}"/>
                </a:ext>
              </a:extLst>
            </p:cNvPr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5;p26">
              <a:extLst>
                <a:ext uri="{FF2B5EF4-FFF2-40B4-BE49-F238E27FC236}">
                  <a16:creationId xmlns:a16="http://schemas.microsoft.com/office/drawing/2014/main" id="{73CFCB76-FED8-4BAC-AC36-DFBEDAC2F475}"/>
                </a:ext>
              </a:extLst>
            </p:cNvPr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6;p26">
              <a:extLst>
                <a:ext uri="{FF2B5EF4-FFF2-40B4-BE49-F238E27FC236}">
                  <a16:creationId xmlns:a16="http://schemas.microsoft.com/office/drawing/2014/main" id="{BD7A7518-A784-4D41-A362-73D45D6EE550}"/>
                </a:ext>
              </a:extLst>
            </p:cNvPr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7;p26">
              <a:extLst>
                <a:ext uri="{FF2B5EF4-FFF2-40B4-BE49-F238E27FC236}">
                  <a16:creationId xmlns:a16="http://schemas.microsoft.com/office/drawing/2014/main" id="{7E83A74C-4C42-42D6-B3DF-928609327E95}"/>
                </a:ext>
              </a:extLst>
            </p:cNvPr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8;p26">
              <a:extLst>
                <a:ext uri="{FF2B5EF4-FFF2-40B4-BE49-F238E27FC236}">
                  <a16:creationId xmlns:a16="http://schemas.microsoft.com/office/drawing/2014/main" id="{014A4547-D640-41E4-BA29-81BE896E5395}"/>
                </a:ext>
              </a:extLst>
            </p:cNvPr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9;p26">
              <a:extLst>
                <a:ext uri="{FF2B5EF4-FFF2-40B4-BE49-F238E27FC236}">
                  <a16:creationId xmlns:a16="http://schemas.microsoft.com/office/drawing/2014/main" id="{5AE93CC2-38A5-4131-BAA0-DCCC6EB52ECE}"/>
                </a:ext>
              </a:extLst>
            </p:cNvPr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0;p26">
              <a:extLst>
                <a:ext uri="{FF2B5EF4-FFF2-40B4-BE49-F238E27FC236}">
                  <a16:creationId xmlns:a16="http://schemas.microsoft.com/office/drawing/2014/main" id="{8BCB0160-4C14-47D8-8A04-39F6F2C8E4BB}"/>
                </a:ext>
              </a:extLst>
            </p:cNvPr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671;p26">
              <a:extLst>
                <a:ext uri="{FF2B5EF4-FFF2-40B4-BE49-F238E27FC236}">
                  <a16:creationId xmlns:a16="http://schemas.microsoft.com/office/drawing/2014/main" id="{CCCC319C-F5C2-443F-914A-7AE20C3B1968}"/>
                </a:ext>
              </a:extLst>
            </p:cNvPr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92" name="Google Shape;672;p26">
                <a:extLst>
                  <a:ext uri="{FF2B5EF4-FFF2-40B4-BE49-F238E27FC236}">
                    <a16:creationId xmlns:a16="http://schemas.microsoft.com/office/drawing/2014/main" id="{8B639C5F-215E-4438-8670-8E7DD817964C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3;p26">
                <a:extLst>
                  <a:ext uri="{FF2B5EF4-FFF2-40B4-BE49-F238E27FC236}">
                    <a16:creationId xmlns:a16="http://schemas.microsoft.com/office/drawing/2014/main" id="{01E7B75C-F700-416C-A6C8-07F8C504C532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4;p26">
                <a:extLst>
                  <a:ext uri="{FF2B5EF4-FFF2-40B4-BE49-F238E27FC236}">
                    <a16:creationId xmlns:a16="http://schemas.microsoft.com/office/drawing/2014/main" id="{FB18CA46-F95F-48AC-8AD4-3F80E36CE2BD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5;p26">
                <a:extLst>
                  <a:ext uri="{FF2B5EF4-FFF2-40B4-BE49-F238E27FC236}">
                    <a16:creationId xmlns:a16="http://schemas.microsoft.com/office/drawing/2014/main" id="{EDCC6340-30F1-40D3-9132-466C38A08B11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676;p26">
              <a:extLst>
                <a:ext uri="{FF2B5EF4-FFF2-40B4-BE49-F238E27FC236}">
                  <a16:creationId xmlns:a16="http://schemas.microsoft.com/office/drawing/2014/main" id="{51FA7B5E-9FF2-4125-864D-041D56EFE9C2}"/>
                </a:ext>
              </a:extLst>
            </p:cNvPr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88" name="Google Shape;677;p26">
                <a:extLst>
                  <a:ext uri="{FF2B5EF4-FFF2-40B4-BE49-F238E27FC236}">
                    <a16:creationId xmlns:a16="http://schemas.microsoft.com/office/drawing/2014/main" id="{2DB26D3D-6135-4D50-A96F-92833E1D1CE6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78;p26">
                <a:extLst>
                  <a:ext uri="{FF2B5EF4-FFF2-40B4-BE49-F238E27FC236}">
                    <a16:creationId xmlns:a16="http://schemas.microsoft.com/office/drawing/2014/main" id="{4CB5421C-F74C-4118-A91C-5CB72D89C984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9;p26">
                <a:extLst>
                  <a:ext uri="{FF2B5EF4-FFF2-40B4-BE49-F238E27FC236}">
                    <a16:creationId xmlns:a16="http://schemas.microsoft.com/office/drawing/2014/main" id="{290CD9D4-8896-431B-B97E-6122B3F8151F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80;p26">
                <a:extLst>
                  <a:ext uri="{FF2B5EF4-FFF2-40B4-BE49-F238E27FC236}">
                    <a16:creationId xmlns:a16="http://schemas.microsoft.com/office/drawing/2014/main" id="{20F86174-451C-4CB5-82C0-F532CE333D5B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681;p26">
              <a:extLst>
                <a:ext uri="{FF2B5EF4-FFF2-40B4-BE49-F238E27FC236}">
                  <a16:creationId xmlns:a16="http://schemas.microsoft.com/office/drawing/2014/main" id="{8F8B7E4A-505C-48AF-A972-B29B50A28C8B}"/>
                </a:ext>
              </a:extLst>
            </p:cNvPr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84" name="Google Shape;682;p26">
                <a:extLst>
                  <a:ext uri="{FF2B5EF4-FFF2-40B4-BE49-F238E27FC236}">
                    <a16:creationId xmlns:a16="http://schemas.microsoft.com/office/drawing/2014/main" id="{2F3A553F-ED9A-4C79-9613-B85BFC44CB58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83;p26">
                <a:extLst>
                  <a:ext uri="{FF2B5EF4-FFF2-40B4-BE49-F238E27FC236}">
                    <a16:creationId xmlns:a16="http://schemas.microsoft.com/office/drawing/2014/main" id="{C1505AB1-598A-4D46-91EE-A0E13450D041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84;p26">
                <a:extLst>
                  <a:ext uri="{FF2B5EF4-FFF2-40B4-BE49-F238E27FC236}">
                    <a16:creationId xmlns:a16="http://schemas.microsoft.com/office/drawing/2014/main" id="{1C4B46CB-1827-4F45-99BE-910D93043CC1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85;p26">
                <a:extLst>
                  <a:ext uri="{FF2B5EF4-FFF2-40B4-BE49-F238E27FC236}">
                    <a16:creationId xmlns:a16="http://schemas.microsoft.com/office/drawing/2014/main" id="{1F3465C1-5825-4781-A576-217FEE9C44C4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686;p26">
              <a:extLst>
                <a:ext uri="{FF2B5EF4-FFF2-40B4-BE49-F238E27FC236}">
                  <a16:creationId xmlns:a16="http://schemas.microsoft.com/office/drawing/2014/main" id="{F8755644-7B3A-4A60-B4D1-6F1C02E975CC}"/>
                </a:ext>
              </a:extLst>
            </p:cNvPr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80" name="Google Shape;687;p26">
                <a:extLst>
                  <a:ext uri="{FF2B5EF4-FFF2-40B4-BE49-F238E27FC236}">
                    <a16:creationId xmlns:a16="http://schemas.microsoft.com/office/drawing/2014/main" id="{9392B512-72A0-4E38-BE0A-5E5FD3F8FDC6}"/>
                  </a:ext>
                </a:extLst>
              </p:cNvPr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88;p26">
                <a:extLst>
                  <a:ext uri="{FF2B5EF4-FFF2-40B4-BE49-F238E27FC236}">
                    <a16:creationId xmlns:a16="http://schemas.microsoft.com/office/drawing/2014/main" id="{0B1C2D31-98D9-45CE-9B1F-7A62C9316BF6}"/>
                  </a:ext>
                </a:extLst>
              </p:cNvPr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89;p26">
                <a:extLst>
                  <a:ext uri="{FF2B5EF4-FFF2-40B4-BE49-F238E27FC236}">
                    <a16:creationId xmlns:a16="http://schemas.microsoft.com/office/drawing/2014/main" id="{95999142-3213-4D96-880F-E13BBC278E94}"/>
                  </a:ext>
                </a:extLst>
              </p:cNvPr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90;p26">
                <a:extLst>
                  <a:ext uri="{FF2B5EF4-FFF2-40B4-BE49-F238E27FC236}">
                    <a16:creationId xmlns:a16="http://schemas.microsoft.com/office/drawing/2014/main" id="{F1D11493-851A-4A2C-913F-F4605692C94A}"/>
                  </a:ext>
                </a:extLst>
              </p:cNvPr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691;p26">
              <a:extLst>
                <a:ext uri="{FF2B5EF4-FFF2-40B4-BE49-F238E27FC236}">
                  <a16:creationId xmlns:a16="http://schemas.microsoft.com/office/drawing/2014/main" id="{4DF42849-875C-4ED5-AE72-24ABA794E202}"/>
                </a:ext>
              </a:extLst>
            </p:cNvPr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2;p26">
              <a:extLst>
                <a:ext uri="{FF2B5EF4-FFF2-40B4-BE49-F238E27FC236}">
                  <a16:creationId xmlns:a16="http://schemas.microsoft.com/office/drawing/2014/main" id="{E218400B-B052-46FD-8A4D-8D88489F1A2B}"/>
                </a:ext>
              </a:extLst>
            </p:cNvPr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693;p26">
              <a:extLst>
                <a:ext uri="{FF2B5EF4-FFF2-40B4-BE49-F238E27FC236}">
                  <a16:creationId xmlns:a16="http://schemas.microsoft.com/office/drawing/2014/main" id="{DB5F5F9E-37A8-4DCC-8ED6-590A69B46235}"/>
                </a:ext>
              </a:extLst>
            </p:cNvPr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70" name="Google Shape;694;p26">
                <a:extLst>
                  <a:ext uri="{FF2B5EF4-FFF2-40B4-BE49-F238E27FC236}">
                    <a16:creationId xmlns:a16="http://schemas.microsoft.com/office/drawing/2014/main" id="{F31B0DFC-C350-49C4-8D05-EFFB9E82AD72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695;p26">
                <a:extLst>
                  <a:ext uri="{FF2B5EF4-FFF2-40B4-BE49-F238E27FC236}">
                    <a16:creationId xmlns:a16="http://schemas.microsoft.com/office/drawing/2014/main" id="{9A5DFD54-EED8-4152-941E-5DD428B92874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2" name="Google Shape;696;p26">
                  <a:extLst>
                    <a:ext uri="{FF2B5EF4-FFF2-40B4-BE49-F238E27FC236}">
                      <a16:creationId xmlns:a16="http://schemas.microsoft.com/office/drawing/2014/main" id="{0E7C564C-A03F-403F-ACDE-8B10A3B1B66E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697;p26">
                  <a:extLst>
                    <a:ext uri="{FF2B5EF4-FFF2-40B4-BE49-F238E27FC236}">
                      <a16:creationId xmlns:a16="http://schemas.microsoft.com/office/drawing/2014/main" id="{644902F3-3661-4DE1-9CD0-2F6B98F1B02A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698;p26">
                  <a:extLst>
                    <a:ext uri="{FF2B5EF4-FFF2-40B4-BE49-F238E27FC236}">
                      <a16:creationId xmlns:a16="http://schemas.microsoft.com/office/drawing/2014/main" id="{9E72423C-6DEE-41EA-980B-C78D96C8833F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699;p26">
                  <a:extLst>
                    <a:ext uri="{FF2B5EF4-FFF2-40B4-BE49-F238E27FC236}">
                      <a16:creationId xmlns:a16="http://schemas.microsoft.com/office/drawing/2014/main" id="{AAF18990-971E-4F75-901A-A818581D814F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00;p26">
                  <a:extLst>
                    <a:ext uri="{FF2B5EF4-FFF2-40B4-BE49-F238E27FC236}">
                      <a16:creationId xmlns:a16="http://schemas.microsoft.com/office/drawing/2014/main" id="{DBBD457F-1213-4FE2-B8EC-F79461E26ECA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01;p26">
                  <a:extLst>
                    <a:ext uri="{FF2B5EF4-FFF2-40B4-BE49-F238E27FC236}">
                      <a16:creationId xmlns:a16="http://schemas.microsoft.com/office/drawing/2014/main" id="{F8391B66-EBAC-43C7-8987-54F6F79A8CBB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02;p26">
                  <a:extLst>
                    <a:ext uri="{FF2B5EF4-FFF2-40B4-BE49-F238E27FC236}">
                      <a16:creationId xmlns:a16="http://schemas.microsoft.com/office/drawing/2014/main" id="{937A0B03-3D81-4237-A0F1-C71E81310F89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03;p26">
                  <a:extLst>
                    <a:ext uri="{FF2B5EF4-FFF2-40B4-BE49-F238E27FC236}">
                      <a16:creationId xmlns:a16="http://schemas.microsoft.com/office/drawing/2014/main" id="{6F591F7F-2A05-457C-9C26-3ED928AD7F3F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" name="Google Shape;704;p26">
              <a:extLst>
                <a:ext uri="{FF2B5EF4-FFF2-40B4-BE49-F238E27FC236}">
                  <a16:creationId xmlns:a16="http://schemas.microsoft.com/office/drawing/2014/main" id="{01E7B2DF-655E-4FE8-9B26-AB1DCB220698}"/>
                </a:ext>
              </a:extLst>
            </p:cNvPr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60" name="Google Shape;705;p26">
                <a:extLst>
                  <a:ext uri="{FF2B5EF4-FFF2-40B4-BE49-F238E27FC236}">
                    <a16:creationId xmlns:a16="http://schemas.microsoft.com/office/drawing/2014/main" id="{B25A93A1-B3C9-45FF-B29E-4E3E4FE686D8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" name="Google Shape;706;p26">
                <a:extLst>
                  <a:ext uri="{FF2B5EF4-FFF2-40B4-BE49-F238E27FC236}">
                    <a16:creationId xmlns:a16="http://schemas.microsoft.com/office/drawing/2014/main" id="{2AC64F25-EDC5-4C20-A80D-E4F0B6D5EFAA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2" name="Google Shape;707;p26">
                  <a:extLst>
                    <a:ext uri="{FF2B5EF4-FFF2-40B4-BE49-F238E27FC236}">
                      <a16:creationId xmlns:a16="http://schemas.microsoft.com/office/drawing/2014/main" id="{B8F4F3C2-D54B-4F97-A6B8-1AD3A9799369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708;p26">
                  <a:extLst>
                    <a:ext uri="{FF2B5EF4-FFF2-40B4-BE49-F238E27FC236}">
                      <a16:creationId xmlns:a16="http://schemas.microsoft.com/office/drawing/2014/main" id="{64EC77AF-E517-45FD-A30A-60E9B25ADB05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709;p26">
                  <a:extLst>
                    <a:ext uri="{FF2B5EF4-FFF2-40B4-BE49-F238E27FC236}">
                      <a16:creationId xmlns:a16="http://schemas.microsoft.com/office/drawing/2014/main" id="{2F693B26-74AB-4A90-8561-E85A7CD6FDA0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710;p26">
                  <a:extLst>
                    <a:ext uri="{FF2B5EF4-FFF2-40B4-BE49-F238E27FC236}">
                      <a16:creationId xmlns:a16="http://schemas.microsoft.com/office/drawing/2014/main" id="{470A6904-3497-48D6-A0F5-4AB39462A6D7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711;p26">
                  <a:extLst>
                    <a:ext uri="{FF2B5EF4-FFF2-40B4-BE49-F238E27FC236}">
                      <a16:creationId xmlns:a16="http://schemas.microsoft.com/office/drawing/2014/main" id="{E4D6F623-41D2-472C-942F-3D67DA05E015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712;p26">
                  <a:extLst>
                    <a:ext uri="{FF2B5EF4-FFF2-40B4-BE49-F238E27FC236}">
                      <a16:creationId xmlns:a16="http://schemas.microsoft.com/office/drawing/2014/main" id="{E0E3E79A-C26D-4EE9-83DF-5619DB263A2C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713;p26">
                  <a:extLst>
                    <a:ext uri="{FF2B5EF4-FFF2-40B4-BE49-F238E27FC236}">
                      <a16:creationId xmlns:a16="http://schemas.microsoft.com/office/drawing/2014/main" id="{32F06505-6727-43A7-B5D3-68E31585EF4C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714;p26">
                  <a:extLst>
                    <a:ext uri="{FF2B5EF4-FFF2-40B4-BE49-F238E27FC236}">
                      <a16:creationId xmlns:a16="http://schemas.microsoft.com/office/drawing/2014/main" id="{0A766376-7370-499F-8BA1-9817457448DB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" name="Google Shape;715;p26">
              <a:extLst>
                <a:ext uri="{FF2B5EF4-FFF2-40B4-BE49-F238E27FC236}">
                  <a16:creationId xmlns:a16="http://schemas.microsoft.com/office/drawing/2014/main" id="{9A8E6ED5-AA25-4631-9B96-26B29771764D}"/>
                </a:ext>
              </a:extLst>
            </p:cNvPr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50" name="Google Shape;716;p26">
                <a:extLst>
                  <a:ext uri="{FF2B5EF4-FFF2-40B4-BE49-F238E27FC236}">
                    <a16:creationId xmlns:a16="http://schemas.microsoft.com/office/drawing/2014/main" id="{825489E5-4C6E-4BCC-9611-36D84FB44BCD}"/>
                  </a:ext>
                </a:extLst>
              </p:cNvPr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" name="Google Shape;717;p26">
                <a:extLst>
                  <a:ext uri="{FF2B5EF4-FFF2-40B4-BE49-F238E27FC236}">
                    <a16:creationId xmlns:a16="http://schemas.microsoft.com/office/drawing/2014/main" id="{80C5D68D-5855-4937-83BA-8116595F93A6}"/>
                  </a:ext>
                </a:extLst>
              </p:cNvPr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2" name="Google Shape;718;p26">
                  <a:extLst>
                    <a:ext uri="{FF2B5EF4-FFF2-40B4-BE49-F238E27FC236}">
                      <a16:creationId xmlns:a16="http://schemas.microsoft.com/office/drawing/2014/main" id="{DB1503C6-19D9-4524-B6C1-FFB7B59BF2B1}"/>
                    </a:ext>
                  </a:extLst>
                </p:cNvPr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719;p26">
                  <a:extLst>
                    <a:ext uri="{FF2B5EF4-FFF2-40B4-BE49-F238E27FC236}">
                      <a16:creationId xmlns:a16="http://schemas.microsoft.com/office/drawing/2014/main" id="{27810D50-3549-4F3F-BA6D-44A79DEBE9F9}"/>
                    </a:ext>
                  </a:extLst>
                </p:cNvPr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720;p26">
                  <a:extLst>
                    <a:ext uri="{FF2B5EF4-FFF2-40B4-BE49-F238E27FC236}">
                      <a16:creationId xmlns:a16="http://schemas.microsoft.com/office/drawing/2014/main" id="{13711B3F-9394-4BF6-A609-9348EE5F40EB}"/>
                    </a:ext>
                  </a:extLst>
                </p:cNvPr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721;p26">
                  <a:extLst>
                    <a:ext uri="{FF2B5EF4-FFF2-40B4-BE49-F238E27FC236}">
                      <a16:creationId xmlns:a16="http://schemas.microsoft.com/office/drawing/2014/main" id="{3856AF5D-D6BA-4247-A99B-FE872369026E}"/>
                    </a:ext>
                  </a:extLst>
                </p:cNvPr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722;p26">
                  <a:extLst>
                    <a:ext uri="{FF2B5EF4-FFF2-40B4-BE49-F238E27FC236}">
                      <a16:creationId xmlns:a16="http://schemas.microsoft.com/office/drawing/2014/main" id="{07F6D27E-E5D5-45D4-BDDA-99F220C8B96F}"/>
                    </a:ext>
                  </a:extLst>
                </p:cNvPr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723;p26">
                  <a:extLst>
                    <a:ext uri="{FF2B5EF4-FFF2-40B4-BE49-F238E27FC236}">
                      <a16:creationId xmlns:a16="http://schemas.microsoft.com/office/drawing/2014/main" id="{70E60EE1-5D4D-41C0-B963-AC532E456497}"/>
                    </a:ext>
                  </a:extLst>
                </p:cNvPr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724;p26">
                  <a:extLst>
                    <a:ext uri="{FF2B5EF4-FFF2-40B4-BE49-F238E27FC236}">
                      <a16:creationId xmlns:a16="http://schemas.microsoft.com/office/drawing/2014/main" id="{54BA5FD9-F173-4945-B809-432BDC6BDD67}"/>
                    </a:ext>
                  </a:extLst>
                </p:cNvPr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725;p26">
                  <a:extLst>
                    <a:ext uri="{FF2B5EF4-FFF2-40B4-BE49-F238E27FC236}">
                      <a16:creationId xmlns:a16="http://schemas.microsoft.com/office/drawing/2014/main" id="{95FA6C00-0BCB-4315-9175-F5FAED8C606F}"/>
                    </a:ext>
                  </a:extLst>
                </p:cNvPr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dk1">
                    <a:alpha val="2595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726;p26">
              <a:extLst>
                <a:ext uri="{FF2B5EF4-FFF2-40B4-BE49-F238E27FC236}">
                  <a16:creationId xmlns:a16="http://schemas.microsoft.com/office/drawing/2014/main" id="{13D3CB5B-633E-4990-B5FD-546F07B68BE1}"/>
                </a:ext>
              </a:extLst>
            </p:cNvPr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48" name="Google Shape;727;p26">
                <a:extLst>
                  <a:ext uri="{FF2B5EF4-FFF2-40B4-BE49-F238E27FC236}">
                    <a16:creationId xmlns:a16="http://schemas.microsoft.com/office/drawing/2014/main" id="{6E80EEF9-387E-40E5-A2B5-6C68A19D20A6}"/>
                  </a:ext>
                </a:extLst>
              </p:cNvPr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28;p26">
                <a:extLst>
                  <a:ext uri="{FF2B5EF4-FFF2-40B4-BE49-F238E27FC236}">
                    <a16:creationId xmlns:a16="http://schemas.microsoft.com/office/drawing/2014/main" id="{09ED801A-8C7D-4167-8B49-AB79C2B1A5EF}"/>
                  </a:ext>
                </a:extLst>
              </p:cNvPr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729;p26">
              <a:extLst>
                <a:ext uri="{FF2B5EF4-FFF2-40B4-BE49-F238E27FC236}">
                  <a16:creationId xmlns:a16="http://schemas.microsoft.com/office/drawing/2014/main" id="{724D6F4A-B285-4BE1-ABA5-87CD4B083C8B}"/>
                </a:ext>
              </a:extLst>
            </p:cNvPr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3052;p49">
            <a:extLst>
              <a:ext uri="{FF2B5EF4-FFF2-40B4-BE49-F238E27FC236}">
                <a16:creationId xmlns:a16="http://schemas.microsoft.com/office/drawing/2014/main" id="{8469EB74-C4B2-4220-8D8A-F600736C63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5200" y="1302540"/>
            <a:ext cx="3852000" cy="9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97" name="Google Shape;3065;p49">
            <a:extLst>
              <a:ext uri="{FF2B5EF4-FFF2-40B4-BE49-F238E27FC236}">
                <a16:creationId xmlns:a16="http://schemas.microsoft.com/office/drawing/2014/main" id="{69047531-E8A5-414D-B72B-9F6E3AA310A8}"/>
              </a:ext>
            </a:extLst>
          </p:cNvPr>
          <p:cNvGrpSpPr/>
          <p:nvPr/>
        </p:nvGrpSpPr>
        <p:grpSpPr>
          <a:xfrm>
            <a:off x="7535844" y="3894595"/>
            <a:ext cx="680645" cy="621612"/>
            <a:chOff x="4808974" y="3047850"/>
            <a:chExt cx="470100" cy="470400"/>
          </a:xfrm>
        </p:grpSpPr>
        <p:sp>
          <p:nvSpPr>
            <p:cNvPr id="98" name="Google Shape;3066;p49">
              <a:extLst>
                <a:ext uri="{FF2B5EF4-FFF2-40B4-BE49-F238E27FC236}">
                  <a16:creationId xmlns:a16="http://schemas.microsoft.com/office/drawing/2014/main" id="{F9631450-DF69-4DC7-826E-769D86EC0F37}"/>
                </a:ext>
              </a:extLst>
            </p:cNvPr>
            <p:cNvSpPr/>
            <p:nvPr/>
          </p:nvSpPr>
          <p:spPr>
            <a:xfrm>
              <a:off x="4808974" y="3047850"/>
              <a:ext cx="470100" cy="470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3067;p49">
              <a:extLst>
                <a:ext uri="{FF2B5EF4-FFF2-40B4-BE49-F238E27FC236}">
                  <a16:creationId xmlns:a16="http://schemas.microsoft.com/office/drawing/2014/main" id="{70D4B532-1F5D-45C3-BF39-AE39DF5A3962}"/>
                </a:ext>
              </a:extLst>
            </p:cNvPr>
            <p:cNvGrpSpPr/>
            <p:nvPr/>
          </p:nvGrpSpPr>
          <p:grpSpPr>
            <a:xfrm>
              <a:off x="4898172" y="3128610"/>
              <a:ext cx="286488" cy="310321"/>
              <a:chOff x="1385007" y="2621430"/>
              <a:chExt cx="293262" cy="317659"/>
            </a:xfrm>
          </p:grpSpPr>
          <p:sp>
            <p:nvSpPr>
              <p:cNvPr id="100" name="Google Shape;3068;p49">
                <a:extLst>
                  <a:ext uri="{FF2B5EF4-FFF2-40B4-BE49-F238E27FC236}">
                    <a16:creationId xmlns:a16="http://schemas.microsoft.com/office/drawing/2014/main" id="{6B76A3A1-F0D5-469D-8881-7202FEB8A1DA}"/>
                  </a:ext>
                </a:extLst>
              </p:cNvPr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3069;p49">
                <a:extLst>
                  <a:ext uri="{FF2B5EF4-FFF2-40B4-BE49-F238E27FC236}">
                    <a16:creationId xmlns:a16="http://schemas.microsoft.com/office/drawing/2014/main" id="{A178D389-34B4-4F40-9DEF-0169620DB378}"/>
                  </a:ext>
                </a:extLst>
              </p:cNvPr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070;p49">
                <a:extLst>
                  <a:ext uri="{FF2B5EF4-FFF2-40B4-BE49-F238E27FC236}">
                    <a16:creationId xmlns:a16="http://schemas.microsoft.com/office/drawing/2014/main" id="{7B8AC366-F52D-4AFF-AD81-752D9B6D32EB}"/>
                  </a:ext>
                </a:extLst>
              </p:cNvPr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3" name="Picture 102">
            <a:hlinkClick r:id="rId3"/>
            <a:extLst>
              <a:ext uri="{FF2B5EF4-FFF2-40B4-BE49-F238E27FC236}">
                <a16:creationId xmlns:a16="http://schemas.microsoft.com/office/drawing/2014/main" id="{40478FAC-0FFA-4094-9668-3603B542A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858" y="3920461"/>
            <a:ext cx="561382" cy="561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59A20E-9139-4407-8786-1E777A9AB909}"/>
              </a:ext>
            </a:extLst>
          </p:cNvPr>
          <p:cNvSpPr txBox="1"/>
          <p:nvPr/>
        </p:nvSpPr>
        <p:spPr>
          <a:xfrm>
            <a:off x="4666670" y="2379980"/>
            <a:ext cx="354981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Berlin Sans FB Demi" panose="020E0802020502020306" pitchFamily="34" charset="0"/>
              </a:rPr>
              <a:t>Aditya Rajendra Kapse </a:t>
            </a:r>
            <a:r>
              <a:rPr lang="en-US" sz="1600" b="1" dirty="0">
                <a:latin typeface="Berlin Sans FB Demi" panose="020E0802020502020306" pitchFamily="34" charset="0"/>
              </a:rPr>
              <a:t>	</a:t>
            </a:r>
          </a:p>
          <a:p>
            <a:pPr lvl="4"/>
            <a:r>
              <a:rPr lang="en-US" sz="1100" dirty="0"/>
              <a:t> 		-  Aspiring Data Analyst 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E09A6-7FBB-46D6-90A6-7FCC166BECA5}"/>
              </a:ext>
            </a:extLst>
          </p:cNvPr>
          <p:cNvSpPr txBox="1"/>
          <p:nvPr/>
        </p:nvSpPr>
        <p:spPr>
          <a:xfrm>
            <a:off x="4571999" y="3166293"/>
            <a:ext cx="445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</a:t>
            </a:r>
            <a:r>
              <a:rPr lang="en-US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oject Link : Pizza Sales Analysis </a:t>
            </a:r>
            <a:r>
              <a:rPr lang="en-US" b="1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en-US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MySQL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1893600" y="2349338"/>
            <a:ext cx="501525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DATASET OVERVIEW</a:t>
            </a:r>
            <a:endParaRPr sz="4800" dirty="0"/>
          </a:p>
        </p:txBody>
      </p:sp>
      <p:sp>
        <p:nvSpPr>
          <p:cNvPr id="928" name="Google Shape;928;p31"/>
          <p:cNvSpPr txBox="1">
            <a:spLocks noGrp="1"/>
          </p:cNvSpPr>
          <p:nvPr>
            <p:ph type="title" idx="2"/>
          </p:nvPr>
        </p:nvSpPr>
        <p:spPr>
          <a:xfrm>
            <a:off x="2235150" y="1045463"/>
            <a:ext cx="4673700" cy="130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9" name="Google Shape;929;p31"/>
          <p:cNvSpPr txBox="1">
            <a:spLocks noGrp="1"/>
          </p:cNvSpPr>
          <p:nvPr>
            <p:ph type="subTitle" idx="1"/>
          </p:nvPr>
        </p:nvSpPr>
        <p:spPr>
          <a:xfrm>
            <a:off x="2235150" y="3319538"/>
            <a:ext cx="4673700" cy="77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HERE’s A BRIEF INTRODUCTION TO THE PIZZA SALES DATASET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BA43A-50ED-455F-A3AF-DE1ACD3F7D38}"/>
              </a:ext>
            </a:extLst>
          </p:cNvPr>
          <p:cNvSpPr txBox="1"/>
          <p:nvPr/>
        </p:nvSpPr>
        <p:spPr>
          <a:xfrm>
            <a:off x="3384000" y="4224713"/>
            <a:ext cx="22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FILE</a:t>
            </a:r>
            <a:endParaRPr lang="en-IN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E66F48-8974-41A9-83DF-0D9357E2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STRUCTURES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96668-428F-4F48-949F-C259BE7F162A}"/>
              </a:ext>
            </a:extLst>
          </p:cNvPr>
          <p:cNvSpPr txBox="1"/>
          <p:nvPr/>
        </p:nvSpPr>
        <p:spPr>
          <a:xfrm>
            <a:off x="720000" y="1051200"/>
            <a:ext cx="4600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dk1"/>
                </a:solidFill>
                <a:latin typeface="Passion One"/>
                <a:sym typeface="Passion One"/>
              </a:rPr>
              <a:t>1.orders </a:t>
            </a:r>
            <a:r>
              <a:rPr lang="en-IN" dirty="0"/>
              <a:t>:</a:t>
            </a:r>
          </a:p>
          <a:p>
            <a:r>
              <a:rPr lang="en-IN" b="1" dirty="0"/>
              <a:t>Fields</a:t>
            </a:r>
            <a:r>
              <a:rPr lang="en-IN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order_id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Unique order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order_date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dirty="0"/>
              <a:t>Date when the order was placed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Time</a:t>
            </a:r>
            <a:r>
              <a:rPr lang="en-US" dirty="0"/>
              <a:t> when the order was placed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Purpose: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Stores information about each customer order (when it happened).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2AEE3AC-4A28-40EE-A627-3402E054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92" y="2061734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08FD72-FB15-4DFF-8FEE-727EEAA9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34" y="2066400"/>
            <a:ext cx="3810532" cy="1076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EA11ED-0E65-4A68-8F39-93E8CFF1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00" y="3417992"/>
            <a:ext cx="3466800" cy="1641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3C58DD-3973-41A7-B527-E0337FE3B356}"/>
              </a:ext>
            </a:extLst>
          </p:cNvPr>
          <p:cNvSpPr txBox="1"/>
          <p:nvPr/>
        </p:nvSpPr>
        <p:spPr>
          <a:xfrm>
            <a:off x="5123134" y="1599651"/>
            <a:ext cx="26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Passion One"/>
                <a:sym typeface="Passion One"/>
              </a:rPr>
              <a:t>TABLE STRUCTURE :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5C914B1-FD08-4394-8EC2-4FF0979AFDB9}"/>
              </a:ext>
            </a:extLst>
          </p:cNvPr>
          <p:cNvSpPr txBox="1"/>
          <p:nvPr/>
        </p:nvSpPr>
        <p:spPr>
          <a:xfrm>
            <a:off x="794734" y="3017882"/>
            <a:ext cx="26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Passion One"/>
                <a:sym typeface="Passion One"/>
              </a:rPr>
              <a:t>SAMPLE DATA :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48272A4-8986-498E-8EA9-BC9A6B77458E}"/>
              </a:ext>
            </a:extLst>
          </p:cNvPr>
          <p:cNvSpPr txBox="1"/>
          <p:nvPr/>
        </p:nvSpPr>
        <p:spPr>
          <a:xfrm>
            <a:off x="7028400" y="4832400"/>
            <a:ext cx="22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5"/>
              </a:rPr>
              <a:t>DOWNLOAD FILE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E3BD51-351C-4814-B560-280743D1E6B3}"/>
              </a:ext>
            </a:extLst>
          </p:cNvPr>
          <p:cNvSpPr txBox="1"/>
          <p:nvPr/>
        </p:nvSpPr>
        <p:spPr>
          <a:xfrm>
            <a:off x="572400" y="269915"/>
            <a:ext cx="4683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dk1"/>
                </a:solidFill>
                <a:latin typeface="Passion One"/>
                <a:sym typeface="Passion One"/>
              </a:rPr>
              <a:t>2.order_details </a:t>
            </a:r>
            <a:r>
              <a:rPr lang="en-IN" dirty="0"/>
              <a:t>:</a:t>
            </a:r>
          </a:p>
          <a:p>
            <a:r>
              <a:rPr lang="en-IN" b="1" dirty="0"/>
              <a:t>Fields</a:t>
            </a:r>
            <a:r>
              <a:rPr lang="en-IN" dirty="0"/>
              <a:t> :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order_detail_id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Unique ID for each row (line item)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order_id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Links to Orders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pizza_id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Links to Pizza Table 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tx1"/>
                </a:solidFill>
              </a:rPr>
              <a:t>Number of pizzas ordered in that order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b="1" dirty="0"/>
              <a:t>Purpose: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Line-level details of each order (which pizzas and how many).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F482D-057C-47B1-BCE0-CA2279700E37}"/>
              </a:ext>
            </a:extLst>
          </p:cNvPr>
          <p:cNvSpPr txBox="1"/>
          <p:nvPr/>
        </p:nvSpPr>
        <p:spPr>
          <a:xfrm>
            <a:off x="5148000" y="962412"/>
            <a:ext cx="26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Passion One"/>
                <a:sym typeface="Passion One"/>
              </a:rPr>
              <a:t>TABLE STRUCTURE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6E309-078D-473B-A51F-6EDE2D78113A}"/>
              </a:ext>
            </a:extLst>
          </p:cNvPr>
          <p:cNvSpPr txBox="1"/>
          <p:nvPr/>
        </p:nvSpPr>
        <p:spPr>
          <a:xfrm>
            <a:off x="572400" y="2769399"/>
            <a:ext cx="26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Passion One"/>
                <a:sym typeface="Passion One"/>
              </a:rPr>
              <a:t>SAMPLE DATA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63A03A-06D8-43C6-9981-D1EAC772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00" y="1362522"/>
            <a:ext cx="3628801" cy="13574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114437-455A-4A28-B920-5D436E84A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1" y="3160800"/>
            <a:ext cx="4055519" cy="15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374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E3BD51-351C-4814-B560-280743D1E6B3}"/>
              </a:ext>
            </a:extLst>
          </p:cNvPr>
          <p:cNvSpPr txBox="1"/>
          <p:nvPr/>
        </p:nvSpPr>
        <p:spPr>
          <a:xfrm>
            <a:off x="572400" y="269915"/>
            <a:ext cx="4338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dk1"/>
                </a:solidFill>
                <a:latin typeface="Passion One"/>
                <a:sym typeface="Passion One"/>
              </a:rPr>
              <a:t>3.Pizzas</a:t>
            </a:r>
            <a:r>
              <a:rPr lang="en-IN" dirty="0"/>
              <a:t>:</a:t>
            </a:r>
          </a:p>
          <a:p>
            <a:r>
              <a:rPr lang="en-IN" b="1" dirty="0"/>
              <a:t>Fields</a:t>
            </a:r>
            <a:r>
              <a:rPr lang="en-IN" dirty="0"/>
              <a:t> :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solidFill>
                  <a:schemeClr val="tx1"/>
                </a:solidFill>
              </a:rPr>
              <a:t>pizza_id</a:t>
            </a:r>
            <a:r>
              <a:rPr lang="en-US" altLang="en-US" b="1" dirty="0">
                <a:solidFill>
                  <a:schemeClr val="tx1"/>
                </a:solidFill>
              </a:rPr>
              <a:t>  :</a:t>
            </a:r>
            <a:r>
              <a:rPr lang="en-US" altLang="en-US" dirty="0">
                <a:solidFill>
                  <a:schemeClr val="tx1"/>
                </a:solidFill>
              </a:rPr>
              <a:t>Unique pizza identifier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solidFill>
                  <a:schemeClr val="tx1"/>
                </a:solidFill>
              </a:rPr>
              <a:t>pizza_type_id</a:t>
            </a:r>
            <a:r>
              <a:rPr lang="en-US" altLang="en-US" b="1" dirty="0">
                <a:solidFill>
                  <a:schemeClr val="tx1"/>
                </a:solidFill>
              </a:rPr>
              <a:t> 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Links to </a:t>
            </a:r>
            <a:r>
              <a:rPr lang="en-US" altLang="en-US" dirty="0" err="1">
                <a:solidFill>
                  <a:schemeClr val="tx1"/>
                </a:solidFill>
              </a:rPr>
              <a:t>pizza_types</a:t>
            </a:r>
            <a:r>
              <a:rPr lang="en-US" altLang="en-US" dirty="0">
                <a:solidFill>
                  <a:schemeClr val="tx1"/>
                </a:solidFill>
              </a:rPr>
              <a:t>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</a:rPr>
              <a:t>Size :</a:t>
            </a:r>
            <a:r>
              <a:rPr lang="en-US" altLang="en-US" sz="800" b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Pizza size (S, M, L, XL, XXL)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</a:rPr>
              <a:t>Price 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Price of that pizza</a:t>
            </a:r>
          </a:p>
          <a:p>
            <a:endParaRPr lang="en-US" b="1" dirty="0"/>
          </a:p>
          <a:p>
            <a:r>
              <a:rPr lang="en-US" b="1" dirty="0"/>
              <a:t>Purpose: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Defines each pizza available (variation by </a:t>
            </a:r>
          </a:p>
          <a:p>
            <a:r>
              <a:rPr lang="en-US" dirty="0">
                <a:solidFill>
                  <a:schemeClr val="tx1"/>
                </a:solidFill>
              </a:rPr>
              <a:t>size and price).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F482D-057C-47B1-BCE0-CA2279700E37}"/>
              </a:ext>
            </a:extLst>
          </p:cNvPr>
          <p:cNvSpPr txBox="1"/>
          <p:nvPr/>
        </p:nvSpPr>
        <p:spPr>
          <a:xfrm>
            <a:off x="5148000" y="962412"/>
            <a:ext cx="26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Passion One"/>
                <a:sym typeface="Passion One"/>
              </a:rPr>
              <a:t>TABLE STRUCTURE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6E309-078D-473B-A51F-6EDE2D78113A}"/>
              </a:ext>
            </a:extLst>
          </p:cNvPr>
          <p:cNvSpPr txBox="1"/>
          <p:nvPr/>
        </p:nvSpPr>
        <p:spPr>
          <a:xfrm>
            <a:off x="572400" y="2769399"/>
            <a:ext cx="26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Passion One"/>
                <a:sym typeface="Passion One"/>
              </a:rPr>
              <a:t>SAMPLE DATA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55090-F9C0-4E1D-B890-23C75091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6" y="3289936"/>
            <a:ext cx="3353268" cy="1467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8F4F3C-4446-4341-87D4-21EFD4DB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00" y="1362522"/>
            <a:ext cx="3786129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E3BD51-351C-4814-B560-280743D1E6B3}"/>
              </a:ext>
            </a:extLst>
          </p:cNvPr>
          <p:cNvSpPr txBox="1"/>
          <p:nvPr/>
        </p:nvSpPr>
        <p:spPr>
          <a:xfrm>
            <a:off x="572400" y="269915"/>
            <a:ext cx="4338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dk1"/>
                </a:solidFill>
                <a:latin typeface="Passion One"/>
                <a:sym typeface="Passion One"/>
              </a:rPr>
              <a:t>3.Pizza_types</a:t>
            </a:r>
            <a:r>
              <a:rPr lang="en-IN" dirty="0"/>
              <a:t>:</a:t>
            </a:r>
          </a:p>
          <a:p>
            <a:r>
              <a:rPr lang="en-IN" b="1" dirty="0"/>
              <a:t>Fields</a:t>
            </a:r>
            <a:r>
              <a:rPr lang="en-IN" dirty="0"/>
              <a:t> :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pizza_type_id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:  Unique identifier for each pizza recipe/type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: Name of the pizza (e.g., Pepperoni Pizza)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: Category (Classic, Supreme, Chicken, Veggie)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ingredients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: List of ingredients in the pizza</a:t>
            </a:r>
          </a:p>
          <a:p>
            <a:endParaRPr lang="en-US" b="1" dirty="0"/>
          </a:p>
          <a:p>
            <a:r>
              <a:rPr lang="en-US" b="1" dirty="0"/>
              <a:t>Purpose: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Defines each pizza available (variation by </a:t>
            </a:r>
          </a:p>
          <a:p>
            <a:r>
              <a:rPr lang="en-US" dirty="0">
                <a:solidFill>
                  <a:schemeClr val="tx1"/>
                </a:solidFill>
              </a:rPr>
              <a:t>size and price).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F482D-057C-47B1-BCE0-CA2279700E37}"/>
              </a:ext>
            </a:extLst>
          </p:cNvPr>
          <p:cNvSpPr txBox="1"/>
          <p:nvPr/>
        </p:nvSpPr>
        <p:spPr>
          <a:xfrm>
            <a:off x="5148000" y="962412"/>
            <a:ext cx="26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Passion One"/>
                <a:sym typeface="Passion One"/>
              </a:rPr>
              <a:t>TABLE STRUCTURE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6E309-078D-473B-A51F-6EDE2D78113A}"/>
              </a:ext>
            </a:extLst>
          </p:cNvPr>
          <p:cNvSpPr txBox="1"/>
          <p:nvPr/>
        </p:nvSpPr>
        <p:spPr>
          <a:xfrm>
            <a:off x="551766" y="3068281"/>
            <a:ext cx="26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latin typeface="Passion One"/>
                <a:sym typeface="Passion One"/>
              </a:rPr>
              <a:t>SAMPLE DATA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D5DF1-F413-42D7-98BF-B4587AEE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00" y="1558423"/>
            <a:ext cx="3905795" cy="1105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00C8-5774-42BD-B9D6-B0102E34D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00" y="3541965"/>
            <a:ext cx="677322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33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1"/>
          <p:cNvSpPr txBox="1">
            <a:spLocks noGrp="1"/>
          </p:cNvSpPr>
          <p:nvPr>
            <p:ph type="title"/>
          </p:nvPr>
        </p:nvSpPr>
        <p:spPr>
          <a:xfrm>
            <a:off x="1893600" y="2349338"/>
            <a:ext cx="5015250" cy="97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BUSINESS QUESTIONS</a:t>
            </a:r>
            <a:endParaRPr sz="4800" dirty="0"/>
          </a:p>
        </p:txBody>
      </p:sp>
      <p:sp>
        <p:nvSpPr>
          <p:cNvPr id="928" name="Google Shape;928;p31"/>
          <p:cNvSpPr txBox="1">
            <a:spLocks noGrp="1"/>
          </p:cNvSpPr>
          <p:nvPr>
            <p:ph type="title" idx="2"/>
          </p:nvPr>
        </p:nvSpPr>
        <p:spPr>
          <a:xfrm>
            <a:off x="2235150" y="1045463"/>
            <a:ext cx="4673700" cy="130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29" name="Google Shape;929;p31"/>
          <p:cNvSpPr txBox="1">
            <a:spLocks noGrp="1"/>
          </p:cNvSpPr>
          <p:nvPr>
            <p:ph type="subTitle" idx="1"/>
          </p:nvPr>
        </p:nvSpPr>
        <p:spPr>
          <a:xfrm>
            <a:off x="2235150" y="3319538"/>
            <a:ext cx="4673700" cy="77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</a:t>
            </a:r>
            <a:r>
              <a:rPr lang="en" dirty="0"/>
              <a:t>ere </a:t>
            </a:r>
            <a:r>
              <a:rPr lang="en-IN" dirty="0"/>
              <a:t>Are</a:t>
            </a:r>
            <a:r>
              <a:rPr lang="en" dirty="0"/>
              <a:t> the Business Questions solved in this project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537923"/>
      </p:ext>
    </p:extLst>
  </p:cSld>
  <p:clrMapOvr>
    <a:masterClrMapping/>
  </p:clrMapOvr>
</p:sld>
</file>

<file path=ppt/theme/theme1.xml><?xml version="1.0" encoding="utf-8"?>
<a:theme xmlns:a="http://schemas.openxmlformats.org/drawingml/2006/main" name="Learning Fractions: Pizza Slices by Slidesgo">
  <a:themeElements>
    <a:clrScheme name="Simple Light">
      <a:dk1>
        <a:srgbClr val="481F10"/>
      </a:dk1>
      <a:lt1>
        <a:srgbClr val="F9EDDD"/>
      </a:lt1>
      <a:dk2>
        <a:srgbClr val="CA1517"/>
      </a:dk2>
      <a:lt2>
        <a:srgbClr val="FAB62F"/>
      </a:lt2>
      <a:accent1>
        <a:srgbClr val="4A9E4A"/>
      </a:accent1>
      <a:accent2>
        <a:srgbClr val="683459"/>
      </a:accent2>
      <a:accent3>
        <a:srgbClr val="A27D50"/>
      </a:accent3>
      <a:accent4>
        <a:srgbClr val="F4CC91"/>
      </a:accent4>
      <a:accent5>
        <a:srgbClr val="F1A957"/>
      </a:accent5>
      <a:accent6>
        <a:srgbClr val="353535"/>
      </a:accent6>
      <a:hlink>
        <a:srgbClr val="CA1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481F10"/>
    </a:dk1>
    <a:lt1>
      <a:srgbClr val="F9EDDD"/>
    </a:lt1>
    <a:dk2>
      <a:srgbClr val="CA1517"/>
    </a:dk2>
    <a:lt2>
      <a:srgbClr val="FAB62F"/>
    </a:lt2>
    <a:accent1>
      <a:srgbClr val="4A9E4A"/>
    </a:accent1>
    <a:accent2>
      <a:srgbClr val="683459"/>
    </a:accent2>
    <a:accent3>
      <a:srgbClr val="A27D50"/>
    </a:accent3>
    <a:accent4>
      <a:srgbClr val="F4CC91"/>
    </a:accent4>
    <a:accent5>
      <a:srgbClr val="F1A957"/>
    </a:accent5>
    <a:accent6>
      <a:srgbClr val="353535"/>
    </a:accent6>
    <a:hlink>
      <a:srgbClr val="CA151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481F10"/>
    </a:dk1>
    <a:lt1>
      <a:srgbClr val="F9EDDD"/>
    </a:lt1>
    <a:dk2>
      <a:srgbClr val="CA1517"/>
    </a:dk2>
    <a:lt2>
      <a:srgbClr val="FAB62F"/>
    </a:lt2>
    <a:accent1>
      <a:srgbClr val="4A9E4A"/>
    </a:accent1>
    <a:accent2>
      <a:srgbClr val="683459"/>
    </a:accent2>
    <a:accent3>
      <a:srgbClr val="A27D50"/>
    </a:accent3>
    <a:accent4>
      <a:srgbClr val="F4CC91"/>
    </a:accent4>
    <a:accent5>
      <a:srgbClr val="F1A957"/>
    </a:accent5>
    <a:accent6>
      <a:srgbClr val="353535"/>
    </a:accent6>
    <a:hlink>
      <a:srgbClr val="CA151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481F10"/>
    </a:dk1>
    <a:lt1>
      <a:srgbClr val="F9EDDD"/>
    </a:lt1>
    <a:dk2>
      <a:srgbClr val="CA1517"/>
    </a:dk2>
    <a:lt2>
      <a:srgbClr val="FAB62F"/>
    </a:lt2>
    <a:accent1>
      <a:srgbClr val="4A9E4A"/>
    </a:accent1>
    <a:accent2>
      <a:srgbClr val="683459"/>
    </a:accent2>
    <a:accent3>
      <a:srgbClr val="A27D50"/>
    </a:accent3>
    <a:accent4>
      <a:srgbClr val="F4CC91"/>
    </a:accent4>
    <a:accent5>
      <a:srgbClr val="F1A957"/>
    </a:accent5>
    <a:accent6>
      <a:srgbClr val="353535"/>
    </a:accent6>
    <a:hlink>
      <a:srgbClr val="CA151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1434</Words>
  <Application>Microsoft Office PowerPoint</Application>
  <PresentationFormat>On-screen Show (16:9)</PresentationFormat>
  <Paragraphs>253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Montserrat</vt:lpstr>
      <vt:lpstr>Arial Unicode MS</vt:lpstr>
      <vt:lpstr>Cambria</vt:lpstr>
      <vt:lpstr>Berlin Sans FB Demi</vt:lpstr>
      <vt:lpstr>Times New Roman</vt:lpstr>
      <vt:lpstr>Arial</vt:lpstr>
      <vt:lpstr>Passion One</vt:lpstr>
      <vt:lpstr>Wingdings</vt:lpstr>
      <vt:lpstr>Titillium Web SemiBold</vt:lpstr>
      <vt:lpstr>-apple-system</vt:lpstr>
      <vt:lpstr>Learning Fractions: Pizza Slices by Slidesgo</vt:lpstr>
      <vt:lpstr>Pizza Sales Data Analysis with SQL</vt:lpstr>
      <vt:lpstr>ABOUT ME</vt:lpstr>
      <vt:lpstr>TABLE OF CONTENTS</vt:lpstr>
      <vt:lpstr>DATASET OVERVIEW</vt:lpstr>
      <vt:lpstr>TABLE STRUCTURES</vt:lpstr>
      <vt:lpstr>PowerPoint Presentation</vt:lpstr>
      <vt:lpstr>PowerPoint Presentation</vt:lpstr>
      <vt:lpstr>PowerPoint Presentation</vt:lpstr>
      <vt:lpstr>BUSINESS QUESTIONS</vt:lpstr>
      <vt:lpstr>BASIC QUESTIONS </vt:lpstr>
      <vt:lpstr>INTERMEDIATE QUESTIONS </vt:lpstr>
      <vt:lpstr>ADVANCED QUESTIONS </vt:lpstr>
      <vt:lpstr>SQL QUERIES WITH OUTPUTS</vt:lpstr>
      <vt:lpstr>BASIC QUESTIONS </vt:lpstr>
      <vt:lpstr>BASIC QUESTIONS </vt:lpstr>
      <vt:lpstr>BASIC QUESTIONS </vt:lpstr>
      <vt:lpstr>BASIC QUESTIONS </vt:lpstr>
      <vt:lpstr>BASIC QUESTIONS </vt:lpstr>
      <vt:lpstr>BASIC QUESTIONS </vt:lpstr>
      <vt:lpstr>BASIC QUESTIONS </vt:lpstr>
      <vt:lpstr>BASIC QUESTIONS </vt:lpstr>
      <vt:lpstr>BASIC QUESTIONS </vt:lpstr>
      <vt:lpstr>INTERMEDIATE QUESTIONS </vt:lpstr>
      <vt:lpstr>INTERMEDIATE QUESTIONS </vt:lpstr>
      <vt:lpstr>INTERMEDIATE QUESTIONS </vt:lpstr>
      <vt:lpstr>INTERMEDIATE QUESTIONS </vt:lpstr>
      <vt:lpstr>INTERMEDIATE QUESTIONS </vt:lpstr>
      <vt:lpstr>INTERMEDIATE QUESTIONS </vt:lpstr>
      <vt:lpstr>ADVANCED QUESTIONS </vt:lpstr>
      <vt:lpstr>ADVANCED QUESTIONS </vt:lpstr>
      <vt:lpstr>ADVANCED QUESTIONS </vt:lpstr>
      <vt:lpstr>KEY INSIGHTS</vt:lpstr>
      <vt:lpstr>REVENUE AND SALES VOLUME </vt:lpstr>
      <vt:lpstr>CUSTOMER BEHAVIOR &amp; TIMING</vt:lpstr>
      <vt:lpstr>PRODUCT PERFORMANCE</vt:lpstr>
      <vt:lpstr>CATEGORY INSIGHTS </vt:lpstr>
      <vt:lpstr>REVENUE DISTRIBUTION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Data Analysis with SQL</dc:title>
  <dc:creator>Aditya Kapse</dc:creator>
  <cp:lastModifiedBy>Aditya Kapse</cp:lastModifiedBy>
  <cp:revision>20</cp:revision>
  <dcterms:modified xsi:type="dcterms:W3CDTF">2025-09-16T17:54:04Z</dcterms:modified>
</cp:coreProperties>
</file>