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16"/>
  </p:notesMasterIdLst>
  <p:sldIdLst>
    <p:sldId id="256" r:id="rId6"/>
    <p:sldId id="268" r:id="rId7"/>
    <p:sldId id="262" r:id="rId8"/>
    <p:sldId id="263" r:id="rId9"/>
    <p:sldId id="264" r:id="rId10"/>
    <p:sldId id="267" r:id="rId11"/>
    <p:sldId id="265" r:id="rId12"/>
    <p:sldId id="270" r:id="rId13"/>
    <p:sldId id="266" r:id="rId14"/>
    <p:sldId id="261" r:id="rId15"/>
  </p:sldIdLst>
  <p:sldSz cx="9144000" cy="6858000" type="screen4x3"/>
  <p:notesSz cx="6858000" cy="9144000"/>
  <p:custDataLst>
    <p:tags r:id="rId17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cica Puschel Oyaneder" initials="JPO" lastIdx="2" clrIdx="0">
    <p:extLst/>
  </p:cmAuthor>
  <p:cmAuthor id="2" name="Brenda Aguilar Bastías" initials="BAB" lastIdx="1" clrIdx="1">
    <p:extLst>
      <p:ext uri="{19B8F6BF-5375-455C-9EA6-DF929625EA0E}">
        <p15:presenceInfo xmlns:p15="http://schemas.microsoft.com/office/powerpoint/2012/main" userId="S-1-5-21-1538672992-175319928-926709054-192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3"/>
    <a:srgbClr val="9999FF"/>
    <a:srgbClr val="9966FF"/>
    <a:srgbClr val="3399FF"/>
    <a:srgbClr val="66CCFF"/>
    <a:srgbClr val="FFCC66"/>
    <a:srgbClr val="FF6600"/>
    <a:srgbClr val="826300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381" autoAdjust="0"/>
  </p:normalViewPr>
  <p:slideViewPr>
    <p:cSldViewPr snapToGrid="0" snapToObjects="1" showGuides="1">
      <p:cViewPr varScale="1">
        <p:scale>
          <a:sx n="66" d="100"/>
          <a:sy n="66" d="100"/>
        </p:scale>
        <p:origin x="78" y="630"/>
      </p:cViewPr>
      <p:guideLst>
        <p:guide orient="horz" pos="4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EB02-3FA3-45CA-A207-F6B27ABB3F2A}" type="datetimeFigureOut">
              <a:rPr lang="es-CL" smtClean="0"/>
              <a:t>25-06-2019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4595-A612-427C-89B0-BCF49485A7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2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6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21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6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4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7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1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1026" name="Picture 2" descr="C:\Users\jescobar\Desktop\ProDI - DEB04_Estado180116cgc - copia\logo blanco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1" y="218597"/>
            <a:ext cx="3262551" cy="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1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6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54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9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8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717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496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94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6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961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062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08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563757" y="6292851"/>
            <a:ext cx="6281530" cy="319984"/>
          </a:xfrm>
        </p:spPr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7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8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0 Imagen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9" y="207122"/>
            <a:ext cx="2991485" cy="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2209433"/>
          </a:xfrm>
        </p:spPr>
        <p:txBody>
          <a:bodyPr/>
          <a:lstStyle/>
          <a:p>
            <a:r>
              <a:rPr lang="es-CL" b="1" dirty="0"/>
              <a:t>Auditoria y seguridad informática</a:t>
            </a:r>
            <a:br>
              <a:rPr lang="es-ES" b="1" dirty="0"/>
            </a:br>
            <a:endParaRPr lang="es-ES" sz="3200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CL" sz="1800" dirty="0"/>
              <a:t>Gremio de anticuarios barrio Italia</a:t>
            </a:r>
            <a:endParaRPr lang="es-CL" sz="1800" b="1" dirty="0">
              <a:latin typeface="+mn-lt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9" y="4901650"/>
            <a:ext cx="4800600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</a:t>
            </a:r>
          </a:p>
          <a:p>
            <a:pPr algn="l"/>
            <a:r>
              <a:rPr lang="es-CL" sz="1600" dirty="0">
                <a:latin typeface="+mn-lt"/>
              </a:rPr>
              <a:t>Nombre integrantes del grupo:</a:t>
            </a:r>
          </a:p>
          <a:p>
            <a:pPr algn="l"/>
            <a:r>
              <a:rPr lang="es-CL" sz="1600" dirty="0">
                <a:latin typeface="+mn-lt"/>
              </a:rPr>
              <a:t>Nombre carrera:</a:t>
            </a:r>
          </a:p>
          <a:p>
            <a:pPr algn="l"/>
            <a:r>
              <a:rPr lang="es-CL" sz="1600" dirty="0">
                <a:latin typeface="+mn-lt"/>
              </a:rPr>
              <a:t>Fecha exposición:</a:t>
            </a:r>
          </a:p>
        </p:txBody>
      </p:sp>
    </p:spTree>
    <p:extLst>
      <p:ext uri="{BB962C8B-B14F-4D97-AF65-F5344CB8AC3E}">
        <p14:creationId xmlns:p14="http://schemas.microsoft.com/office/powerpoint/2010/main" val="17454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205317" y="1306953"/>
            <a:ext cx="4733365" cy="1305603"/>
          </a:xfrm>
        </p:spPr>
        <p:txBody>
          <a:bodyPr/>
          <a:lstStyle/>
          <a:p>
            <a:r>
              <a:rPr lang="es-CL" sz="2400" b="1" dirty="0">
                <a:latin typeface="+mn-lt"/>
              </a:rPr>
              <a:t>Escriba el nombre de la actividad o tema</a:t>
            </a:r>
            <a:endParaRPr lang="es-ES" sz="2400" b="1" dirty="0">
              <a:latin typeface="+mn-lt"/>
            </a:endParaRPr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755321" y="2947321"/>
            <a:ext cx="6017079" cy="530679"/>
          </a:xfrm>
        </p:spPr>
        <p:txBody>
          <a:bodyPr>
            <a:normAutofit/>
          </a:bodyPr>
          <a:lstStyle/>
          <a:p>
            <a:r>
              <a:rPr lang="es-CL" sz="1800" b="1" dirty="0">
                <a:latin typeface="+mn-lt"/>
              </a:rPr>
              <a:t>Unidad de aprendizaje X: indicar el nombre de la unidad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862897" y="4795045"/>
            <a:ext cx="4800600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200" dirty="0">
                <a:latin typeface="+mn-lt"/>
              </a:rPr>
              <a:t>Nombre de asignatura:</a:t>
            </a:r>
          </a:p>
          <a:p>
            <a:pPr algn="l"/>
            <a:r>
              <a:rPr lang="es-CL" sz="1200" dirty="0">
                <a:latin typeface="+mn-lt"/>
              </a:rPr>
              <a:t>Nombre integrantes del grupo:</a:t>
            </a:r>
          </a:p>
          <a:p>
            <a:pPr algn="l"/>
            <a:r>
              <a:rPr lang="es-CL" sz="1200" dirty="0">
                <a:latin typeface="+mn-lt"/>
              </a:rPr>
              <a:t>Nombre carrera:</a:t>
            </a:r>
          </a:p>
          <a:p>
            <a:pPr algn="l"/>
            <a:r>
              <a:rPr lang="es-CL" sz="1200" dirty="0">
                <a:latin typeface="+mn-lt"/>
              </a:rPr>
              <a:t>Fecha exposición:</a:t>
            </a:r>
          </a:p>
        </p:txBody>
      </p:sp>
    </p:spTree>
    <p:extLst>
      <p:ext uri="{BB962C8B-B14F-4D97-AF65-F5344CB8AC3E}">
        <p14:creationId xmlns:p14="http://schemas.microsoft.com/office/powerpoint/2010/main" val="256043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200" b="1" cap="none" dirty="0"/>
              <a:t>Introducción	</a:t>
            </a:r>
          </a:p>
        </p:txBody>
      </p:sp>
      <p:pic>
        <p:nvPicPr>
          <p:cNvPr id="3082" name="Picture 10" descr="Image result for introduction png">
            <a:extLst>
              <a:ext uri="{FF2B5EF4-FFF2-40B4-BE49-F238E27FC236}">
                <a16:creationId xmlns:a16="http://schemas.microsoft.com/office/drawing/2014/main" id="{1DC08F44-19AD-46B3-9381-EEDCB29D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03" y="1728027"/>
            <a:ext cx="3412567" cy="341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2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Índice de contenidos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746489" y="1633629"/>
            <a:ext cx="4296158" cy="2342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Tema 1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Tema 2</a:t>
            </a:r>
          </a:p>
          <a:p>
            <a:pPr marL="901700" lvl="1" indent="-350838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Subtema 1</a:t>
            </a:r>
          </a:p>
          <a:p>
            <a:pPr marL="901700" lvl="1" indent="-350838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Subtema 2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Tema 3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Tema 4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</p:spTree>
    <p:extLst>
      <p:ext uri="{BB962C8B-B14F-4D97-AF65-F5344CB8AC3E}">
        <p14:creationId xmlns:p14="http://schemas.microsoft.com/office/powerpoint/2010/main" val="27878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Rubro de la Empresa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pic>
        <p:nvPicPr>
          <p:cNvPr id="1028" name="Picture 4" descr="Image result for AsociaciÃ³n Gremial De Anticuarios Y Artesanos EstaciÃ³n CaupolicÃ¡n De Providencia">
            <a:extLst>
              <a:ext uri="{FF2B5EF4-FFF2-40B4-BE49-F238E27FC236}">
                <a16:creationId xmlns:a16="http://schemas.microsoft.com/office/drawing/2014/main" id="{7FF2843D-A5A7-4EAC-AF80-E3EAA6F9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1" y="971247"/>
            <a:ext cx="7373257" cy="491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3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Objetivos Principales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D28BF91-7404-4526-9DD4-781149790C44}"/>
              </a:ext>
            </a:extLst>
          </p:cNvPr>
          <p:cNvSpPr/>
          <p:nvPr/>
        </p:nvSpPr>
        <p:spPr>
          <a:xfrm>
            <a:off x="182971" y="1022026"/>
            <a:ext cx="8579846" cy="134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 la forma de integrar al Gremio de Anticuarios y Artesanos al mundo tecnológico. 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Gracias a ello, tener la forma de promocionarse a sí mismo en un futuro.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finalmente, tener la seguridad de no perder sus puestos como tal.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63AE529-BD79-4CF2-AF1B-9BEFDE80B821}"/>
              </a:ext>
            </a:extLst>
          </p:cNvPr>
          <p:cNvSpPr txBox="1">
            <a:spLocks/>
          </p:cNvSpPr>
          <p:nvPr/>
        </p:nvSpPr>
        <p:spPr>
          <a:xfrm>
            <a:off x="259354" y="2567533"/>
            <a:ext cx="4035059" cy="43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Soporte Informático Existente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EE0932-F308-4AE7-9B18-0FD6F7459940}"/>
              </a:ext>
            </a:extLst>
          </p:cNvPr>
          <p:cNvSpPr/>
          <p:nvPr/>
        </p:nvSpPr>
        <p:spPr>
          <a:xfrm>
            <a:off x="259354" y="3196151"/>
            <a:ext cx="857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“Carece de algún soporte informático”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razón radica en las personas que trabajan aquí, ya que son personas mayores de edad </a:t>
            </a:r>
            <a:r>
              <a:rPr lang="es-C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(50 años hacia delante aprox.)</a:t>
            </a:r>
            <a:endParaRPr lang="es-ES" dirty="0"/>
          </a:p>
        </p:txBody>
      </p:sp>
      <p:pic>
        <p:nvPicPr>
          <p:cNvPr id="2050" name="Picture 2" descr="Image result for objetivos png">
            <a:extLst>
              <a:ext uri="{FF2B5EF4-FFF2-40B4-BE49-F238E27FC236}">
                <a16:creationId xmlns:a16="http://schemas.microsoft.com/office/drawing/2014/main" id="{D4F3E845-0470-4836-893D-CB333961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472" y="4034354"/>
            <a:ext cx="1993881" cy="199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93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36150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Determinación de la Problemática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</a:pPr>
            <a:endParaRPr lang="es-CL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j-ea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</a:pPr>
            <a:endParaRPr lang="es-CL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j-ea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Autor 1 - Autor 2 - Autor 3 - Autor 4 - Autor 5</a:t>
            </a:r>
          </a:p>
        </p:txBody>
      </p:sp>
    </p:spTree>
    <p:extLst>
      <p:ext uri="{BB962C8B-B14F-4D97-AF65-F5344CB8AC3E}">
        <p14:creationId xmlns:p14="http://schemas.microsoft.com/office/powerpoint/2010/main" val="132894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Posibles Soluciones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Presentar ideas claves, ideas fuerza, sobre las temáticas propuestas. Cerrar la presentación. También puede incluir preguntas, imagen, animación, etc.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3D96D7-5679-413E-9E21-B4C8331400B8}"/>
              </a:ext>
            </a:extLst>
          </p:cNvPr>
          <p:cNvSpPr txBox="1">
            <a:spLocks/>
          </p:cNvSpPr>
          <p:nvPr/>
        </p:nvSpPr>
        <p:spPr>
          <a:xfrm>
            <a:off x="259353" y="2860173"/>
            <a:ext cx="4035059" cy="43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r>
              <a:rPr lang="es-CL" sz="2400" b="1">
                <a:solidFill>
                  <a:srgbClr val="E30513"/>
                </a:solidFill>
                <a:latin typeface="+mn-lt"/>
              </a:rPr>
              <a:t>Área para Auditar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729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Beneficios Esperados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Presentar ideas claves, ideas fuerza, sobre las temáticas propuestas. Cerrar la presentación. También puede incluir preguntas, imagen, animación, etc.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609289D-54D7-49E8-9B75-30E0C4E4E68E}"/>
              </a:ext>
            </a:extLst>
          </p:cNvPr>
          <p:cNvSpPr txBox="1">
            <a:spLocks/>
          </p:cNvSpPr>
          <p:nvPr/>
        </p:nvSpPr>
        <p:spPr>
          <a:xfrm>
            <a:off x="259353" y="2715030"/>
            <a:ext cx="5110933" cy="43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Cliente de la Auditoria y Auditores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5D7CCAC-9087-473A-9EB4-DA38813B1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20481"/>
              </p:ext>
            </p:extLst>
          </p:nvPr>
        </p:nvGraphicFramePr>
        <p:xfrm>
          <a:off x="259354" y="3303088"/>
          <a:ext cx="5256075" cy="1210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7846">
                  <a:extLst>
                    <a:ext uri="{9D8B030D-6E8A-4147-A177-3AD203B41FA5}">
                      <a16:colId xmlns:a16="http://schemas.microsoft.com/office/drawing/2014/main" val="2960856104"/>
                    </a:ext>
                  </a:extLst>
                </a:gridCol>
                <a:gridCol w="3788229">
                  <a:extLst>
                    <a:ext uri="{9D8B030D-6E8A-4147-A177-3AD203B41FA5}">
                      <a16:colId xmlns:a16="http://schemas.microsoft.com/office/drawing/2014/main" val="996738426"/>
                    </a:ext>
                  </a:extLst>
                </a:gridCol>
              </a:tblGrid>
              <a:tr h="4273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>
                          <a:effectLst/>
                        </a:rPr>
                        <a:t>Nombres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 dirty="0">
                          <a:effectLst/>
                        </a:rPr>
                        <a:t>Cargo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679115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100">
                          <a:effectLst/>
                        </a:rPr>
                        <a:t>Cristian Arismendi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238250" algn="l"/>
                        </a:tabLst>
                      </a:pPr>
                      <a:r>
                        <a:rPr lang="es-C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Vicepresidente del Gremio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993100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100">
                          <a:effectLst/>
                        </a:rPr>
                        <a:t>Jorge Arismendi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238250" algn="l"/>
                        </a:tabLst>
                      </a:pPr>
                      <a:r>
                        <a:rPr lang="es-CL" sz="1100" dirty="0">
                          <a:effectLst/>
                        </a:rPr>
                        <a:t>Presidente del Gremio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91130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5FEBD62-7A26-4A2A-9199-70C6E5324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78405"/>
              </p:ext>
            </p:extLst>
          </p:nvPr>
        </p:nvGraphicFramePr>
        <p:xfrm>
          <a:off x="259354" y="4680517"/>
          <a:ext cx="5256075" cy="1210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3332">
                  <a:extLst>
                    <a:ext uri="{9D8B030D-6E8A-4147-A177-3AD203B41FA5}">
                      <a16:colId xmlns:a16="http://schemas.microsoft.com/office/drawing/2014/main" val="3237032052"/>
                    </a:ext>
                  </a:extLst>
                </a:gridCol>
                <a:gridCol w="3802743">
                  <a:extLst>
                    <a:ext uri="{9D8B030D-6E8A-4147-A177-3AD203B41FA5}">
                      <a16:colId xmlns:a16="http://schemas.microsoft.com/office/drawing/2014/main" val="2234005917"/>
                    </a:ext>
                  </a:extLst>
                </a:gridCol>
              </a:tblGrid>
              <a:tr h="322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>
                          <a:effectLst/>
                        </a:rPr>
                        <a:t>Nombres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200" dirty="0">
                          <a:effectLst/>
                        </a:rPr>
                        <a:t>Correo electrónico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553015"/>
                  </a:ext>
                </a:extLst>
              </a:tr>
              <a:tr h="2959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100">
                          <a:effectLst/>
                        </a:rPr>
                        <a:t>Ivo Olivares G.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100" dirty="0">
                          <a:effectLst/>
                        </a:rPr>
                        <a:t>ivo.olivares@inacapmail.cl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234006"/>
                  </a:ext>
                </a:extLst>
              </a:tr>
              <a:tr h="2959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100">
                          <a:effectLst/>
                        </a:rPr>
                        <a:t>Felipe Inda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100">
                          <a:effectLst/>
                        </a:rPr>
                        <a:t>felipe.inda@inacapmail.cl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43442"/>
                  </a:ext>
                </a:extLst>
              </a:tr>
              <a:tr h="2959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100">
                          <a:effectLst/>
                        </a:rPr>
                        <a:t>Yerko Fuentes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100" dirty="0">
                          <a:effectLst/>
                        </a:rPr>
                        <a:t>yerko.fuentes@inacapmail.cl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3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44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Referencias bibliográficas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901700" lvl="0" indent="-901700">
              <a:lnSpc>
                <a:spcPct val="200000"/>
              </a:lnSpc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Listar los documentos consultados de acuerdo a Norma APA 6° versión (sangría francesa y doble espacio).</a:t>
            </a:r>
          </a:p>
          <a:p>
            <a:pPr marL="901700" indent="-901700">
              <a:lnSpc>
                <a:spcPct val="200000"/>
              </a:lnSpc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Listar los documentos consultados de acuerdo a Norma APA 6° versión (sangría francesa y doble espacio).</a:t>
            </a:r>
          </a:p>
          <a:p>
            <a:pPr marL="901700" lvl="0" indent="-901700">
              <a:lnSpc>
                <a:spcPct val="200000"/>
              </a:lnSpc>
            </a:pP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</p:spTree>
    <p:extLst>
      <p:ext uri="{BB962C8B-B14F-4D97-AF65-F5344CB8AC3E}">
        <p14:creationId xmlns:p14="http://schemas.microsoft.com/office/powerpoint/2010/main" val="42247731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scriba el nombre de la instancia  de participación o tema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Índice de Contenido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Escriba el nombre de la instancia  de participación o tema&amp;quot;&quot;/&gt;&lt;property id=&quot;20307&quot; value=&quot;261&quot;/&gt;&lt;/object&gt;&lt;object type=&quot;3&quot; unique_id=&quot;10089&quot;&gt;&lt;property id=&quot;20148&quot; value=&quot;5&quot;/&gt;&lt;property id=&quot;20300&quot; value=&quot;Slide 3 - &amp;quot;Presentación de temas: &amp;quot;&quot;/&gt;&lt;property id=&quot;20307&quot; value=&quot;263&quot;/&gt;&lt;/object&gt;&lt;object type=&quot;3&quot; unique_id=&quot;10125&quot;&gt;&lt;property id=&quot;20148&quot; value=&quot;5&quot;/&gt;&lt;property id=&quot;20300&quot; value=&quot;Slide 4 - &amp;quot;Tema 1: Alteraciones bioquímicas&amp;quot;&quot;/&gt;&lt;property id=&quot;20307&quot; value=&quot;264&quot;/&gt;&lt;/object&gt;&lt;object type=&quot;3&quot; unique_id=&quot;10126&quot;&gt;&lt;property id=&quot;20148&quot; value=&quot;5&quot;/&gt;&lt;property id=&quot;20300&quot; value=&quot;Slide 5 - &amp;quot;Conclusiones&amp;quot;&quot;/&gt;&lt;property id=&quot;20307&quot; value=&quot;265&quot;/&gt;&lt;/object&gt;&lt;object type=&quot;3&quot; unique_id=&quot;10127&quot;&gt;&lt;property id=&quot;20148&quot; value=&quot;5&quot;/&gt;&lt;property id=&quot;20300&quot; value=&quot;Slide 6 - &amp;quot;Bibliografía&amp;quot;&quot;/&gt;&lt;property id=&quot;20307&quot; value=&quot;266&quot;/&gt;&lt;/object&gt;&lt;/object&gt;&lt;object type=&quot;8&quot; unique_id=&quot;10020&quot;&gt;&lt;/object&gt;&lt;/object&gt;&lt;/database&gt;"/>
  <p:tag name="ISPRING_RESOURCE_PATHS_HASH_2" val="68f67140c2dbc790efbde71ff1f073f621e6a944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2.xml><?xml version="1.0" encoding="utf-8"?>
<a:theme xmlns:a="http://schemas.openxmlformats.org/drawingml/2006/main" name="1_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2F9DA8-E6EE-4A55-B1BF-8F222A7179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BC7EFF-F6A5-46A1-B973-BC543C8692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CA9EC1-A498-469E-9FAB-CE090C2E0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PPT_INACAP2015</Template>
  <TotalTime>1172</TotalTime>
  <Words>421</Words>
  <Application>Microsoft Office PowerPoint</Application>
  <PresentationFormat>Presentación en pantalla (4:3)</PresentationFormat>
  <Paragraphs>67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Myriad Pro</vt:lpstr>
      <vt:lpstr>Times New Roman</vt:lpstr>
      <vt:lpstr>Tema de Office</vt:lpstr>
      <vt:lpstr>1_Tema de Office</vt:lpstr>
      <vt:lpstr>Auditoria y seguridad informática </vt:lpstr>
      <vt:lpstr>Introducción </vt:lpstr>
      <vt:lpstr>Índice de contenidos</vt:lpstr>
      <vt:lpstr>Rubro de la Empresa</vt:lpstr>
      <vt:lpstr>Objetivos Principales</vt:lpstr>
      <vt:lpstr>Determinación de la Problemática </vt:lpstr>
      <vt:lpstr>Posibles Soluciones</vt:lpstr>
      <vt:lpstr>Beneficios Esperados</vt:lpstr>
      <vt:lpstr>Referencias bibliográficas</vt:lpstr>
      <vt:lpstr>Escriba el nombre de la actividad o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Jescica Puschel Oyaneder</dc:creator>
  <cp:lastModifiedBy>YERKO ARON FUENTES JAIME</cp:lastModifiedBy>
  <cp:revision>118</cp:revision>
  <dcterms:created xsi:type="dcterms:W3CDTF">2015-11-09T19:21:12Z</dcterms:created>
  <dcterms:modified xsi:type="dcterms:W3CDTF">2019-06-25T16:34:53Z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