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2" r:id="rId5"/>
  </p:sldMasterIdLst>
  <p:notesMasterIdLst>
    <p:notesMasterId r:id="rId19"/>
  </p:notesMasterIdLst>
  <p:sldIdLst>
    <p:sldId id="256" r:id="rId6"/>
    <p:sldId id="262" r:id="rId7"/>
    <p:sldId id="263" r:id="rId8"/>
    <p:sldId id="264" r:id="rId9"/>
    <p:sldId id="267" r:id="rId10"/>
    <p:sldId id="272" r:id="rId11"/>
    <p:sldId id="273" r:id="rId12"/>
    <p:sldId id="274" r:id="rId13"/>
    <p:sldId id="275" r:id="rId14"/>
    <p:sldId id="265" r:id="rId15"/>
    <p:sldId id="270" r:id="rId16"/>
    <p:sldId id="271" r:id="rId17"/>
    <p:sldId id="266" r:id="rId18"/>
  </p:sldIdLst>
  <p:sldSz cx="9144000" cy="6858000" type="screen4x3"/>
  <p:notesSz cx="6858000" cy="9144000"/>
  <p:custDataLst>
    <p:tags r:id="rId20"/>
  </p:custDataLst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cica Puschel Oyaneder" initials="JPO" lastIdx="2" clrIdx="0">
    <p:extLst/>
  </p:cmAuthor>
  <p:cmAuthor id="2" name="Brenda Aguilar Bastías" initials="BAB" lastIdx="1" clrIdx="1">
    <p:extLst>
      <p:ext uri="{19B8F6BF-5375-455C-9EA6-DF929625EA0E}">
        <p15:presenceInfo xmlns:p15="http://schemas.microsoft.com/office/powerpoint/2012/main" userId="S-1-5-21-1538672992-175319928-926709054-192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513"/>
    <a:srgbClr val="9999FF"/>
    <a:srgbClr val="9966FF"/>
    <a:srgbClr val="3399FF"/>
    <a:srgbClr val="66CCFF"/>
    <a:srgbClr val="FFCC66"/>
    <a:srgbClr val="FF6600"/>
    <a:srgbClr val="826300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8381" autoAdjust="0"/>
  </p:normalViewPr>
  <p:slideViewPr>
    <p:cSldViewPr snapToGrid="0" snapToObjects="1" showGuides="1">
      <p:cViewPr varScale="1">
        <p:scale>
          <a:sx n="86" d="100"/>
          <a:sy n="86" d="100"/>
        </p:scale>
        <p:origin x="658" y="58"/>
      </p:cViewPr>
      <p:guideLst>
        <p:guide orient="horz" pos="4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EB02-3FA3-45CA-A207-F6B27ABB3F2A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24595-A612-427C-89B0-BCF49485A7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25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26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24595-A612-427C-89B0-BCF49485A725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21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6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4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370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81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E305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874261"/>
            <a:ext cx="7772400" cy="272618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61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1026" name="Picture 2" descr="C:\Users\jescobar\Desktop\ProDI - DEB04_Estado180116cgc - copia\logo blanco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1" y="218597"/>
            <a:ext cx="3262551" cy="40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16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6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454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92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983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841268"/>
            <a:ext cx="8229600" cy="758932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470991" y="6292851"/>
            <a:ext cx="6162261" cy="215900"/>
          </a:xfrm>
        </p:spPr>
        <p:txBody>
          <a:bodyPr/>
          <a:lstStyle/>
          <a:p>
            <a:r>
              <a:rPr lang="es-ES" dirty="0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717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496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294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446713"/>
            <a:ext cx="5486400" cy="617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67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961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841270"/>
            <a:ext cx="2057400" cy="5284893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841270"/>
            <a:ext cx="6019800" cy="528489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062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286374" y="0"/>
            <a:ext cx="3857626" cy="6858000"/>
          </a:xfrm>
          <a:solidFill>
            <a:srgbClr val="FFFF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Insertar    IMAGEN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12750" y="2936874"/>
            <a:ext cx="4492625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28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 userDrawn="1"/>
        </p:nvSpPr>
        <p:spPr>
          <a:xfrm>
            <a:off x="115460" y="0"/>
            <a:ext cx="1913333" cy="874261"/>
          </a:xfrm>
          <a:prstGeom prst="rect">
            <a:avLst/>
          </a:prstGeom>
          <a:solidFill>
            <a:srgbClr val="E902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93688" y="577987"/>
            <a:ext cx="8452747" cy="1000125"/>
          </a:xfrm>
          <a:noFill/>
          <a:ln>
            <a:noFill/>
          </a:ln>
        </p:spPr>
        <p:txBody>
          <a:bodyPr anchor="ctr"/>
          <a:lstStyle>
            <a:lvl1pPr marL="95250" indent="0" algn="l">
              <a:defRPr sz="3600" b="0" cap="all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Clic para editar titulo</a:t>
            </a:r>
            <a:endParaRPr lang="es-ES" dirty="0"/>
          </a:p>
        </p:txBody>
      </p:sp>
      <p:pic>
        <p:nvPicPr>
          <p:cNvPr id="3" name="Imagen 2" descr="inacap_blanc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1" y="6027875"/>
            <a:ext cx="2127250" cy="574538"/>
          </a:xfrm>
          <a:prstGeom prst="rect">
            <a:avLst/>
          </a:prstGeom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457200" y="1748656"/>
            <a:ext cx="8229600" cy="439497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408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1563757" y="6292851"/>
            <a:ext cx="6281530" cy="319984"/>
          </a:xfrm>
        </p:spPr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23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256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7256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492375"/>
            <a:ext cx="4041775" cy="3633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7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9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5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42296"/>
            <a:ext cx="3008313" cy="10062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742296"/>
            <a:ext cx="5111750" cy="538386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962963"/>
            <a:ext cx="3008313" cy="4163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Autor 1 - Autor 2 - Autor 3 - Autor 4 - Autor 5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8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0 Imagen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469" y="207122"/>
            <a:ext cx="2991485" cy="3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748656"/>
            <a:ext cx="8229600" cy="439497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292851"/>
            <a:ext cx="2895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r>
              <a:rPr lang="es-ES"/>
              <a:t>Autor 1 - Autor 2 - Autor 3 - Autor 4 - Autor 5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292851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C0F9E0D3-51B3-8D47-9FA0-6C6BA96BAD74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41268"/>
            <a:ext cx="8229600" cy="7589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602413"/>
            <a:ext cx="9144000" cy="255587"/>
          </a:xfrm>
          <a:prstGeom prst="rect">
            <a:avLst/>
          </a:prstGeom>
          <a:solidFill>
            <a:srgbClr val="E305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5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FF0000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6788" y="1268567"/>
            <a:ext cx="6575612" cy="1305603"/>
          </a:xfrm>
        </p:spPr>
        <p:txBody>
          <a:bodyPr/>
          <a:lstStyle/>
          <a:p>
            <a:r>
              <a:rPr lang="es-ES" sz="3200" b="1" dirty="0">
                <a:latin typeface="+mn-lt"/>
              </a:rPr>
              <a:t>Herramientas, Planes y Políticas de Seguridad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478000"/>
            <a:ext cx="6400800" cy="530679"/>
          </a:xfrm>
        </p:spPr>
        <p:txBody>
          <a:bodyPr>
            <a:noAutofit/>
          </a:bodyPr>
          <a:lstStyle/>
          <a:p>
            <a:r>
              <a:rPr lang="es-ES" sz="2000" b="1" dirty="0">
                <a:latin typeface="+mn-lt"/>
              </a:rPr>
              <a:t>Unidad 2 : Blue </a:t>
            </a:r>
            <a:r>
              <a:rPr lang="es-ES" sz="2000" b="1" dirty="0" err="1">
                <a:latin typeface="+mn-lt"/>
              </a:rPr>
              <a:t>Team</a:t>
            </a:r>
            <a:r>
              <a:rPr lang="es-ES" sz="2000" b="1" dirty="0">
                <a:latin typeface="+mn-lt"/>
              </a:rPr>
              <a:t>: Herramientas, Planes Y Políticas De Seguridad</a:t>
            </a:r>
            <a:endParaRPr lang="es-CL" sz="2000" b="1" dirty="0">
              <a:latin typeface="+mn-lt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310258" y="4901650"/>
            <a:ext cx="7137055" cy="11620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Myriad Pro"/>
                <a:ea typeface="+mn-ea"/>
                <a:cs typeface="Myriad Pro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sz="1600" dirty="0">
                <a:latin typeface="+mn-lt"/>
              </a:rPr>
              <a:t>Nombre de asignatura: Seguridad y Auditoría Informática.</a:t>
            </a:r>
          </a:p>
          <a:p>
            <a:pPr algn="l"/>
            <a:r>
              <a:rPr lang="es-CL" sz="1600" dirty="0">
                <a:latin typeface="+mn-lt"/>
              </a:rPr>
              <a:t>Nombre integrantes del grupo: Ivo Olivares, Felipe Inda, Aron Fuentes.</a:t>
            </a:r>
          </a:p>
          <a:p>
            <a:pPr algn="l"/>
            <a:r>
              <a:rPr lang="es-CL" sz="1600" dirty="0">
                <a:latin typeface="+mn-lt"/>
              </a:rPr>
              <a:t>Nombre carrera: Ingeniería en informática.</a:t>
            </a:r>
          </a:p>
          <a:p>
            <a:pPr algn="l"/>
            <a:r>
              <a:rPr lang="es-CL" sz="1600" dirty="0">
                <a:latin typeface="+mn-lt"/>
              </a:rPr>
              <a:t>Fecha exposición: 13 de mayo del 2019</a:t>
            </a:r>
          </a:p>
        </p:txBody>
      </p:sp>
    </p:spTree>
    <p:extLst>
      <p:ext uri="{BB962C8B-B14F-4D97-AF65-F5344CB8AC3E}">
        <p14:creationId xmlns:p14="http://schemas.microsoft.com/office/powerpoint/2010/main" val="17454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849675" cy="7330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Crear Material de Concientización para los Usuarios Finales 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259354" y="1937659"/>
            <a:ext cx="8319406" cy="3713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Uso de Dispositivos Electrónicos.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Datos Personales.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Información de la Empresa.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Documentación.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Software y Hardware.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Hábitos o Conductas.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Formas de Capacitación.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1026" name="Picture 2" descr="Image result for usuarios finales png">
            <a:extLst>
              <a:ext uri="{FF2B5EF4-FFF2-40B4-BE49-F238E27FC236}">
                <a16:creationId xmlns:a16="http://schemas.microsoft.com/office/drawing/2014/main" id="{0490FA42-3CAE-40C8-BC16-926A8D182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69" y="2398785"/>
            <a:ext cx="3660662" cy="206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29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023846" cy="7330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Planificación del Procedimiento de Actualización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3773009"/>
            <a:ext cx="8319406" cy="2366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Esta etapa contempla la planificación de cambios a nivel organizacional en materias de infraestructura y de organigrama, orientado a la formalización de procesos, reestructuración de roles y seguridad de la información, todo esto con miras en el cumplimiento de los objetivos.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B5BBBB8-D620-4430-A66F-46ABE4A7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54" y="1198406"/>
            <a:ext cx="8625292" cy="208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1887" y="242105"/>
            <a:ext cx="5444760" cy="107959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Procedimientos de publicación y divulgación de las Políticas a la Organización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3835153"/>
            <a:ext cx="8319406" cy="25075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Corresponde a la forma que toma el gobierno corporativo de comunicar a los trabajadores y usuarios finales de los cambios en las políticas de la empresa, tratando de entregar un mensaje constructivo y que este quede grabado en la mente de las personas a las cuales iba dirigido.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1026" name="Picture 2" descr="http://elorbe.la/wp-content/uploads/2017/08/planes-concientizacion.png">
            <a:extLst>
              <a:ext uri="{FF2B5EF4-FFF2-40B4-BE49-F238E27FC236}">
                <a16:creationId xmlns:a16="http://schemas.microsoft.com/office/drawing/2014/main" id="{9591379C-5B26-4864-802E-FA932CEF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1497715"/>
            <a:ext cx="2021332" cy="216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-sign.cl/uploads/kcfinder/images/productos/concient.png">
            <a:extLst>
              <a:ext uri="{FF2B5EF4-FFF2-40B4-BE49-F238E27FC236}">
                <a16:creationId xmlns:a16="http://schemas.microsoft.com/office/drawing/2014/main" id="{CAD03521-99FA-42FC-88BF-4F3632E3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893" y="1197168"/>
            <a:ext cx="3701988" cy="247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2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4035059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Referencias bibliográficas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391887" y="1118507"/>
            <a:ext cx="8319406" cy="5021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901700" lvl="0" indent="-901700">
              <a:lnSpc>
                <a:spcPct val="200000"/>
              </a:lnSpc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Listar los documentos consultados de acuerdo a Norma APA 6° versión (sangría francesa y doble espacio).</a:t>
            </a:r>
          </a:p>
          <a:p>
            <a:pPr marL="901700" indent="-901700">
              <a:lnSpc>
                <a:spcPct val="200000"/>
              </a:lnSpc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Listar los documentos consultados de acuerdo a Norma APA 6° versión (sangría francesa y doble espacio).</a:t>
            </a:r>
          </a:p>
          <a:p>
            <a:pPr marL="901700" lvl="0" indent="-901700">
              <a:lnSpc>
                <a:spcPct val="200000"/>
              </a:lnSpc>
            </a:pPr>
            <a:endParaRPr lang="es-CL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422477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5" y="385487"/>
            <a:ext cx="3102082" cy="436746"/>
          </a:xfrm>
        </p:spPr>
        <p:txBody>
          <a:bodyPr/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Índice de contenidos</a:t>
            </a:r>
          </a:p>
        </p:txBody>
      </p:sp>
      <p:sp>
        <p:nvSpPr>
          <p:cNvPr id="89" name="Título 1"/>
          <p:cNvSpPr txBox="1">
            <a:spLocks/>
          </p:cNvSpPr>
          <p:nvPr/>
        </p:nvSpPr>
        <p:spPr>
          <a:xfrm>
            <a:off x="427177" y="1125625"/>
            <a:ext cx="7483112" cy="3968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Políticas de Seguridad.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Áreas de Desarrollo.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Área de Sistemas y Soporte.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Usuarios Finales.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Área de Gestión.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Definir perfiles, responsables y sanciones.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Definir Planes de Contingencia y Continuidad Operativa. 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Crear Material de Concientización para los Usuarios Finales.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Planificación del Procedimiento de Actualización.</a:t>
            </a:r>
          </a:p>
          <a:p>
            <a:pPr marL="514350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rPr>
              <a:t>Procedimientos de publicación y divulgación de las Políticas a la Organización. </a:t>
            </a:r>
            <a:endParaRPr lang="es-CL" sz="2200" dirty="0">
              <a:solidFill>
                <a:schemeClr val="tx1">
                  <a:lumMod val="75000"/>
                  <a:lumOff val="25000"/>
                </a:schemeClr>
              </a:solidFill>
              <a:ea typeface="+mj-ea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27878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6935" y="325663"/>
            <a:ext cx="3470816" cy="6395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CL" sz="2400" b="1" dirty="0">
                <a:solidFill>
                  <a:srgbClr val="E30513"/>
                </a:solidFill>
                <a:latin typeface="+mn-lt"/>
              </a:rPr>
              <a:t>Políticas de Seguridad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391887" y="1379765"/>
            <a:ext cx="8319406" cy="23297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0000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Áreas de Desarrollo.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Área de Sistemas y Soporte.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Usuarios Finales.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s-C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Área de Gestión.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2050" name="Picture 2" descr="Image result for PolÃ­ticas de Seguridad png">
            <a:extLst>
              <a:ext uri="{FF2B5EF4-FFF2-40B4-BE49-F238E27FC236}">
                <a16:creationId xmlns:a16="http://schemas.microsoft.com/office/drawing/2014/main" id="{870121DB-9DE9-4A10-8C9D-BC25CDA1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47" y="2888673"/>
            <a:ext cx="4581533" cy="258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3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354" y="385487"/>
            <a:ext cx="5139960" cy="7330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perfiles, responsables y sanciones.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</p:spTree>
    <p:extLst>
      <p:ext uri="{BB962C8B-B14F-4D97-AF65-F5344CB8AC3E}">
        <p14:creationId xmlns:p14="http://schemas.microsoft.com/office/powerpoint/2010/main" val="167693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2A17A8-7C2B-4E49-8F71-B40AC508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4" y="1111303"/>
            <a:ext cx="6078677" cy="518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4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0D9574-EAA4-4FA7-B102-83EC3D8C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88" y="1111303"/>
            <a:ext cx="5732383" cy="518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C5F6FF-9B47-49EF-A95D-61CA2CE8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04" y="1405336"/>
            <a:ext cx="5952191" cy="44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2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F9DE87E-6B13-40C1-8BE3-EAEFD6B0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00" y="1292722"/>
            <a:ext cx="6441200" cy="42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0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52371"/>
            <a:ext cx="5056094" cy="75893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z="2400" b="1" dirty="0">
                <a:solidFill>
                  <a:srgbClr val="E30513"/>
                </a:solidFill>
                <a:latin typeface="+mn-lt"/>
              </a:rPr>
              <a:t>Definir Planes de Contingencia y Continuidad Operativa.</a:t>
            </a:r>
            <a:endParaRPr lang="es-CL" sz="2400" b="1" dirty="0">
              <a:solidFill>
                <a:srgbClr val="E30513"/>
              </a:solidFill>
              <a:latin typeface="+mn-lt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9E0D3-51B3-8D47-9FA0-6C6BA96BAD74}" type="slidenum">
              <a:rPr lang="es-ES" smtClean="0"/>
              <a:t>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Informática y Telecomunicaciones | Seguridad y Auditoría Informática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2278E8-C3A6-40B3-A725-8EE6DDDA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59" y="1439068"/>
            <a:ext cx="6592682" cy="397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48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ARTICULATE_PROJECT_OPEN" val="0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scriba el nombre de la instancia  de participación o tema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Índice de Contenido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Escriba el nombre de la instancia  de participación o tema&amp;quot;&quot;/&gt;&lt;property id=&quot;20307&quot; value=&quot;261&quot;/&gt;&lt;/object&gt;&lt;object type=&quot;3&quot; unique_id=&quot;10089&quot;&gt;&lt;property id=&quot;20148&quot; value=&quot;5&quot;/&gt;&lt;property id=&quot;20300&quot; value=&quot;Slide 3 - &amp;quot;Presentación de temas: &amp;quot;&quot;/&gt;&lt;property id=&quot;20307&quot; value=&quot;263&quot;/&gt;&lt;/object&gt;&lt;object type=&quot;3&quot; unique_id=&quot;10125&quot;&gt;&lt;property id=&quot;20148&quot; value=&quot;5&quot;/&gt;&lt;property id=&quot;20300&quot; value=&quot;Slide 4 - &amp;quot;Tema 1: Alteraciones bioquímicas&amp;quot;&quot;/&gt;&lt;property id=&quot;20307&quot; value=&quot;264&quot;/&gt;&lt;/object&gt;&lt;object type=&quot;3&quot; unique_id=&quot;10126&quot;&gt;&lt;property id=&quot;20148&quot; value=&quot;5&quot;/&gt;&lt;property id=&quot;20300&quot; value=&quot;Slide 5 - &amp;quot;Conclusiones&amp;quot;&quot;/&gt;&lt;property id=&quot;20307&quot; value=&quot;265&quot;/&gt;&lt;/object&gt;&lt;object type=&quot;3&quot; unique_id=&quot;10127&quot;&gt;&lt;property id=&quot;20148&quot; value=&quot;5&quot;/&gt;&lt;property id=&quot;20300&quot; value=&quot;Slide 6 - &amp;quot;Bibliografía&amp;quot;&quot;/&gt;&lt;property id=&quot;20307&quot; value=&quot;266&quot;/&gt;&lt;/object&gt;&lt;/object&gt;&lt;object type=&quot;8&quot; unique_id=&quot;10020&quot;&gt;&lt;/object&gt;&lt;/object&gt;&lt;/database&gt;"/>
  <p:tag name="ISPRING_RESOURCE_PATHS_HASH_2" val="68f67140c2dbc790efbde71ff1f073f621e6a944"/>
  <p:tag name="SECTOMILLISECCONVERTED" val="1"/>
</p:tagLst>
</file>

<file path=ppt/theme/theme1.xml><?xml version="1.0" encoding="utf-8"?>
<a:theme xmlns:a="http://schemas.openxmlformats.org/drawingml/2006/main" name="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2.xml><?xml version="1.0" encoding="utf-8"?>
<a:theme xmlns:a="http://schemas.openxmlformats.org/drawingml/2006/main" name="1_Tema de Office">
  <a:themeElements>
    <a:clrScheme name="INACAP 1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010A"/>
      </a:accent3>
      <a:accent4>
        <a:srgbClr val="EBB1AD"/>
      </a:accent4>
      <a:accent5>
        <a:srgbClr val="A4A4A4"/>
      </a:accent5>
      <a:accent6>
        <a:srgbClr val="666666"/>
      </a:accent6>
      <a:hlink>
        <a:srgbClr val="D01010"/>
      </a:hlink>
      <a:folHlink>
        <a:srgbClr val="C65B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6" id="{2281AB14-BC5C-4CF8-8C2F-74B66DCE7D99}" vid="{2AC46E04-E09C-4D86-BC4D-09291AEDC93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F4758918AE592448477A0AA5DA5229B" ma:contentTypeVersion="0" ma:contentTypeDescription="Crear nuevo documento." ma:contentTypeScope="" ma:versionID="4712974915117db248daa0568bea06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C7EFF-F6A5-46A1-B973-BC543C8692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2F9DA8-E6EE-4A55-B1BF-8F222A7179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A9EC1-A498-469E-9FAB-CE090C2E0E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PPT_INACAP2015</Template>
  <TotalTime>1179</TotalTime>
  <Words>488</Words>
  <Application>Microsoft Office PowerPoint</Application>
  <PresentationFormat>Presentación en pantalla (4:3)</PresentationFormat>
  <Paragraphs>69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Myriad Pro</vt:lpstr>
      <vt:lpstr>Tema de Office</vt:lpstr>
      <vt:lpstr>1_Tema de Office</vt:lpstr>
      <vt:lpstr>Herramientas, Planes y Políticas de Seguridad </vt:lpstr>
      <vt:lpstr>Índice de contenidos</vt:lpstr>
      <vt:lpstr>Políticas de Seguridad</vt:lpstr>
      <vt:lpstr>Definir perfiles, responsables y sanciones.</vt:lpstr>
      <vt:lpstr>Definir Planes de Contingencia y Continuidad Operativa.</vt:lpstr>
      <vt:lpstr>Definir Planes de Contingencia y Continuidad Operativa.</vt:lpstr>
      <vt:lpstr>Definir Planes de Contingencia y Continuidad Operativa.</vt:lpstr>
      <vt:lpstr>Definir Planes de Contingencia y Continuidad Operativa.</vt:lpstr>
      <vt:lpstr>Definir Planes de Contingencia y Continuidad Operativa.</vt:lpstr>
      <vt:lpstr>Crear Material de Concientización para los Usuarios Finales </vt:lpstr>
      <vt:lpstr>Planificación del Procedimiento de Actualización</vt:lpstr>
      <vt:lpstr>Procedimientos de publicación y divulgación de las Políticas a la Organización</vt:lpstr>
      <vt:lpstr>Referencias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Jescica Puschel Oyaneder</dc:creator>
  <cp:lastModifiedBy>y520</cp:lastModifiedBy>
  <cp:revision>121</cp:revision>
  <dcterms:created xsi:type="dcterms:W3CDTF">2015-11-09T19:21:12Z</dcterms:created>
  <dcterms:modified xsi:type="dcterms:W3CDTF">2019-05-13T18:54:22Z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0x0101000F4758918AE592448477A0AA5DA5229B</vt:lpwstr>
  </property>
</Properties>
</file>