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21"/>
  </p:notesMasterIdLst>
  <p:sldIdLst>
    <p:sldId id="256" r:id="rId6"/>
    <p:sldId id="262" r:id="rId7"/>
    <p:sldId id="263" r:id="rId8"/>
    <p:sldId id="264" r:id="rId9"/>
    <p:sldId id="275" r:id="rId10"/>
    <p:sldId id="270" r:id="rId11"/>
    <p:sldId id="271" r:id="rId12"/>
    <p:sldId id="267" r:id="rId13"/>
    <p:sldId id="272" r:id="rId14"/>
    <p:sldId id="265" r:id="rId15"/>
    <p:sldId id="276" r:id="rId16"/>
    <p:sldId id="269" r:id="rId17"/>
    <p:sldId id="266" r:id="rId18"/>
    <p:sldId id="274" r:id="rId19"/>
    <p:sldId id="277" r:id="rId20"/>
  </p:sldIdLst>
  <p:sldSz cx="9144000" cy="6858000" type="screen4x3"/>
  <p:notesSz cx="6858000" cy="9144000"/>
  <p:custDataLst>
    <p:tags r:id="rId22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/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374" y="78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57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Inda, Yerko Fuentes, Ivo Olivares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19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10235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de Riesgos: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Matriz de Riesgos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A967716-62BF-4FF8-A025-ECDDF4B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C69D6F-A7BD-4D51-9F72-22839734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2" y="1689399"/>
            <a:ext cx="8810035" cy="302287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4491A4C-EF63-485D-B954-6F73E115DAC3}"/>
              </a:ext>
            </a:extLst>
          </p:cNvPr>
          <p:cNvSpPr/>
          <p:nvPr/>
        </p:nvSpPr>
        <p:spPr>
          <a:xfrm>
            <a:off x="166982" y="989998"/>
            <a:ext cx="3791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dirty="0"/>
              <a:t>Resumen de la matriz de riesgos</a:t>
            </a:r>
            <a:endParaRPr lang="es-CL" sz="1600" i="1" dirty="0"/>
          </a:p>
        </p:txBody>
      </p:sp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10235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de Riesgos: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plan de respuesta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A967716-62BF-4FF8-A025-ECDDF4B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CFE64A2-7203-426B-84DC-EFCE4AA37ADC}"/>
              </a:ext>
            </a:extLst>
          </p:cNvPr>
          <p:cNvSpPr/>
          <p:nvPr/>
        </p:nvSpPr>
        <p:spPr>
          <a:xfrm>
            <a:off x="259354" y="1159275"/>
            <a:ext cx="3791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b="1" dirty="0"/>
              <a:t>Formas de Mitigar niveles extremos y altos</a:t>
            </a:r>
          </a:p>
        </p:txBody>
      </p:sp>
      <p:pic>
        <p:nvPicPr>
          <p:cNvPr id="2050" name="Picture 2" descr="Image result for plan png">
            <a:extLst>
              <a:ext uri="{FF2B5EF4-FFF2-40B4-BE49-F238E27FC236}">
                <a16:creationId xmlns:a16="http://schemas.microsoft.com/office/drawing/2014/main" id="{98FB7A88-57BB-43E3-A789-398C004C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8" y="1805606"/>
            <a:ext cx="2745088" cy="2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B5C087A-B1AB-47DA-9659-5C9ECB9A8190}"/>
              </a:ext>
            </a:extLst>
          </p:cNvPr>
          <p:cNvSpPr/>
          <p:nvPr/>
        </p:nvSpPr>
        <p:spPr>
          <a:xfrm>
            <a:off x="4030048" y="2516430"/>
            <a:ext cx="41683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CL" sz="1600" dirty="0"/>
              <a:t>Capacitación para todos los participantes del proyecto.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CL" sz="1600" dirty="0"/>
              <a:t>Orden en comunicación proyecto/Empresa.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CL" sz="1600" dirty="0"/>
              <a:t>Separar tiempo de trabajo y ocio en el proyecto.</a:t>
            </a:r>
          </a:p>
        </p:txBody>
      </p:sp>
    </p:spTree>
    <p:extLst>
      <p:ext uri="{BB962C8B-B14F-4D97-AF65-F5344CB8AC3E}">
        <p14:creationId xmlns:p14="http://schemas.microsoft.com/office/powerpoint/2010/main" val="1155058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490" y="385487"/>
            <a:ext cx="5684246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Metodología Proyecto: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Metodología Scrum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1F8B048-FAA9-4852-8DD6-DC01F7F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2050" name="Picture 2" descr="Image result for metodologia scrum">
            <a:extLst>
              <a:ext uri="{FF2B5EF4-FFF2-40B4-BE49-F238E27FC236}">
                <a16:creationId xmlns:a16="http://schemas.microsoft.com/office/drawing/2014/main" id="{07B9DEF5-A160-4214-9308-D3C7AABD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0" y="2088572"/>
            <a:ext cx="4178768" cy="20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A0ED462-4430-44A1-9449-0731B0CA2FDA}"/>
              </a:ext>
            </a:extLst>
          </p:cNvPr>
          <p:cNvSpPr/>
          <p:nvPr/>
        </p:nvSpPr>
        <p:spPr>
          <a:xfrm>
            <a:off x="4457700" y="1498677"/>
            <a:ext cx="4374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Otorga una flexibilidad necesaria a la hora de integrar el ciclo de vida </a:t>
            </a:r>
            <a:r>
              <a:rPr lang="es-ES" dirty="0" err="1"/>
              <a:t>Prototype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Apropiado uso de los recursos en un proyecto con este esquema de organización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610F0A-AEED-4C04-BD16-FE2AFFCC614A}"/>
              </a:ext>
            </a:extLst>
          </p:cNvPr>
          <p:cNvSpPr/>
          <p:nvPr/>
        </p:nvSpPr>
        <p:spPr>
          <a:xfrm>
            <a:off x="5320145" y="3604998"/>
            <a:ext cx="2649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dirty="0"/>
              <a:t>Ventaja y Desventajas</a:t>
            </a:r>
            <a:endParaRPr lang="es-E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BE903F-DE05-45FD-B112-3D30FE00E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75" t="44348" r="34881" b="22530"/>
          <a:stretch/>
        </p:blipFill>
        <p:spPr>
          <a:xfrm>
            <a:off x="5843682" y="4147271"/>
            <a:ext cx="1419036" cy="13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99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37251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Económica: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Flujo de Caja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13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51EB1A6-AEC5-43FE-AF85-BEA932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C4B17D-7CA9-4C08-BFA9-8F78FFE6A2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9" y="916885"/>
            <a:ext cx="8467202" cy="5192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260795"/>
            <a:ext cx="5195873" cy="695168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Económica: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Indicadores Financieros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14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51EB1A6-AEC5-43FE-AF85-BEA932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75354D-AEF1-44DE-AB7B-A52B2F894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" t="6796" r="5424" b="13100"/>
          <a:stretch/>
        </p:blipFill>
        <p:spPr>
          <a:xfrm>
            <a:off x="259353" y="1450115"/>
            <a:ext cx="4813595" cy="224698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D22EB6B-9DBC-4595-9B09-D4992CFA9843}"/>
              </a:ext>
            </a:extLst>
          </p:cNvPr>
          <p:cNvSpPr/>
          <p:nvPr/>
        </p:nvSpPr>
        <p:spPr>
          <a:xfrm>
            <a:off x="5038725" y="1513641"/>
            <a:ext cx="364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Tasa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propuesta por el Banco.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7754E8-1E5C-48BC-BDA6-5A76AD67375F}"/>
              </a:ext>
            </a:extLst>
          </p:cNvPr>
          <p:cNvSpPr/>
          <p:nvPr/>
        </p:nvSpPr>
        <p:spPr>
          <a:xfrm>
            <a:off x="5038724" y="1897937"/>
            <a:ext cx="364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Periodo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Años propuesto para el proyecto.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B37C6E-D32A-46B9-9500-510710597748}"/>
              </a:ext>
            </a:extLst>
          </p:cNvPr>
          <p:cNvSpPr/>
          <p:nvPr/>
        </p:nvSpPr>
        <p:spPr>
          <a:xfrm>
            <a:off x="5038723" y="2529535"/>
            <a:ext cx="364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VAN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El proyecto puede aceptarse.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6F60D9-3F1D-4401-9F3A-9099FE4ED9FB}"/>
              </a:ext>
            </a:extLst>
          </p:cNvPr>
          <p:cNvSpPr/>
          <p:nvPr/>
        </p:nvSpPr>
        <p:spPr>
          <a:xfrm>
            <a:off x="259354" y="3811029"/>
            <a:ext cx="4426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TIR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Se aceptará el proyecto. Posee una rentabilidad mayor que la rentabilidad mínima requerida.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981052-A433-43A1-A822-8C3EEBF611CF}"/>
              </a:ext>
            </a:extLst>
          </p:cNvPr>
          <p:cNvSpPr/>
          <p:nvPr/>
        </p:nvSpPr>
        <p:spPr>
          <a:xfrm>
            <a:off x="5038725" y="3250489"/>
            <a:ext cx="442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ROI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proyecto ha perdido dinero.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0C30B7-DB7E-42A9-88F8-69C3C474F1FD}"/>
              </a:ext>
            </a:extLst>
          </p:cNvPr>
          <p:cNvSpPr/>
          <p:nvPr/>
        </p:nvSpPr>
        <p:spPr>
          <a:xfrm>
            <a:off x="259353" y="4718720"/>
            <a:ext cx="442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Payback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Se recupera la inversión al Quinto año con 6 meses.</a:t>
            </a:r>
          </a:p>
        </p:txBody>
      </p:sp>
    </p:spTree>
    <p:extLst>
      <p:ext uri="{BB962C8B-B14F-4D97-AF65-F5344CB8AC3E}">
        <p14:creationId xmlns:p14="http://schemas.microsoft.com/office/powerpoint/2010/main" val="3577316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Inda, Yerko Fuentes, Ivo Olivares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19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840533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531735" y="822234"/>
            <a:ext cx="4296158" cy="2850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 Definición Proyecto.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1.1. Justificación de la Problemática empresarial.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1.2. Descripción de la Solución. 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 Gestión Alcance y tiempo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2.1. Definición Alcance.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2.2. Interesados.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2.3. EDT / Entregables.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2.4. Carta Gantt.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 Factibilidad Técnica e Implementativa.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3.1. Análisis Comparativo de HW – SW.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3.2. Análisis de Recursos (para Desarrollo e Implementación).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F702E-EA0C-4AF1-A4E5-D3359134A61A}"/>
              </a:ext>
            </a:extLst>
          </p:cNvPr>
          <p:cNvSpPr/>
          <p:nvPr/>
        </p:nvSpPr>
        <p:spPr>
          <a:xfrm>
            <a:off x="531735" y="385571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4. Gestión de Riesgos.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4.1. Matriz de Riesgos con plan de respuesta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5. Metodología Proyecto.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5.1. Descripción de Metodología.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5.2. Ventajas / Desventajas.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6. Factibilidad Económica. 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6.1. Estructura de Costos.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6.2. Estimación TCO.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Definición Proyecto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C0611F-474C-4915-A329-19025A6C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373" y="1845798"/>
            <a:ext cx="3774622" cy="279288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D795360-70FA-4742-A5F3-35B3CDA9F185}"/>
              </a:ext>
            </a:extLst>
          </p:cNvPr>
          <p:cNvSpPr/>
          <p:nvPr/>
        </p:nvSpPr>
        <p:spPr>
          <a:xfrm>
            <a:off x="4591879" y="3557959"/>
            <a:ext cx="3397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Solución a problemática</a:t>
            </a:r>
            <a:endParaRPr lang="es-ES" sz="2400" dirty="0"/>
          </a:p>
        </p:txBody>
      </p:sp>
      <p:sp>
        <p:nvSpPr>
          <p:cNvPr id="9" name="Marcador de pie de página 3">
            <a:extLst>
              <a:ext uri="{FF2B5EF4-FFF2-40B4-BE49-F238E27FC236}">
                <a16:creationId xmlns:a16="http://schemas.microsoft.com/office/drawing/2014/main" id="{14F1DAAB-7D90-4356-B8AA-7C0EED0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D35C05-6DFD-4123-8CDB-D608E98BA7DB}"/>
              </a:ext>
            </a:extLst>
          </p:cNvPr>
          <p:cNvSpPr/>
          <p:nvPr/>
        </p:nvSpPr>
        <p:spPr>
          <a:xfrm>
            <a:off x="4591879" y="1281228"/>
            <a:ext cx="3545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/>
              <a:t>Problemática empresarial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262591-2E19-4F55-8DE5-6AB5C5677F1F}"/>
              </a:ext>
            </a:extLst>
          </p:cNvPr>
          <p:cNvSpPr/>
          <p:nvPr/>
        </p:nvSpPr>
        <p:spPr>
          <a:xfrm>
            <a:off x="4591879" y="1772553"/>
            <a:ext cx="36797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El enfoque está orientado al robo de vehículos.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Mitigación de situaciones de delincuencia.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Situaciones de robo de vehículos y disminuir los delitos.</a:t>
            </a:r>
            <a:endParaRPr lang="es-ES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F3721F-14B6-418D-B242-AD79466627F6}"/>
              </a:ext>
            </a:extLst>
          </p:cNvPr>
          <p:cNvSpPr/>
          <p:nvPr/>
        </p:nvSpPr>
        <p:spPr>
          <a:xfrm>
            <a:off x="4572000" y="4019624"/>
            <a:ext cx="36797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Se tiene la idea de desarrollar una visión artificial.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Identificar vehículos con encargo por delito.</a:t>
            </a:r>
          </a:p>
        </p:txBody>
      </p:sp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49249"/>
            <a:ext cx="4863364" cy="7273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Alcance del proyecto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BA9D00D-0252-45D1-8D02-959A291F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042" y="2130229"/>
            <a:ext cx="3602981" cy="239423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30F1EC8A-04B5-472D-9A38-7995C6905796}"/>
              </a:ext>
            </a:extLst>
          </p:cNvPr>
          <p:cNvSpPr/>
          <p:nvPr/>
        </p:nvSpPr>
        <p:spPr>
          <a:xfrm>
            <a:off x="4404843" y="1579876"/>
            <a:ext cx="3679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Recursos propuestos por la empresa para implementar el proyecto.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Visión enfocaba al reconocimiento de patentes.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Cobertura total de las calles de Santiago.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B80BBDE-80A5-42BE-8959-CF944A05F034}"/>
              </a:ext>
            </a:extLst>
          </p:cNvPr>
          <p:cNvSpPr/>
          <p:nvPr/>
        </p:nvSpPr>
        <p:spPr>
          <a:xfrm>
            <a:off x="4404843" y="3739638"/>
            <a:ext cx="3679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No implementable en provincias en sus primera fases.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Diseñado para ciertas empresas de seguridad nacional.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600" dirty="0"/>
              <a:t>Visión artificial se entrena para cierta función.</a:t>
            </a:r>
            <a:endParaRPr lang="es-ES" sz="16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08CBA11-7D9D-40AC-9D5D-A20F00E72BF7}"/>
              </a:ext>
            </a:extLst>
          </p:cNvPr>
          <p:cNvSpPr/>
          <p:nvPr/>
        </p:nvSpPr>
        <p:spPr>
          <a:xfrm>
            <a:off x="4404843" y="1125244"/>
            <a:ext cx="38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400" b="1" dirty="0">
                <a:solidFill>
                  <a:srgbClr val="FF0000"/>
                </a:solidFill>
              </a:rPr>
              <a:t>+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7BA0DD-967F-4600-84E1-3BDF5A355BB1}"/>
              </a:ext>
            </a:extLst>
          </p:cNvPr>
          <p:cNvSpPr/>
          <p:nvPr/>
        </p:nvSpPr>
        <p:spPr>
          <a:xfrm>
            <a:off x="4404843" y="3250827"/>
            <a:ext cx="38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2400" b="1" dirty="0">
                <a:solidFill>
                  <a:srgbClr val="002060"/>
                </a:solidFill>
              </a:rPr>
              <a:t>-</a:t>
            </a:r>
            <a:endParaRPr lang="es-E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1636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Stakeholders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1026" name="Picture 2" descr="Image result for Carabineros de chile">
            <a:extLst>
              <a:ext uri="{FF2B5EF4-FFF2-40B4-BE49-F238E27FC236}">
                <a16:creationId xmlns:a16="http://schemas.microsoft.com/office/drawing/2014/main" id="{A6EC5EBD-C79E-471F-9172-855123FC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7" y="1614741"/>
            <a:ext cx="3225350" cy="36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BBA7F81-D250-4B82-AC2F-D838805B83C4}"/>
              </a:ext>
            </a:extLst>
          </p:cNvPr>
          <p:cNvSpPr/>
          <p:nvPr/>
        </p:nvSpPr>
        <p:spPr>
          <a:xfrm>
            <a:off x="676917" y="1158432"/>
            <a:ext cx="2870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b="1" dirty="0"/>
              <a:t>1° Interesado real del proyecto</a:t>
            </a:r>
          </a:p>
        </p:txBody>
      </p:sp>
      <p:pic>
        <p:nvPicPr>
          <p:cNvPr id="1028" name="Picture 4" descr="Image result for pdi png">
            <a:extLst>
              <a:ext uri="{FF2B5EF4-FFF2-40B4-BE49-F238E27FC236}">
                <a16:creationId xmlns:a16="http://schemas.microsoft.com/office/drawing/2014/main" id="{0D2ED644-A860-4211-B8EA-811595A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96" y="1543166"/>
            <a:ext cx="2014375" cy="20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74EEC3C-4DE3-43AC-AB6F-887DD0D5189E}"/>
              </a:ext>
            </a:extLst>
          </p:cNvPr>
          <p:cNvSpPr/>
          <p:nvPr/>
        </p:nvSpPr>
        <p:spPr>
          <a:xfrm>
            <a:off x="4648957" y="1293899"/>
            <a:ext cx="2551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1600" b="1" dirty="0"/>
              <a:t>2° Interesado del proyecto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590F6E9-6C0A-4CE8-8254-24E984962704}"/>
              </a:ext>
            </a:extLst>
          </p:cNvPr>
          <p:cNvSpPr/>
          <p:nvPr/>
        </p:nvSpPr>
        <p:spPr>
          <a:xfrm>
            <a:off x="5350701" y="4038990"/>
            <a:ext cx="2404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1600" b="1" dirty="0"/>
              <a:t>Otros Interesados del proyecto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0FB2636-53B3-4AED-B3D3-E8F45B942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7" y="4623765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2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06264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Entregables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513E2-47BD-4A4A-AA37-7148E617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9" y="1838325"/>
            <a:ext cx="1962150" cy="2952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DEE61E-00AA-4426-9C51-9074C962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47" y="1998518"/>
            <a:ext cx="1914525" cy="27717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2D464E-8027-4EF2-9A8A-2735E4E1E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72" y="2021465"/>
            <a:ext cx="1895475" cy="32956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5C888E9-9D2D-462A-BD2A-9EA9FD566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559" y="1918421"/>
            <a:ext cx="1952625" cy="2771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C1B6498-5A1A-4730-B534-B7BA96F10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286" y="1021339"/>
            <a:ext cx="2457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9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175091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Carta Gantt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6EC2F8-5922-4563-A5AA-C5377AE2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423560"/>
            <a:ext cx="8985315" cy="394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1092A0-7277-4B36-8B9F-C55A4BF9C403}"/>
              </a:ext>
            </a:extLst>
          </p:cNvPr>
          <p:cNvSpPr/>
          <p:nvPr/>
        </p:nvSpPr>
        <p:spPr>
          <a:xfrm>
            <a:off x="259355" y="1043046"/>
            <a:ext cx="5798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400" i="1" dirty="0"/>
              <a:t>Entrega de tiempo en cada apartado y iteración </a:t>
            </a:r>
            <a:r>
              <a:rPr lang="es-CL" sz="1400" b="1" i="1" dirty="0"/>
              <a:t>(reuniones) </a:t>
            </a:r>
            <a:r>
              <a:rPr lang="es-CL" sz="1400" i="1" dirty="0"/>
              <a:t>con la empresa.</a:t>
            </a:r>
          </a:p>
        </p:txBody>
      </p:sp>
    </p:spTree>
    <p:extLst>
      <p:ext uri="{BB962C8B-B14F-4D97-AF65-F5344CB8AC3E}">
        <p14:creationId xmlns:p14="http://schemas.microsoft.com/office/powerpoint/2010/main" val="3478591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Análisis Comparativo de HW – SW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493789-4BFA-4DB0-A20D-F3F801D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30" y="1663559"/>
            <a:ext cx="1846974" cy="14714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E747DA-3334-482A-84AC-187BAB84F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5" r="3346" b="844"/>
          <a:stretch/>
        </p:blipFill>
        <p:spPr>
          <a:xfrm>
            <a:off x="4306783" y="1829130"/>
            <a:ext cx="1261077" cy="14256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5C6CB07-EE60-4942-8479-16009CE7C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8" t="3994" r="11136" b="5734"/>
          <a:stretch/>
        </p:blipFill>
        <p:spPr>
          <a:xfrm>
            <a:off x="5674258" y="1898790"/>
            <a:ext cx="1323441" cy="12863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8E1D79-F0D8-4D36-B9F5-F2A85360C6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38" r="9567"/>
          <a:stretch/>
        </p:blipFill>
        <p:spPr>
          <a:xfrm>
            <a:off x="702929" y="3610444"/>
            <a:ext cx="2563927" cy="17335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9DDAB10-47BD-448B-A7F2-17C0494A12E0}"/>
              </a:ext>
            </a:extLst>
          </p:cNvPr>
          <p:cNvSpPr/>
          <p:nvPr/>
        </p:nvSpPr>
        <p:spPr>
          <a:xfrm>
            <a:off x="711126" y="1286989"/>
            <a:ext cx="2870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b="1" dirty="0"/>
              <a:t>Software </a:t>
            </a:r>
            <a:r>
              <a:rPr lang="es-CL" sz="1600" b="1" i="1" dirty="0"/>
              <a:t>(Sistema Operativo)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63127FF-7045-4AC8-B1D5-025DDA5AE9A2}"/>
              </a:ext>
            </a:extLst>
          </p:cNvPr>
          <p:cNvSpPr/>
          <p:nvPr/>
        </p:nvSpPr>
        <p:spPr>
          <a:xfrm>
            <a:off x="640993" y="3502577"/>
            <a:ext cx="2870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b="1" dirty="0"/>
              <a:t>Base de datos y Motor de BD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FECB6F2-D536-45ED-965A-275DC7172C27}"/>
              </a:ext>
            </a:extLst>
          </p:cNvPr>
          <p:cNvSpPr/>
          <p:nvPr/>
        </p:nvSpPr>
        <p:spPr>
          <a:xfrm>
            <a:off x="4352786" y="1283130"/>
            <a:ext cx="2474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L" sz="1600" b="1" dirty="0"/>
              <a:t>Código de programación Liberia de visión artificial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EE1E15-DB25-4312-8E61-9D8F3264FB60}"/>
              </a:ext>
            </a:extLst>
          </p:cNvPr>
          <p:cNvSpPr/>
          <p:nvPr/>
        </p:nvSpPr>
        <p:spPr>
          <a:xfrm>
            <a:off x="5503387" y="3502577"/>
            <a:ext cx="1323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2000" b="1" dirty="0"/>
              <a:t>Hardware</a:t>
            </a:r>
            <a:endParaRPr lang="es-CL" sz="2000" b="1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6512B4-EBDF-4AC0-B597-8808FC590DA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6639" y="4003821"/>
            <a:ext cx="2061301" cy="18705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17CEF4-7D56-41C3-8FED-BE4C088D5A6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5108" y="4003821"/>
            <a:ext cx="2652385" cy="18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Implementativa: </a:t>
            </a:r>
            <a:r>
              <a:rPr lang="es-CL" sz="2400" b="1" i="1" dirty="0">
                <a:solidFill>
                  <a:srgbClr val="E30513"/>
                </a:solidFill>
                <a:latin typeface="+mn-lt"/>
              </a:rPr>
              <a:t>Análisis de Recursos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F6B398-7D80-4DB5-923A-280EC36BA3A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16181" r="25304" b="12512"/>
          <a:stretch/>
        </p:blipFill>
        <p:spPr bwMode="auto">
          <a:xfrm>
            <a:off x="310073" y="1808707"/>
            <a:ext cx="7309927" cy="1630200"/>
          </a:xfrm>
          <a:prstGeom prst="rect">
            <a:avLst/>
          </a:prstGeom>
          <a:noFill/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B00F5D2-0728-49B6-9E09-64A1B507A49C}"/>
              </a:ext>
            </a:extLst>
          </p:cNvPr>
          <p:cNvSpPr/>
          <p:nvPr/>
        </p:nvSpPr>
        <p:spPr>
          <a:xfrm>
            <a:off x="323325" y="1156508"/>
            <a:ext cx="2887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b="1" dirty="0"/>
              <a:t>Tecnología propuesta en Flujo de Caja</a:t>
            </a:r>
            <a:endParaRPr lang="es-CL" sz="1600" b="1" i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AB7FA40-E5DC-4CDC-B420-62C1EEEFB986}"/>
              </a:ext>
            </a:extLst>
          </p:cNvPr>
          <p:cNvSpPr/>
          <p:nvPr/>
        </p:nvSpPr>
        <p:spPr>
          <a:xfrm>
            <a:off x="336577" y="3837033"/>
            <a:ext cx="3791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dirty="0"/>
              <a:t>¿Tecnología propuesta en que afecta a Empresa? </a:t>
            </a:r>
            <a:r>
              <a:rPr lang="es-CL" sz="1600" b="1" i="1" dirty="0"/>
              <a:t>Tanto positivamente y Negativamente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7368DE2-762C-4EBF-AC6D-EBF7368C7AD1}"/>
              </a:ext>
            </a:extLst>
          </p:cNvPr>
          <p:cNvSpPr/>
          <p:nvPr/>
        </p:nvSpPr>
        <p:spPr>
          <a:xfrm>
            <a:off x="323325" y="4682553"/>
            <a:ext cx="3791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dirty="0"/>
              <a:t>¿Posibilidades de algunos otros cambios?</a:t>
            </a:r>
            <a:endParaRPr lang="es-CL" sz="16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E405E4-C8B6-42BF-A4D8-076E0F4DB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14" r="38409" b="56162"/>
          <a:stretch/>
        </p:blipFill>
        <p:spPr>
          <a:xfrm>
            <a:off x="5198917" y="4007340"/>
            <a:ext cx="2421083" cy="1526291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49F99336-E2F7-46E7-A35F-F094D81FE205}"/>
              </a:ext>
            </a:extLst>
          </p:cNvPr>
          <p:cNvSpPr/>
          <p:nvPr/>
        </p:nvSpPr>
        <p:spPr>
          <a:xfrm>
            <a:off x="336577" y="5053489"/>
            <a:ext cx="3791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CL" sz="1600" dirty="0"/>
              <a:t>¿Cual es el equipo de desarrollo del software?</a:t>
            </a:r>
            <a:endParaRPr lang="es-CL" sz="1600" i="1" dirty="0"/>
          </a:p>
        </p:txBody>
      </p:sp>
    </p:spTree>
    <p:extLst>
      <p:ext uri="{BB962C8B-B14F-4D97-AF65-F5344CB8AC3E}">
        <p14:creationId xmlns:p14="http://schemas.microsoft.com/office/powerpoint/2010/main" val="95250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1614</TotalTime>
  <Words>592</Words>
  <Application>Microsoft Office PowerPoint</Application>
  <PresentationFormat>Presentación en pantalla (4:3)</PresentationFormat>
  <Paragraphs>116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Myriad Pro</vt:lpstr>
      <vt:lpstr>Wingdings</vt:lpstr>
      <vt:lpstr>Tema de Office</vt:lpstr>
      <vt:lpstr>1_Tema de Office</vt:lpstr>
      <vt:lpstr>Visión artificial para el control vehicular </vt:lpstr>
      <vt:lpstr>Índice de contenidos</vt:lpstr>
      <vt:lpstr>Definición Proyecto </vt:lpstr>
      <vt:lpstr>Gestión Alcance y tiempo: Alcance del proyecto </vt:lpstr>
      <vt:lpstr>Gestión Alcance y tiempo: Stakeholders</vt:lpstr>
      <vt:lpstr>Gestión Alcance y tiempo: Entregables</vt:lpstr>
      <vt:lpstr>Gestión Alcance y tiempo: Carta Gantt</vt:lpstr>
      <vt:lpstr>Factibilidad Técnica e Implementativa: Análisis Comparativo de HW – SW</vt:lpstr>
      <vt:lpstr>Factibilidad Técnica e Implementativa: Análisis de Recursos </vt:lpstr>
      <vt:lpstr>Gestión de Riesgos: Matriz de Riesgos </vt:lpstr>
      <vt:lpstr>Gestión de Riesgos: plan de respuesta </vt:lpstr>
      <vt:lpstr>Metodología Proyecto: Metodología Scrum </vt:lpstr>
      <vt:lpstr>Factibilidad Económica: Flujo de Caja</vt:lpstr>
      <vt:lpstr>Factibilidad Económica: Indicadores Financieros</vt:lpstr>
      <vt:lpstr>Visión artificial para el control vehicular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YERKO ARON FUENTES JAIME</cp:lastModifiedBy>
  <cp:revision>142</cp:revision>
  <dcterms:created xsi:type="dcterms:W3CDTF">2015-11-09T19:21:12Z</dcterms:created>
  <dcterms:modified xsi:type="dcterms:W3CDTF">2019-07-12T05:03:25Z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