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62" r:id="rId5"/>
  </p:sldMasterIdLst>
  <p:notesMasterIdLst>
    <p:notesMasterId r:id="rId20"/>
  </p:notesMasterIdLst>
  <p:sldIdLst>
    <p:sldId id="256" r:id="rId6"/>
    <p:sldId id="268" r:id="rId7"/>
    <p:sldId id="262" r:id="rId8"/>
    <p:sldId id="263" r:id="rId9"/>
    <p:sldId id="265" r:id="rId10"/>
    <p:sldId id="272" r:id="rId11"/>
    <p:sldId id="270" r:id="rId12"/>
    <p:sldId id="273" r:id="rId13"/>
    <p:sldId id="274" r:id="rId14"/>
    <p:sldId id="275" r:id="rId15"/>
    <p:sldId id="276" r:id="rId16"/>
    <p:sldId id="277" r:id="rId17"/>
    <p:sldId id="278" r:id="rId18"/>
    <p:sldId id="271" r:id="rId19"/>
  </p:sldIdLst>
  <p:sldSz cx="9144000" cy="6858000" type="screen4x3"/>
  <p:notesSz cx="6858000" cy="9144000"/>
  <p:custDataLst>
    <p:tags r:id="rId21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cica Puschel Oyaneder" initials="JPO" lastIdx="2" clrIdx="0"/>
  <p:cmAuthor id="2" name="Brenda Aguilar Bastías" initials="BAB" lastIdx="1" clrIdx="1">
    <p:extLst>
      <p:ext uri="{19B8F6BF-5375-455C-9EA6-DF929625EA0E}">
        <p15:presenceInfo xmlns:p15="http://schemas.microsoft.com/office/powerpoint/2012/main" userId="S-1-5-21-1538672992-175319928-926709054-1926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513"/>
    <a:srgbClr val="9999FF"/>
    <a:srgbClr val="9966FF"/>
    <a:srgbClr val="3399FF"/>
    <a:srgbClr val="66CCFF"/>
    <a:srgbClr val="FFCC66"/>
    <a:srgbClr val="FF6600"/>
    <a:srgbClr val="826300"/>
    <a:srgbClr val="CCFF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8381" autoAdjust="0"/>
  </p:normalViewPr>
  <p:slideViewPr>
    <p:cSldViewPr snapToGrid="0" snapToObjects="1" showGuides="1">
      <p:cViewPr varScale="1">
        <p:scale>
          <a:sx n="92" d="100"/>
          <a:sy n="92" d="100"/>
        </p:scale>
        <p:origin x="1374" y="78"/>
      </p:cViewPr>
      <p:guideLst>
        <p:guide orient="horz" pos="4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DEB02-3FA3-45CA-A207-F6B27ABB3F2A}" type="datetimeFigureOut">
              <a:rPr lang="es-CL" smtClean="0"/>
              <a:t>28-06-2019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24595-A612-427C-89B0-BCF49485A7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254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24595-A612-427C-89B0-BCF49485A725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26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24595-A612-427C-89B0-BCF49485A725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6217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24595-A612-427C-89B0-BCF49485A725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1874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rgbClr val="E305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874261"/>
            <a:ext cx="7772400" cy="272618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614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63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446713"/>
            <a:ext cx="5486400" cy="617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64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370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841270"/>
            <a:ext cx="2057400" cy="5284893"/>
          </a:xfrm>
        </p:spPr>
        <p:txBody>
          <a:bodyPr vert="eaVert"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841270"/>
            <a:ext cx="6019800" cy="528489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814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rgbClr val="E305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874261"/>
            <a:ext cx="7772400" cy="272618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614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pic>
        <p:nvPicPr>
          <p:cNvPr id="1026" name="Picture 2" descr="C:\Users\jescobar\Desktop\ProDI - DEB04_Estado180116cgc - copia\logo blanco-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01" y="218597"/>
            <a:ext cx="3262551" cy="40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216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841268"/>
            <a:ext cx="8229600" cy="758932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464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286374" y="0"/>
            <a:ext cx="3857626" cy="6858000"/>
          </a:xfrm>
          <a:solidFill>
            <a:srgbClr val="FFFFFF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Insertar    IMAGEN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12750" y="2936874"/>
            <a:ext cx="4492625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28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titulo</a:t>
            </a:r>
            <a:endParaRPr lang="es-ES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6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93688" y="577987"/>
            <a:ext cx="8452747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36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titulo</a:t>
            </a:r>
            <a:endParaRPr lang="es-ES" dirty="0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457200" y="1748656"/>
            <a:ext cx="8229600" cy="439497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454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492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256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492375"/>
            <a:ext cx="4040188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7256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492375"/>
            <a:ext cx="4041775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3983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397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841268"/>
            <a:ext cx="8229600" cy="758932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8717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496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42296"/>
            <a:ext cx="3008313" cy="10062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742296"/>
            <a:ext cx="5111750" cy="538386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962963"/>
            <a:ext cx="3008313" cy="4163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02949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446713"/>
            <a:ext cx="5486400" cy="617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672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9619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841270"/>
            <a:ext cx="2057400" cy="5284893"/>
          </a:xfrm>
        </p:spPr>
        <p:txBody>
          <a:bodyPr vert="eaVert"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841270"/>
            <a:ext cx="6019800" cy="528489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0625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87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286374" y="0"/>
            <a:ext cx="3857626" cy="6858000"/>
          </a:xfrm>
          <a:solidFill>
            <a:srgbClr val="FFFFFF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Insertar    IMAGEN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12750" y="2936874"/>
            <a:ext cx="4492625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28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titulo</a:t>
            </a:r>
            <a:endParaRPr lang="es-ES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93688" y="577987"/>
            <a:ext cx="8452747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36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titulo</a:t>
            </a:r>
            <a:endParaRPr lang="es-ES" dirty="0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457200" y="1748656"/>
            <a:ext cx="8229600" cy="439497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408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1563757" y="6292851"/>
            <a:ext cx="6281530" cy="319984"/>
          </a:xfrm>
        </p:spPr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23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256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492375"/>
            <a:ext cx="4040188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7256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492375"/>
            <a:ext cx="4041775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47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597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55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42296"/>
            <a:ext cx="3008313" cy="10062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742296"/>
            <a:ext cx="5111750" cy="538386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962963"/>
            <a:ext cx="3008313" cy="4163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89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48656"/>
            <a:ext cx="8229600" cy="4394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292851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r>
              <a:rPr lang="es-ES"/>
              <a:t>Autor 1 - Autor 2 - Autor 3 - Autor 4 - Autor 5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fld id="{C0F9E0D3-51B3-8D47-9FA0-6C6BA96BAD7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41268"/>
            <a:ext cx="8229600" cy="758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6602413"/>
            <a:ext cx="9144000" cy="255587"/>
          </a:xfrm>
          <a:prstGeom prst="rect">
            <a:avLst/>
          </a:prstGeom>
          <a:solidFill>
            <a:srgbClr val="E305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0 Imagen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469" y="207122"/>
            <a:ext cx="2991485" cy="39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0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FF0000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48656"/>
            <a:ext cx="8229600" cy="4394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292851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r>
              <a:rPr lang="es-ES"/>
              <a:t>Autor 1 - Autor 2 - Autor 3 - Autor 4 - Autor 5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fld id="{C0F9E0D3-51B3-8D47-9FA0-6C6BA96BAD7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41268"/>
            <a:ext cx="8229600" cy="758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6602413"/>
            <a:ext cx="9144000" cy="255587"/>
          </a:xfrm>
          <a:prstGeom prst="rect">
            <a:avLst/>
          </a:prstGeom>
          <a:solidFill>
            <a:srgbClr val="E305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154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FF0000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6788" y="1268567"/>
            <a:ext cx="6575612" cy="2209433"/>
          </a:xfrm>
        </p:spPr>
        <p:txBody>
          <a:bodyPr/>
          <a:lstStyle/>
          <a:p>
            <a:r>
              <a:rPr lang="es-CL" b="1" dirty="0"/>
              <a:t>Auditoria y seguridad informática</a:t>
            </a:r>
            <a:br>
              <a:rPr lang="es-ES" b="1" dirty="0"/>
            </a:br>
            <a:endParaRPr lang="es-ES" sz="3200" b="1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478000"/>
            <a:ext cx="6400800" cy="530679"/>
          </a:xfrm>
        </p:spPr>
        <p:txBody>
          <a:bodyPr>
            <a:normAutofit/>
          </a:bodyPr>
          <a:lstStyle/>
          <a:p>
            <a:r>
              <a:rPr lang="es-CL" sz="1800" dirty="0"/>
              <a:t>Gremio de anticuarios barrio Italia</a:t>
            </a:r>
            <a:endParaRPr lang="es-CL" sz="1800" b="1" dirty="0">
              <a:latin typeface="+mn-lt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310258" y="4901650"/>
            <a:ext cx="6400799" cy="11620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Myriad Pro"/>
                <a:ea typeface="+mn-ea"/>
                <a:cs typeface="Myriad Pro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600" dirty="0">
                <a:latin typeface="+mn-lt"/>
              </a:rPr>
              <a:t>Nombre de asignatura: Seguridad y Auditoría Informática</a:t>
            </a:r>
          </a:p>
          <a:p>
            <a:pPr algn="l"/>
            <a:r>
              <a:rPr lang="es-CL" sz="1600" dirty="0">
                <a:latin typeface="+mn-lt"/>
              </a:rPr>
              <a:t>Nombre integrantes del grupo: Felipe Inda – Yerko Fuentes – Ivo Olivares</a:t>
            </a:r>
          </a:p>
          <a:p>
            <a:pPr algn="l"/>
            <a:r>
              <a:rPr lang="es-CL" sz="1600" dirty="0">
                <a:latin typeface="+mn-lt"/>
              </a:rPr>
              <a:t>Nombre carrera: Ingeniería en Informática</a:t>
            </a:r>
          </a:p>
          <a:p>
            <a:pPr algn="l"/>
            <a:r>
              <a:rPr lang="es-CL" sz="1600" dirty="0">
                <a:latin typeface="+mn-lt"/>
              </a:rPr>
              <a:t>Fecha exposición: 25-06-2019</a:t>
            </a:r>
          </a:p>
        </p:txBody>
      </p:sp>
    </p:spTree>
    <p:extLst>
      <p:ext uri="{BB962C8B-B14F-4D97-AF65-F5344CB8AC3E}">
        <p14:creationId xmlns:p14="http://schemas.microsoft.com/office/powerpoint/2010/main" val="1745466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5256075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</a:rPr>
              <a:t>Riesgos Existentes</a:t>
            </a: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391887" y="1118507"/>
            <a:ext cx="8319406" cy="5021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10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2A6DB4A-1309-44C1-9486-89685B895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209" y="2047461"/>
            <a:ext cx="5512904" cy="41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02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5256075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</a:rPr>
              <a:t>Principales Evidencias</a:t>
            </a: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391887" y="1118507"/>
            <a:ext cx="8319406" cy="5021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11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BC6C94-986E-4214-BC7B-97CD424C39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9" t="5389" r="5000" b="5389"/>
          <a:stretch/>
        </p:blipFill>
        <p:spPr>
          <a:xfrm>
            <a:off x="640897" y="1118507"/>
            <a:ext cx="7862206" cy="462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24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5256075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</a:rPr>
              <a:t>Opinión y Recomendación</a:t>
            </a: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391887" y="1118507"/>
            <a:ext cx="8319406" cy="5021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12</a:t>
            </a:fld>
            <a:endParaRPr lang="es-ES"/>
          </a:p>
        </p:txBody>
      </p:sp>
      <p:pic>
        <p:nvPicPr>
          <p:cNvPr id="6" name="Imagen 5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A898106D-4A73-4AA6-8E81-7F1FBD1D6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13" y="1451041"/>
            <a:ext cx="7055954" cy="428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75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22445" y="3030393"/>
            <a:ext cx="3721555" cy="79721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</a:rPr>
              <a:t>Reunión de Cierre</a:t>
            </a: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391887" y="1118507"/>
            <a:ext cx="8319406" cy="5021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13</a:t>
            </a:fld>
            <a:endParaRPr lang="es-ES"/>
          </a:p>
        </p:txBody>
      </p:sp>
      <p:pic>
        <p:nvPicPr>
          <p:cNvPr id="2050" name="Picture 2" descr="Resultado de imagen para reunión de cierre">
            <a:extLst>
              <a:ext uri="{FF2B5EF4-FFF2-40B4-BE49-F238E27FC236}">
                <a16:creationId xmlns:a16="http://schemas.microsoft.com/office/drawing/2014/main" id="{F31C6D74-25F3-49FB-982A-6EC4E72E00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59"/>
          <a:stretch/>
        </p:blipFill>
        <p:spPr bwMode="auto">
          <a:xfrm>
            <a:off x="273892" y="2139095"/>
            <a:ext cx="5107733" cy="257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029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6788" y="1268567"/>
            <a:ext cx="6575612" cy="2209433"/>
          </a:xfrm>
        </p:spPr>
        <p:txBody>
          <a:bodyPr/>
          <a:lstStyle/>
          <a:p>
            <a:r>
              <a:rPr lang="es-CL" b="1" dirty="0"/>
              <a:t>Auditoria y seguridad informática</a:t>
            </a:r>
            <a:br>
              <a:rPr lang="es-ES" b="1" dirty="0"/>
            </a:br>
            <a:endParaRPr lang="es-ES" sz="3200" b="1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478000"/>
            <a:ext cx="6400800" cy="530679"/>
          </a:xfrm>
        </p:spPr>
        <p:txBody>
          <a:bodyPr>
            <a:normAutofit/>
          </a:bodyPr>
          <a:lstStyle/>
          <a:p>
            <a:r>
              <a:rPr lang="es-CL" sz="1800" dirty="0"/>
              <a:t>Gremio de anticuarios barrio Italia</a:t>
            </a:r>
            <a:endParaRPr lang="es-CL" sz="1800" b="1" dirty="0">
              <a:latin typeface="+mn-lt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310258" y="4901650"/>
            <a:ext cx="6400799" cy="11620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Myriad Pro"/>
                <a:ea typeface="+mn-ea"/>
                <a:cs typeface="Myriad Pro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600" dirty="0">
                <a:latin typeface="+mn-lt"/>
              </a:rPr>
              <a:t>Nombre de asignatura: Seguridad y Auditoría Informática</a:t>
            </a:r>
          </a:p>
          <a:p>
            <a:pPr algn="l"/>
            <a:r>
              <a:rPr lang="es-CL" sz="1600" dirty="0">
                <a:latin typeface="+mn-lt"/>
              </a:rPr>
              <a:t>Nombre integrantes del grupo: Felipe Inda – Yerko Fuentes – Ivo Olivares</a:t>
            </a:r>
          </a:p>
          <a:p>
            <a:pPr algn="l"/>
            <a:r>
              <a:rPr lang="es-CL" sz="1600" dirty="0">
                <a:latin typeface="+mn-lt"/>
              </a:rPr>
              <a:t>Nombre carrera: Ingeniería en Informática</a:t>
            </a:r>
          </a:p>
          <a:p>
            <a:pPr algn="l"/>
            <a:r>
              <a:rPr lang="es-CL" sz="1600" dirty="0">
                <a:latin typeface="+mn-lt"/>
              </a:rPr>
              <a:t>Fecha exposición: 25-06-2019</a:t>
            </a:r>
          </a:p>
        </p:txBody>
      </p:sp>
    </p:spTree>
    <p:extLst>
      <p:ext uri="{BB962C8B-B14F-4D97-AF65-F5344CB8AC3E}">
        <p14:creationId xmlns:p14="http://schemas.microsoft.com/office/powerpoint/2010/main" val="131346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983821" y="2928937"/>
            <a:ext cx="3401143" cy="1000125"/>
          </a:xfrm>
        </p:spPr>
        <p:txBody>
          <a:bodyPr/>
          <a:lstStyle/>
          <a:p>
            <a:r>
              <a:rPr lang="es-CL" sz="3200" b="1" cap="none" dirty="0"/>
              <a:t>Introducción	</a:t>
            </a:r>
          </a:p>
        </p:txBody>
      </p:sp>
      <p:pic>
        <p:nvPicPr>
          <p:cNvPr id="3082" name="Picture 10" descr="Image result for introduction png">
            <a:extLst>
              <a:ext uri="{FF2B5EF4-FFF2-40B4-BE49-F238E27FC236}">
                <a16:creationId xmlns:a16="http://schemas.microsoft.com/office/drawing/2014/main" id="{1DC08F44-19AD-46B3-9381-EEDCB29D7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903" y="1728027"/>
            <a:ext cx="3412567" cy="341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2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5" y="385487"/>
            <a:ext cx="3102082" cy="436746"/>
          </a:xfrm>
        </p:spPr>
        <p:txBody>
          <a:bodyPr/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Índice de contenidos</a:t>
            </a: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259355" y="946248"/>
            <a:ext cx="6648225" cy="4965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514350" indent="-514350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Capítulo 1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Descripción de la empresa</a:t>
            </a:r>
            <a:endParaRPr lang="es-CL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Área de la Auditoría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Carta Gantt</a:t>
            </a:r>
            <a:endParaRPr lang="es-CL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Capítulo 2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Lista de Interesados</a:t>
            </a:r>
            <a:endParaRPr lang="es-CL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Normas, Políticas, Documentación Existente</a:t>
            </a:r>
            <a:endParaRPr lang="es-CL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Controles Existentes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Evaluación de Controles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Riesgos Existentes</a:t>
            </a:r>
            <a:endParaRPr lang="es-CL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Capítulo 3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s-CL" sz="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Principales Evidencias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Opinión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Recomendación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Reunión de Cierre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80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5" y="385487"/>
            <a:ext cx="3636784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Descripción  de la Empresa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4</a:t>
            </a:fld>
            <a:endParaRPr lang="es-ES"/>
          </a:p>
        </p:txBody>
      </p:sp>
      <p:pic>
        <p:nvPicPr>
          <p:cNvPr id="1028" name="Picture 4" descr="Image result for AsociaciÃ³n Gremial De Anticuarios Y Artesanos EstaciÃ³n CaupolicÃ¡n De Providencia">
            <a:extLst>
              <a:ext uri="{FF2B5EF4-FFF2-40B4-BE49-F238E27FC236}">
                <a16:creationId xmlns:a16="http://schemas.microsoft.com/office/drawing/2014/main" id="{7FF2843D-A5A7-4EAC-AF80-E3EAA6F94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71" y="971247"/>
            <a:ext cx="7373257" cy="491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83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4035059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</a:rPr>
              <a:t>Área para Auditar</a:t>
            </a: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391887" y="1118507"/>
            <a:ext cx="8319406" cy="5021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Esta auditoria está hecha en base a la “Explotación y Dirección”, las cuales esta está enfocada a gestión y explotación de los recursos que la empresa posee.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5</a:t>
            </a:fld>
            <a:endParaRPr lang="es-E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83D96D7-5679-413E-9E21-B4C8331400B8}"/>
              </a:ext>
            </a:extLst>
          </p:cNvPr>
          <p:cNvSpPr txBox="1">
            <a:spLocks/>
          </p:cNvSpPr>
          <p:nvPr/>
        </p:nvSpPr>
        <p:spPr>
          <a:xfrm>
            <a:off x="259354" y="2860173"/>
            <a:ext cx="4035059" cy="436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endParaRPr lang="es-CL" sz="2400" b="1" dirty="0">
              <a:solidFill>
                <a:srgbClr val="E30513"/>
              </a:solidFill>
              <a:latin typeface="+mn-lt"/>
            </a:endParaRPr>
          </a:p>
        </p:txBody>
      </p:sp>
      <p:pic>
        <p:nvPicPr>
          <p:cNvPr id="1026" name="Picture 2" descr="Image result for auditoria png">
            <a:extLst>
              <a:ext uri="{FF2B5EF4-FFF2-40B4-BE49-F238E27FC236}">
                <a16:creationId xmlns:a16="http://schemas.microsoft.com/office/drawing/2014/main" id="{E2202F35-9EBB-4251-A107-4A9206C46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615293"/>
            <a:ext cx="476250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29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4035059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Planilla: Carta Gantt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B832218-8B10-4C81-9414-B535F773F1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5" y="822234"/>
            <a:ext cx="8708001" cy="5650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560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5256075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</a:rPr>
              <a:t>Cliente de la Auditoria y Auditores</a:t>
            </a: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391887" y="1118507"/>
            <a:ext cx="8319406" cy="5021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7</a:t>
            </a:fld>
            <a:endParaRPr lang="es-ES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5D7CCAC-9087-473A-9EB4-DA38813B1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140662"/>
              </p:ext>
            </p:extLst>
          </p:nvPr>
        </p:nvGraphicFramePr>
        <p:xfrm>
          <a:off x="432707" y="1272057"/>
          <a:ext cx="8319405" cy="18108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3332">
                  <a:extLst>
                    <a:ext uri="{9D8B030D-6E8A-4147-A177-3AD203B41FA5}">
                      <a16:colId xmlns:a16="http://schemas.microsoft.com/office/drawing/2014/main" val="2960856104"/>
                    </a:ext>
                  </a:extLst>
                </a:gridCol>
                <a:gridCol w="5996073">
                  <a:extLst>
                    <a:ext uri="{9D8B030D-6E8A-4147-A177-3AD203B41FA5}">
                      <a16:colId xmlns:a16="http://schemas.microsoft.com/office/drawing/2014/main" val="996738426"/>
                    </a:ext>
                  </a:extLst>
                </a:gridCol>
              </a:tblGrid>
              <a:tr h="63914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800">
                          <a:effectLst/>
                        </a:rPr>
                        <a:t>Nombres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800" dirty="0">
                          <a:effectLst/>
                        </a:rPr>
                        <a:t>Cargo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4679115"/>
                  </a:ext>
                </a:extLst>
              </a:tr>
              <a:tr h="5858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800">
                          <a:effectLst/>
                        </a:rPr>
                        <a:t>Cristian Arismendi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238250" algn="l"/>
                        </a:tabLst>
                      </a:pPr>
                      <a:r>
                        <a:rPr lang="es-CL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Vicepresidente del Gremio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9993100"/>
                  </a:ext>
                </a:extLst>
              </a:tr>
              <a:tr h="5858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800">
                          <a:effectLst/>
                        </a:rPr>
                        <a:t>Jorge Arismendi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238250" algn="l"/>
                        </a:tabLst>
                      </a:pPr>
                      <a:r>
                        <a:rPr lang="es-CL" sz="1800" dirty="0">
                          <a:effectLst/>
                        </a:rPr>
                        <a:t>Presidente del Gremio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0911302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45FEBD62-7A26-4A2A-9199-70C6E5324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983720"/>
              </p:ext>
            </p:extLst>
          </p:nvPr>
        </p:nvGraphicFramePr>
        <p:xfrm>
          <a:off x="432708" y="3775091"/>
          <a:ext cx="8319404" cy="18108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0359">
                  <a:extLst>
                    <a:ext uri="{9D8B030D-6E8A-4147-A177-3AD203B41FA5}">
                      <a16:colId xmlns:a16="http://schemas.microsoft.com/office/drawing/2014/main" val="3237032052"/>
                    </a:ext>
                  </a:extLst>
                </a:gridCol>
                <a:gridCol w="6019045">
                  <a:extLst>
                    <a:ext uri="{9D8B030D-6E8A-4147-A177-3AD203B41FA5}">
                      <a16:colId xmlns:a16="http://schemas.microsoft.com/office/drawing/2014/main" val="2234005917"/>
                    </a:ext>
                  </a:extLst>
                </a:gridCol>
              </a:tblGrid>
              <a:tr h="4829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800">
                          <a:effectLst/>
                        </a:rPr>
                        <a:t>Nombres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800" dirty="0">
                          <a:effectLst/>
                        </a:rPr>
                        <a:t>Correo electrónico 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3553015"/>
                  </a:ext>
                </a:extLst>
              </a:tr>
              <a:tr h="4426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800">
                          <a:effectLst/>
                        </a:rPr>
                        <a:t>Ivo Olivares G.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800" dirty="0">
                          <a:effectLst/>
                        </a:rPr>
                        <a:t>ivo.olivares@inacapmail.cl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234006"/>
                  </a:ext>
                </a:extLst>
              </a:tr>
              <a:tr h="4426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800">
                          <a:effectLst/>
                        </a:rPr>
                        <a:t>Felipe Inda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800" dirty="0">
                          <a:effectLst/>
                        </a:rPr>
                        <a:t>felipe.inda@inacapmail.cl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543442"/>
                  </a:ext>
                </a:extLst>
              </a:tr>
              <a:tr h="4426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800">
                          <a:effectLst/>
                        </a:rPr>
                        <a:t>Yerko Fuentes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1800" dirty="0">
                          <a:effectLst/>
                        </a:rPr>
                        <a:t>yerko.fuentes@inacapmail.cl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235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442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639" y="2601715"/>
            <a:ext cx="4161183" cy="165456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</a:rPr>
              <a:t>Normas, Políticas, Procedimientos Existentes</a:t>
            </a: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391887" y="1118507"/>
            <a:ext cx="8319406" cy="5021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8</a:t>
            </a:fld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F83F0DE-7C55-4AD8-B2B0-54EA2DE7F2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97" t="10372" r="26232" b="6925"/>
          <a:stretch/>
        </p:blipFill>
        <p:spPr>
          <a:xfrm>
            <a:off x="4365642" y="1759225"/>
            <a:ext cx="4386471" cy="333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96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054" y="2857643"/>
            <a:ext cx="3762228" cy="114271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</a:rPr>
              <a:t>Controles Existentes y Evaluación</a:t>
            </a: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391887" y="1118507"/>
            <a:ext cx="8319406" cy="5021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9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59A46BB-2601-42CB-8637-C342BAA755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39" r="12775" b="11101"/>
          <a:stretch/>
        </p:blipFill>
        <p:spPr>
          <a:xfrm>
            <a:off x="4384991" y="1952969"/>
            <a:ext cx="4346712" cy="295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464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ARTICULATE_PROJECT_OPEN" val="0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Escriba el nombre de la instancia  de participación o tema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Índice de Contenido&amp;quot;&quot;/&gt;&lt;property id=&quot;20307&quot; value=&quot;262&quot;/&gt;&lt;/object&gt;&lt;object type=&quot;3&quot; unique_id=&quot;10010&quot;&gt;&lt;property id=&quot;20148&quot; value=&quot;5&quot;/&gt;&lt;property id=&quot;20300&quot; value=&quot;Slide 7 - &amp;quot;Escriba el nombre de la instancia  de participación o tema&amp;quot;&quot;/&gt;&lt;property id=&quot;20307&quot; value=&quot;261&quot;/&gt;&lt;/object&gt;&lt;object type=&quot;3&quot; unique_id=&quot;10089&quot;&gt;&lt;property id=&quot;20148&quot; value=&quot;5&quot;/&gt;&lt;property id=&quot;20300&quot; value=&quot;Slide 3 - &amp;quot;Presentación de temas: &amp;quot;&quot;/&gt;&lt;property id=&quot;20307&quot; value=&quot;263&quot;/&gt;&lt;/object&gt;&lt;object type=&quot;3&quot; unique_id=&quot;10125&quot;&gt;&lt;property id=&quot;20148&quot; value=&quot;5&quot;/&gt;&lt;property id=&quot;20300&quot; value=&quot;Slide 4 - &amp;quot;Tema 1: Alteraciones bioquímicas&amp;quot;&quot;/&gt;&lt;property id=&quot;20307&quot; value=&quot;264&quot;/&gt;&lt;/object&gt;&lt;object type=&quot;3&quot; unique_id=&quot;10126&quot;&gt;&lt;property id=&quot;20148&quot; value=&quot;5&quot;/&gt;&lt;property id=&quot;20300&quot; value=&quot;Slide 5 - &amp;quot;Conclusiones&amp;quot;&quot;/&gt;&lt;property id=&quot;20307&quot; value=&quot;265&quot;/&gt;&lt;/object&gt;&lt;object type=&quot;3&quot; unique_id=&quot;10127&quot;&gt;&lt;property id=&quot;20148&quot; value=&quot;5&quot;/&gt;&lt;property id=&quot;20300&quot; value=&quot;Slide 6 - &amp;quot;Bibliografía&amp;quot;&quot;/&gt;&lt;property id=&quot;20307&quot; value=&quot;266&quot;/&gt;&lt;/object&gt;&lt;/object&gt;&lt;object type=&quot;8&quot; unique_id=&quot;10020&quot;&gt;&lt;/object&gt;&lt;/object&gt;&lt;/database&gt;"/>
  <p:tag name="ISPRING_RESOURCE_PATHS_HASH_2" val="68f67140c2dbc790efbde71ff1f073f621e6a944"/>
  <p:tag name="SECTOMILLISECCONVERTED" val="1"/>
</p:tagLst>
</file>

<file path=ppt/theme/theme1.xml><?xml version="1.0" encoding="utf-8"?>
<a:theme xmlns:a="http://schemas.openxmlformats.org/drawingml/2006/main" name="Tema de Office">
  <a:themeElements>
    <a:clrScheme name="INACAP 1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010A"/>
      </a:accent3>
      <a:accent4>
        <a:srgbClr val="EBB1AD"/>
      </a:accent4>
      <a:accent5>
        <a:srgbClr val="A4A4A4"/>
      </a:accent5>
      <a:accent6>
        <a:srgbClr val="666666"/>
      </a:accent6>
      <a:hlink>
        <a:srgbClr val="D01010"/>
      </a:hlink>
      <a:folHlink>
        <a:srgbClr val="C65B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ción6" id="{2281AB14-BC5C-4CF8-8C2F-74B66DCE7D99}" vid="{2AC46E04-E09C-4D86-BC4D-09291AEDC937}"/>
    </a:ext>
  </a:extLst>
</a:theme>
</file>

<file path=ppt/theme/theme2.xml><?xml version="1.0" encoding="utf-8"?>
<a:theme xmlns:a="http://schemas.openxmlformats.org/drawingml/2006/main" name="1_Tema de Office">
  <a:themeElements>
    <a:clrScheme name="INACAP 1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010A"/>
      </a:accent3>
      <a:accent4>
        <a:srgbClr val="EBB1AD"/>
      </a:accent4>
      <a:accent5>
        <a:srgbClr val="A4A4A4"/>
      </a:accent5>
      <a:accent6>
        <a:srgbClr val="666666"/>
      </a:accent6>
      <a:hlink>
        <a:srgbClr val="D01010"/>
      </a:hlink>
      <a:folHlink>
        <a:srgbClr val="C65B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ción6" id="{2281AB14-BC5C-4CF8-8C2F-74B66DCE7D99}" vid="{2AC46E04-E09C-4D86-BC4D-09291AEDC937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F4758918AE592448477A0AA5DA5229B" ma:contentTypeVersion="0" ma:contentTypeDescription="Crear nuevo documento." ma:contentTypeScope="" ma:versionID="4712974915117db248daa0568bea06f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f6edc329ff236629c56e3b879b320d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BC7EFF-F6A5-46A1-B973-BC543C86928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ACA9EC1-A498-469E-9FAB-CE090C2E0E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F2F9DA8-E6EE-4A55-B1BF-8F222A7179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PPT_INACAP2015</Template>
  <TotalTime>1227</TotalTime>
  <Words>262</Words>
  <Application>Microsoft Office PowerPoint</Application>
  <PresentationFormat>Presentación en pantalla (4:3)</PresentationFormat>
  <Paragraphs>70</Paragraphs>
  <Slides>14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Myriad Pro</vt:lpstr>
      <vt:lpstr>Times New Roman</vt:lpstr>
      <vt:lpstr>Tema de Office</vt:lpstr>
      <vt:lpstr>1_Tema de Office</vt:lpstr>
      <vt:lpstr>Auditoria y seguridad informática </vt:lpstr>
      <vt:lpstr>Introducción </vt:lpstr>
      <vt:lpstr>Índice de contenidos</vt:lpstr>
      <vt:lpstr>Descripción  de la Empresa</vt:lpstr>
      <vt:lpstr>Área para Auditar</vt:lpstr>
      <vt:lpstr>Planilla: Carta Gantt</vt:lpstr>
      <vt:lpstr>Cliente de la Auditoria y Auditores</vt:lpstr>
      <vt:lpstr>Normas, Políticas, Procedimientos Existentes</vt:lpstr>
      <vt:lpstr>Controles Existentes y Evaluación</vt:lpstr>
      <vt:lpstr>Riesgos Existentes</vt:lpstr>
      <vt:lpstr>Principales Evidencias</vt:lpstr>
      <vt:lpstr>Opinión y Recomendación</vt:lpstr>
      <vt:lpstr>Reunión de Cierre</vt:lpstr>
      <vt:lpstr>Auditoria y seguridad informática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Jescica Puschel Oyaneder</dc:creator>
  <cp:lastModifiedBy>YERKO ARON FUENTES JAIME</cp:lastModifiedBy>
  <cp:revision>125</cp:revision>
  <dcterms:created xsi:type="dcterms:W3CDTF">2015-11-09T19:21:12Z</dcterms:created>
  <dcterms:modified xsi:type="dcterms:W3CDTF">2019-06-28T21:04:22Z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0x0101000F4758918AE592448477A0AA5DA5229B</vt:lpwstr>
  </property>
</Properties>
</file>