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5" r:id="rId3"/>
    <p:sldId id="261" r:id="rId4"/>
    <p:sldId id="257" r:id="rId5"/>
    <p:sldId id="258" r:id="rId6"/>
    <p:sldId id="26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83B"/>
    <a:srgbClr val="63D7CE"/>
    <a:srgbClr val="C4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25962-0D21-436D-ABD6-1347A988F922}">
  <a:tblStyle styleId="{68625962-0D21-436D-ABD6-1347A988F92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81181"/>
  </p:normalViewPr>
  <p:slideViewPr>
    <p:cSldViewPr snapToGrid="0" snapToObjects="1">
      <p:cViewPr varScale="1">
        <p:scale>
          <a:sx n="122" d="100"/>
          <a:sy n="122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7646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7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Purim</a:t>
            </a:r>
            <a:r>
              <a:rPr lang="en-US" baseline="0" dirty="0" smtClean="0"/>
              <a:t> is a holiday celebrated with carnivals, the giving of treat baskets to friends and neighbors, and the reading of the </a:t>
            </a:r>
            <a:r>
              <a:rPr lang="en-US" baseline="0" dirty="0" err="1" smtClean="0"/>
              <a:t>Megillah</a:t>
            </a:r>
            <a:r>
              <a:rPr lang="en-US" baseline="0" dirty="0" smtClean="0"/>
              <a:t> or story of Esther. (This is where the phrase “the whole </a:t>
            </a:r>
            <a:r>
              <a:rPr lang="en-US" baseline="0" dirty="0" err="1" smtClean="0"/>
              <a:t>megilla</a:t>
            </a:r>
            <a:r>
              <a:rPr lang="en-US" baseline="0" dirty="0" smtClean="0"/>
              <a:t>” comes from.)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carnivals have themes and folks dress up, but this isn’t just “Jewish Halloween”. It comes from a much older custom of dressing up...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72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Vashti refused to dance for the king, king killed her, searched all of Babylon</a:t>
            </a:r>
            <a:r>
              <a:rPr lang="en-US" baseline="0" dirty="0" smtClean="0"/>
              <a:t> for new wife. Chose Hadassah, who Mordecai admonished to hide her past and use her </a:t>
            </a:r>
            <a:r>
              <a:rPr lang="en-US" baseline="0" dirty="0" err="1" smtClean="0"/>
              <a:t>persian</a:t>
            </a:r>
            <a:r>
              <a:rPr lang="en-US" baseline="0" dirty="0" smtClean="0"/>
              <a:t> name. Ultimately she foils Haman’s plot to kill all the Jews in Babylon, and so we celebrate every year </a:t>
            </a:r>
            <a:r>
              <a:rPr lang="en-US" baseline="0" dirty="0" err="1" smtClean="0"/>
              <a:t>comemmorating</a:t>
            </a:r>
            <a:r>
              <a:rPr lang="en-US" baseline="0" dirty="0" smtClean="0"/>
              <a:t> our escapes from certain doom.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Celebrated by modern Jews for many reasons, with a range from a sort of defiant pride at surviving the Holocaust to a more modern feminist interpretations that hold up both Esther and Vashti as examples of feminist mythologizing. These interpretations, of course, form a compliment to the more traditional Orthodox celebration.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39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Groggers</a:t>
            </a:r>
            <a:r>
              <a:rPr lang="en-US" dirty="0" smtClean="0"/>
              <a:t>/noisemakers for Haman.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Big meal for celebration.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Special cookies!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Drinking to obliterate the name of Haman. (Jewish Curse: May his name be forgotten.)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66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5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Vashti refused to dance for the king, king killed her, searched all of Babylon</a:t>
            </a:r>
            <a:r>
              <a:rPr lang="en-US" baseline="0" dirty="0" smtClean="0"/>
              <a:t> for new wife. Chose Hadassah, who Mordecai admonished to hide her past and use her </a:t>
            </a:r>
            <a:r>
              <a:rPr lang="en-US" baseline="0" dirty="0" err="1" smtClean="0"/>
              <a:t>persian</a:t>
            </a:r>
            <a:r>
              <a:rPr lang="en-US" baseline="0" dirty="0" smtClean="0"/>
              <a:t> name. Ultimately she foils Haman’s plot to kill all the Jews in Babylon, and so we celebrate every year </a:t>
            </a:r>
            <a:r>
              <a:rPr lang="en-US" baseline="0" dirty="0" err="1" smtClean="0"/>
              <a:t>comemmorating</a:t>
            </a:r>
            <a:r>
              <a:rPr lang="en-US" baseline="0" dirty="0" smtClean="0"/>
              <a:t> our escapes from certain doom.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Celebrated by modern Jews for many reasons, with a range from a sort of defiant pride at surviving the Holocaust to a more modern feminist interpretations that hold up both Esther and Vashti as examples of feminist mythologizing. These interpretations, of course, form a compliment to the more traditional Orthodox celebration.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+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262358" y="1991825"/>
            <a:ext cx="662737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Purim</a:t>
            </a:r>
            <a:b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My Favorite Somewhat </a:t>
            </a: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Obscure Holiday</a:t>
            </a:r>
            <a:endParaRPr lang="en" sz="3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0" y="284063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it?</a:t>
            </a:r>
            <a:endParaRPr lang="en" sz="32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1999" y="898217"/>
            <a:ext cx="3639599" cy="12504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Spring</a:t>
            </a:r>
          </a:p>
          <a:p>
            <a:pPr marL="342900" indent="-342900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Festive</a:t>
            </a:r>
          </a:p>
          <a:p>
            <a:pPr marL="342900" indent="-342900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Gift-Giving</a:t>
            </a:r>
            <a:endParaRPr lang="en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6" y="925162"/>
            <a:ext cx="3259460" cy="328838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Shape 254"/>
          <p:cNvSpPr txBox="1">
            <a:spLocks/>
          </p:cNvSpPr>
          <p:nvPr/>
        </p:nvSpPr>
        <p:spPr>
          <a:xfrm>
            <a:off x="4571998" y="2248803"/>
            <a:ext cx="36395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b="1" dirty="0" smtClean="0">
                <a:solidFill>
                  <a:srgbClr val="EE583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What it isn’t!</a:t>
            </a:r>
            <a:endParaRPr lang="en" sz="3200" b="1" dirty="0">
              <a:solidFill>
                <a:srgbClr val="EE583B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Shape 255"/>
          <p:cNvSpPr txBox="1">
            <a:spLocks/>
          </p:cNvSpPr>
          <p:nvPr/>
        </p:nvSpPr>
        <p:spPr>
          <a:xfrm>
            <a:off x="4571998" y="2990045"/>
            <a:ext cx="3639599" cy="1250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/>
            <a:r>
              <a:rPr lang="en-US" b="1" dirty="0" smtClean="0">
                <a:solidFill>
                  <a:srgbClr val="EE583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Jewish Halloween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Characters</a:t>
            </a:r>
            <a:endParaRPr lang="en" sz="32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130459" y="1525757"/>
            <a:ext cx="6579908" cy="27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Aẖashverosh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(aka Xerxes) – The Persian 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King</a:t>
            </a:r>
            <a:endParaRPr lang="en-US" sz="20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Vashti 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– The Original Queen</a:t>
            </a:r>
          </a:p>
          <a:p>
            <a:pPr marL="457200" lvl="0" indent="-228600"/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 Haman 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– The Evil Adviser</a:t>
            </a:r>
          </a:p>
          <a:p>
            <a:pPr marL="457200" lvl="0" indent="-228600"/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 Mordecai – Hadassah’s Cousin</a:t>
            </a:r>
          </a:p>
          <a:p>
            <a:pPr marL="457200" lvl="0" indent="-228600"/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 Hadassah (aka Esther) – The New Queen</a:t>
            </a:r>
          </a:p>
          <a:p>
            <a:pPr marL="457200" lvl="0" indent="-228600"/>
            <a:endParaRPr lang="en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Mandatory Fun</a:t>
            </a:r>
            <a:endParaRPr lang="en" sz="32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953325" y="1428750"/>
            <a:ext cx="5190899" cy="2756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Noisemakers</a:t>
            </a:r>
          </a:p>
          <a:p>
            <a:pPr marL="342900" lvl="0" indent="-342900" rtl="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Food!</a:t>
            </a:r>
            <a:endParaRPr lang="en-US" sz="2400" dirty="0" smtClean="0">
              <a:solidFill>
                <a:srgbClr val="617A86"/>
              </a:solidFill>
              <a:latin typeface="American Typewriter" charset="0"/>
              <a:ea typeface="American Typewriter" charset="0"/>
              <a:cs typeface="American Typewriter" charset="0"/>
              <a:sym typeface="Varela Round"/>
            </a:endParaRPr>
          </a:p>
          <a:p>
            <a:pPr marL="342900" lvl="0" indent="-342900" rtl="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err="1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Hamentaschen</a:t>
            </a:r>
            <a:endParaRPr lang="en-US" sz="2400" dirty="0" smtClean="0">
              <a:solidFill>
                <a:srgbClr val="617A86"/>
              </a:solidFill>
              <a:latin typeface="American Typewriter" charset="0"/>
              <a:ea typeface="American Typewriter" charset="0"/>
              <a:cs typeface="American Typewriter" charset="0"/>
              <a:sym typeface="Varela Round"/>
            </a:endParaRPr>
          </a:p>
          <a:p>
            <a:pPr marL="342900" lvl="0" indent="-342900" rtl="0">
              <a:spcBef>
                <a:spcPts val="600"/>
              </a:spcBef>
              <a:buFont typeface="Courier New" charset="0"/>
              <a:buChar char="o"/>
            </a:pPr>
            <a:r>
              <a:rPr lang="en-US" sz="2400" dirty="0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Drinking *</a:t>
            </a:r>
          </a:p>
          <a:p>
            <a:pPr marL="342900" lvl="0" indent="-342900" rtl="0">
              <a:spcBef>
                <a:spcPts val="600"/>
              </a:spcBef>
              <a:buFont typeface="Courier New" charset="0"/>
              <a:buChar char="o"/>
            </a:pPr>
            <a:endParaRPr lang="en-US" sz="2400" dirty="0">
              <a:solidFill>
                <a:srgbClr val="617A86"/>
              </a:solidFill>
              <a:latin typeface="American Typewriter" charset="0"/>
              <a:ea typeface="American Typewriter" charset="0"/>
              <a:cs typeface="American Typewriter" charset="0"/>
              <a:sym typeface="Varela Round"/>
            </a:endParaRPr>
          </a:p>
          <a:p>
            <a:pPr lvl="0" rtl="0">
              <a:spcBef>
                <a:spcPts val="600"/>
              </a:spcBef>
            </a:pPr>
            <a:r>
              <a:rPr lang="en-US" sz="1800" dirty="0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* While drinking is customary, it’s never actually</a:t>
            </a:r>
            <a:r>
              <a:rPr lang="en-US" sz="1800" b="1" dirty="0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 mandatory</a:t>
            </a:r>
            <a:r>
              <a:rPr lang="en-US" sz="1800" dirty="0" smtClean="0">
                <a:solidFill>
                  <a:srgbClr val="617A86"/>
                </a:solidFill>
                <a:latin typeface="American Typewriter" charset="0"/>
                <a:ea typeface="American Typewriter" charset="0"/>
                <a:cs typeface="American Typewriter" charset="0"/>
                <a:sym typeface="Varela Round"/>
              </a:rPr>
              <a:t>.</a:t>
            </a:r>
            <a:endParaRPr lang="en-US" sz="1800" b="1" dirty="0" smtClean="0">
              <a:solidFill>
                <a:srgbClr val="617A86"/>
              </a:solidFill>
              <a:latin typeface="American Typewriter" charset="0"/>
              <a:ea typeface="American Typewriter" charset="0"/>
              <a:cs typeface="American Typewriter" charset="0"/>
              <a:sym typeface="Varela Round"/>
            </a:endParaRPr>
          </a:p>
          <a:p>
            <a:pPr lvl="0" rtl="0">
              <a:spcBef>
                <a:spcPts val="600"/>
              </a:spcBef>
            </a:pPr>
            <a:endParaRPr lang="en-US" sz="2400" b="1" dirty="0" smtClean="0">
              <a:solidFill>
                <a:srgbClr val="617A86"/>
              </a:solidFill>
              <a:latin typeface="American Typewriter" charset="0"/>
              <a:ea typeface="American Typewriter" charset="0"/>
              <a:cs typeface="American Typewriter" charset="0"/>
              <a:sym typeface="Varela Round"/>
            </a:endParaRPr>
          </a:p>
          <a:p>
            <a:pPr marL="342900" lvl="0" indent="-342900" rtl="0">
              <a:spcBef>
                <a:spcPts val="600"/>
              </a:spcBef>
              <a:buFont typeface="Courier New" charset="0"/>
              <a:buChar char="o"/>
            </a:pPr>
            <a:endParaRPr lang="en" sz="2400" b="1" dirty="0">
              <a:solidFill>
                <a:srgbClr val="617A86"/>
              </a:solidFill>
              <a:latin typeface="American Typewriter" charset="0"/>
              <a:ea typeface="American Typewriter" charset="0"/>
              <a:cs typeface="American Typewriter" charset="0"/>
              <a:sym typeface="Varela Round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685800" y="244736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 dirty="0" smtClean="0">
                <a:solidFill>
                  <a:srgbClr val="C4D333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Bonus Treat!</a:t>
            </a:r>
            <a:endParaRPr lang="en" sz="4800" dirty="0">
              <a:solidFill>
                <a:srgbClr val="C4D333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1275150" y="2696753"/>
            <a:ext cx="6593700" cy="7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63D7CE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My Favorite </a:t>
            </a:r>
            <a:r>
              <a:rPr lang="en-US" b="1" dirty="0" err="1" smtClean="0">
                <a:solidFill>
                  <a:srgbClr val="63D7CE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Hamentaschen</a:t>
            </a:r>
            <a:r>
              <a:rPr lang="en-US" b="1" dirty="0" smtClean="0">
                <a:solidFill>
                  <a:srgbClr val="63D7CE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Recipe</a:t>
            </a:r>
            <a:endParaRPr lang="en" b="1" dirty="0">
              <a:solidFill>
                <a:srgbClr val="63D7CE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490194" y="3226521"/>
            <a:ext cx="8484124" cy="79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latin typeface="American Typewriter" charset="0"/>
                <a:ea typeface="American Typewriter" charset="0"/>
                <a:cs typeface="American Typewriter" charset="0"/>
              </a:rPr>
              <a:t>http://</a:t>
            </a:r>
            <a:r>
              <a:rPr lang="en" sz="1800" dirty="0" err="1">
                <a:latin typeface="American Typewriter" charset="0"/>
                <a:ea typeface="American Typewriter" charset="0"/>
                <a:cs typeface="American Typewriter" charset="0"/>
              </a:rPr>
              <a:t>articles.latimes.com</a:t>
            </a:r>
            <a:r>
              <a:rPr lang="en" sz="1800" dirty="0">
                <a:latin typeface="American Typewriter" charset="0"/>
                <a:ea typeface="American Typewriter" charset="0"/>
                <a:cs typeface="American Typewriter" charset="0"/>
              </a:rPr>
              <a:t>/2010/</a:t>
            </a:r>
            <a:r>
              <a:rPr lang="en" sz="1800" dirty="0" err="1">
                <a:latin typeface="American Typewriter" charset="0"/>
                <a:ea typeface="American Typewriter" charset="0"/>
                <a:cs typeface="American Typewriter" charset="0"/>
              </a:rPr>
              <a:t>feb</a:t>
            </a:r>
            <a:r>
              <a:rPr lang="en" sz="1800" dirty="0">
                <a:latin typeface="American Typewriter" charset="0"/>
                <a:ea typeface="American Typewriter" charset="0"/>
                <a:cs typeface="American Typewriter" charset="0"/>
              </a:rPr>
              <a:t>/25/food/la-fo-purimrec25c-20100225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29" y="1446395"/>
            <a:ext cx="1204372" cy="120849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48" y="0"/>
            <a:ext cx="38871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418</Words>
  <Application>Microsoft Macintosh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American Typewriter</vt:lpstr>
      <vt:lpstr>Courier New</vt:lpstr>
      <vt:lpstr>Nixie One</vt:lpstr>
      <vt:lpstr>Varela Round</vt:lpstr>
      <vt:lpstr>Arial</vt:lpstr>
      <vt:lpstr>Puck template</vt:lpstr>
      <vt:lpstr>Purim My Favorite Somewhat Obscure Holiday</vt:lpstr>
      <vt:lpstr>What is it?</vt:lpstr>
      <vt:lpstr>Characters</vt:lpstr>
      <vt:lpstr>Mandatory Fun</vt:lpstr>
      <vt:lpstr>Bonus Treat!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Purim My Favorite Somewhat Obscure Holiday</dc:title>
  <cp:lastModifiedBy>Rowan Cota</cp:lastModifiedBy>
  <cp:revision>12</cp:revision>
  <dcterms:modified xsi:type="dcterms:W3CDTF">2016-03-19T02:21:06Z</dcterms:modified>
</cp:coreProperties>
</file>