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62" r:id="rId2"/>
    <p:sldId id="263" r:id="rId3"/>
    <p:sldId id="264" r:id="rId4"/>
    <p:sldId id="265" r:id="rId5"/>
    <p:sldId id="266" r:id="rId6"/>
    <p:sldId id="267" r:id="rId7"/>
    <p:sldId id="268" r:id="rId8"/>
    <p:sldId id="269" r:id="rId9"/>
  </p:sldIdLst>
  <p:sldSz cx="18288000" cy="10287000"/>
  <p:notesSz cx="6858000" cy="9144000"/>
  <p:embeddedFontLst>
    <p:embeddedFont>
      <p:font typeface="Antonio" panose="020B0604020202020204" charset="0"/>
      <p:regular r:id="rId10"/>
    </p:embeddedFont>
    <p:embeddedFont>
      <p:font typeface="Antonio Bold" panose="020B0604020202020204" charset="0"/>
      <p:regular r:id="rId11"/>
    </p:embeddedFont>
    <p:embeddedFont>
      <p:font typeface="Calibri" panose="020F0502020204030204" pitchFamily="34" charset="0"/>
      <p:regular r:id="rId12"/>
      <p:bold r:id="rId13"/>
      <p:italic r:id="rId14"/>
      <p:boldItalic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49" d="100"/>
          <a:sy n="49" d="100"/>
        </p:scale>
        <p:origin x="558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5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inkedin.com/in/rcvaz/" TargetMode="External"/><Relationship Id="rId3" Type="http://schemas.openxmlformats.org/officeDocument/2006/relationships/hyperlink" Target="https://www.linkedin.com/in/educarvalh" TargetMode="External"/><Relationship Id="rId7" Type="http://schemas.openxmlformats.org/officeDocument/2006/relationships/hyperlink" Target="https://www.linkedin.com/in/michaelsantana95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linkedin.com/in/luiz-antonio-15b7b395/" TargetMode="External"/><Relationship Id="rId5" Type="http://schemas.openxmlformats.org/officeDocument/2006/relationships/hyperlink" Target="https://www.linkedin.com/in/leonardohbrito/" TargetMode="External"/><Relationship Id="rId10" Type="http://schemas.openxmlformats.org/officeDocument/2006/relationships/hyperlink" Target="https://www.linkedin.com/in/wiliamsalves/" TargetMode="External"/><Relationship Id="rId4" Type="http://schemas.openxmlformats.org/officeDocument/2006/relationships/hyperlink" Target="https://www.linkedin.com/in/isabella-arving-b39385231/" TargetMode="External"/><Relationship Id="rId9" Type="http://schemas.openxmlformats.org/officeDocument/2006/relationships/hyperlink" Target="https://www.linkedin.com/in/ricardo-mazzeo/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13" Type="http://schemas.openxmlformats.org/officeDocument/2006/relationships/image" Target="../media/image24.png"/><Relationship Id="rId18" Type="http://schemas.openxmlformats.org/officeDocument/2006/relationships/image" Target="../media/image2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svg"/><Relationship Id="rId17" Type="http://schemas.openxmlformats.org/officeDocument/2006/relationships/image" Target="../media/image28.png"/><Relationship Id="rId2" Type="http://schemas.openxmlformats.org/officeDocument/2006/relationships/image" Target="../media/image1.png"/><Relationship Id="rId16" Type="http://schemas.openxmlformats.org/officeDocument/2006/relationships/image" Target="../media/image27.svg"/><Relationship Id="rId20" Type="http://schemas.openxmlformats.org/officeDocument/2006/relationships/image" Target="../media/image31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sv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svg"/><Relationship Id="rId19" Type="http://schemas.openxmlformats.org/officeDocument/2006/relationships/image" Target="../media/image30.png"/><Relationship Id="rId4" Type="http://schemas.openxmlformats.org/officeDocument/2006/relationships/image" Target="../media/image15.svg"/><Relationship Id="rId9" Type="http://schemas.openxmlformats.org/officeDocument/2006/relationships/image" Target="../media/image20.png"/><Relationship Id="rId14" Type="http://schemas.openxmlformats.org/officeDocument/2006/relationships/image" Target="../media/image25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formulario-corp-solutions.streamlit.app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png"/><Relationship Id="rId5" Type="http://schemas.openxmlformats.org/officeDocument/2006/relationships/hyperlink" Target="https://app.powerbi.com/%20view?r=eyJrIjoiNzA5Yjg4ZTUtZGEzNi00MDc3LWI5OWMtZjFhZGNiZmVjYjc2IiwidCI6ImMxNDA5NGQwLTA0ZTMtNGM2YS1iMTM0LTg4ZTUxZDMwOWZmYyJ9" TargetMode="External"/><Relationship Id="rId4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602392" y="-404117"/>
            <a:ext cx="19925270" cy="1803519"/>
            <a:chOff x="0" y="0"/>
            <a:chExt cx="5247808" cy="47500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247808" cy="475001"/>
            </a:xfrm>
            <a:custGeom>
              <a:avLst/>
              <a:gdLst/>
              <a:ahLst/>
              <a:cxnLst/>
              <a:rect l="l" t="t" r="r" b="b"/>
              <a:pathLst>
                <a:path w="5247808" h="475001">
                  <a:moveTo>
                    <a:pt x="3885" y="0"/>
                  </a:moveTo>
                  <a:lnTo>
                    <a:pt x="5243923" y="0"/>
                  </a:lnTo>
                  <a:cubicBezTo>
                    <a:pt x="5244953" y="0"/>
                    <a:pt x="5245941" y="409"/>
                    <a:pt x="5246670" y="1138"/>
                  </a:cubicBezTo>
                  <a:cubicBezTo>
                    <a:pt x="5247399" y="1867"/>
                    <a:pt x="5247808" y="2855"/>
                    <a:pt x="5247808" y="3885"/>
                  </a:cubicBezTo>
                  <a:lnTo>
                    <a:pt x="5247808" y="471116"/>
                  </a:lnTo>
                  <a:cubicBezTo>
                    <a:pt x="5247808" y="472146"/>
                    <a:pt x="5247399" y="473134"/>
                    <a:pt x="5246670" y="473863"/>
                  </a:cubicBezTo>
                  <a:cubicBezTo>
                    <a:pt x="5245941" y="474592"/>
                    <a:pt x="5244953" y="475001"/>
                    <a:pt x="5243923" y="475001"/>
                  </a:cubicBezTo>
                  <a:lnTo>
                    <a:pt x="3885" y="475001"/>
                  </a:lnTo>
                  <a:cubicBezTo>
                    <a:pt x="2855" y="475001"/>
                    <a:pt x="1867" y="474592"/>
                    <a:pt x="1138" y="473863"/>
                  </a:cubicBezTo>
                  <a:cubicBezTo>
                    <a:pt x="409" y="473134"/>
                    <a:pt x="0" y="472146"/>
                    <a:pt x="0" y="471116"/>
                  </a:cubicBezTo>
                  <a:lnTo>
                    <a:pt x="0" y="3885"/>
                  </a:lnTo>
                  <a:cubicBezTo>
                    <a:pt x="0" y="2855"/>
                    <a:pt x="409" y="1867"/>
                    <a:pt x="1138" y="1138"/>
                  </a:cubicBezTo>
                  <a:cubicBezTo>
                    <a:pt x="1867" y="409"/>
                    <a:pt x="2855" y="0"/>
                    <a:pt x="3885" y="0"/>
                  </a:cubicBezTo>
                  <a:close/>
                </a:path>
              </a:pathLst>
            </a:custGeom>
            <a:solidFill>
              <a:srgbClr val="33333D"/>
            </a:solidFill>
            <a:ln w="95250" cap="sq">
              <a:solidFill>
                <a:srgbClr val="648536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5247808" cy="53215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0" y="0"/>
            <a:ext cx="2206871" cy="1291929"/>
          </a:xfrm>
          <a:custGeom>
            <a:avLst/>
            <a:gdLst/>
            <a:ahLst/>
            <a:cxnLst/>
            <a:rect l="l" t="t" r="r" b="b"/>
            <a:pathLst>
              <a:path w="2206871" h="1291929">
                <a:moveTo>
                  <a:pt x="0" y="0"/>
                </a:moveTo>
                <a:lnTo>
                  <a:pt x="2206871" y="0"/>
                </a:lnTo>
                <a:lnTo>
                  <a:pt x="2206871" y="1291929"/>
                </a:lnTo>
                <a:lnTo>
                  <a:pt x="0" y="129192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6781" b="-16781"/>
            </a:stretch>
          </a:blipFill>
          <a:ln cap="sq">
            <a:noFill/>
            <a:prstDash val="solid"/>
            <a:miter/>
          </a:ln>
        </p:spPr>
      </p:sp>
      <p:grpSp>
        <p:nvGrpSpPr>
          <p:cNvPr id="6" name="Group 6"/>
          <p:cNvGrpSpPr/>
          <p:nvPr/>
        </p:nvGrpSpPr>
        <p:grpSpPr>
          <a:xfrm>
            <a:off x="-602392" y="10020270"/>
            <a:ext cx="19492784" cy="1172350"/>
            <a:chOff x="0" y="0"/>
            <a:chExt cx="5133902" cy="30876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5133902" cy="308767"/>
            </a:xfrm>
            <a:custGeom>
              <a:avLst/>
              <a:gdLst/>
              <a:ahLst/>
              <a:cxnLst/>
              <a:rect l="l" t="t" r="r" b="b"/>
              <a:pathLst>
                <a:path w="5133902" h="308767">
                  <a:moveTo>
                    <a:pt x="0" y="0"/>
                  </a:moveTo>
                  <a:lnTo>
                    <a:pt x="5133902" y="0"/>
                  </a:lnTo>
                  <a:lnTo>
                    <a:pt x="5133902" y="308767"/>
                  </a:lnTo>
                  <a:lnTo>
                    <a:pt x="0" y="308767"/>
                  </a:lnTo>
                  <a:close/>
                </a:path>
              </a:pathLst>
            </a:custGeom>
            <a:solidFill>
              <a:srgbClr val="648536"/>
            </a:solidFill>
            <a:ln cap="sq">
              <a:noFill/>
              <a:prstDash val="solid"/>
              <a:miter/>
            </a:ln>
          </p:spPr>
        </p:sp>
        <p:sp>
          <p:nvSpPr>
            <p:cNvPr id="8" name="TextBox 8"/>
            <p:cNvSpPr txBox="1"/>
            <p:nvPr/>
          </p:nvSpPr>
          <p:spPr>
            <a:xfrm>
              <a:off x="0" y="-57150"/>
              <a:ext cx="5133902" cy="36591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>
            <a:off x="1840268" y="2424004"/>
            <a:ext cx="7519976" cy="5879862"/>
          </a:xfrm>
          <a:custGeom>
            <a:avLst/>
            <a:gdLst/>
            <a:ahLst/>
            <a:cxnLst/>
            <a:rect l="l" t="t" r="r" b="b"/>
            <a:pathLst>
              <a:path w="7519976" h="5879862">
                <a:moveTo>
                  <a:pt x="0" y="0"/>
                </a:moveTo>
                <a:lnTo>
                  <a:pt x="7519975" y="0"/>
                </a:lnTo>
                <a:lnTo>
                  <a:pt x="7519975" y="5879863"/>
                </a:lnTo>
                <a:lnTo>
                  <a:pt x="0" y="587986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 cap="sq">
            <a:noFill/>
            <a:prstDash val="solid"/>
            <a:miter/>
          </a:ln>
        </p:spPr>
      </p:sp>
      <p:grpSp>
        <p:nvGrpSpPr>
          <p:cNvPr id="10" name="Group 10"/>
          <p:cNvGrpSpPr/>
          <p:nvPr/>
        </p:nvGrpSpPr>
        <p:grpSpPr>
          <a:xfrm>
            <a:off x="1392382" y="1985626"/>
            <a:ext cx="8207914" cy="6627476"/>
            <a:chOff x="0" y="0"/>
            <a:chExt cx="2161755" cy="1745508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2161755" cy="1745508"/>
            </a:xfrm>
            <a:custGeom>
              <a:avLst/>
              <a:gdLst/>
              <a:ahLst/>
              <a:cxnLst/>
              <a:rect l="l" t="t" r="r" b="b"/>
              <a:pathLst>
                <a:path w="2161755" h="1745508">
                  <a:moveTo>
                    <a:pt x="48105" y="0"/>
                  </a:moveTo>
                  <a:lnTo>
                    <a:pt x="2113650" y="0"/>
                  </a:lnTo>
                  <a:cubicBezTo>
                    <a:pt x="2140218" y="0"/>
                    <a:pt x="2161755" y="21537"/>
                    <a:pt x="2161755" y="48105"/>
                  </a:cubicBezTo>
                  <a:lnTo>
                    <a:pt x="2161755" y="1697403"/>
                  </a:lnTo>
                  <a:cubicBezTo>
                    <a:pt x="2161755" y="1723971"/>
                    <a:pt x="2140218" y="1745508"/>
                    <a:pt x="2113650" y="1745508"/>
                  </a:cubicBezTo>
                  <a:lnTo>
                    <a:pt x="48105" y="1745508"/>
                  </a:lnTo>
                  <a:cubicBezTo>
                    <a:pt x="21537" y="1745508"/>
                    <a:pt x="0" y="1723971"/>
                    <a:pt x="0" y="1697403"/>
                  </a:cubicBezTo>
                  <a:lnTo>
                    <a:pt x="0" y="48105"/>
                  </a:lnTo>
                  <a:cubicBezTo>
                    <a:pt x="0" y="21537"/>
                    <a:pt x="21537" y="0"/>
                    <a:pt x="4810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" cap="rnd">
              <a:solidFill>
                <a:srgbClr val="648536"/>
              </a:solidFill>
              <a:prstDash val="solid"/>
              <a:round/>
            </a:ln>
          </p:spPr>
        </p:sp>
        <p:sp>
          <p:nvSpPr>
            <p:cNvPr id="12" name="TextBox 12"/>
            <p:cNvSpPr txBox="1"/>
            <p:nvPr/>
          </p:nvSpPr>
          <p:spPr>
            <a:xfrm>
              <a:off x="0" y="-57150"/>
              <a:ext cx="2161755" cy="18026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10250033" y="4427492"/>
            <a:ext cx="7754473" cy="19437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838"/>
              </a:lnSpc>
            </a:pPr>
            <a:r>
              <a:rPr lang="en-US" sz="5598">
                <a:solidFill>
                  <a:srgbClr val="33333D"/>
                </a:solidFill>
                <a:latin typeface="Antonio Bold"/>
              </a:rPr>
              <a:t>ANÁLISE DE MELHORIAS PARA DIVERSIDADE E INCLUSÃO</a:t>
            </a:r>
          </a:p>
        </p:txBody>
      </p:sp>
      <p:grpSp>
        <p:nvGrpSpPr>
          <p:cNvPr id="14" name="Group 14"/>
          <p:cNvGrpSpPr/>
          <p:nvPr/>
        </p:nvGrpSpPr>
        <p:grpSpPr>
          <a:xfrm>
            <a:off x="1544782" y="2138026"/>
            <a:ext cx="8207914" cy="6627476"/>
            <a:chOff x="0" y="0"/>
            <a:chExt cx="2161755" cy="1745508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161755" cy="1745508"/>
            </a:xfrm>
            <a:custGeom>
              <a:avLst/>
              <a:gdLst/>
              <a:ahLst/>
              <a:cxnLst/>
              <a:rect l="l" t="t" r="r" b="b"/>
              <a:pathLst>
                <a:path w="2161755" h="1745508">
                  <a:moveTo>
                    <a:pt x="48105" y="0"/>
                  </a:moveTo>
                  <a:lnTo>
                    <a:pt x="2113650" y="0"/>
                  </a:lnTo>
                  <a:cubicBezTo>
                    <a:pt x="2140218" y="0"/>
                    <a:pt x="2161755" y="21537"/>
                    <a:pt x="2161755" y="48105"/>
                  </a:cubicBezTo>
                  <a:lnTo>
                    <a:pt x="2161755" y="1697403"/>
                  </a:lnTo>
                  <a:cubicBezTo>
                    <a:pt x="2161755" y="1723971"/>
                    <a:pt x="2140218" y="1745508"/>
                    <a:pt x="2113650" y="1745508"/>
                  </a:cubicBezTo>
                  <a:lnTo>
                    <a:pt x="48105" y="1745508"/>
                  </a:lnTo>
                  <a:cubicBezTo>
                    <a:pt x="21537" y="1745508"/>
                    <a:pt x="0" y="1723971"/>
                    <a:pt x="0" y="1697403"/>
                  </a:cubicBezTo>
                  <a:lnTo>
                    <a:pt x="0" y="48105"/>
                  </a:lnTo>
                  <a:cubicBezTo>
                    <a:pt x="0" y="21537"/>
                    <a:pt x="21537" y="0"/>
                    <a:pt x="4810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" cap="rnd">
              <a:solidFill>
                <a:srgbClr val="648536"/>
              </a:solidFill>
              <a:prstDash val="solid"/>
              <a:round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0" y="-57150"/>
              <a:ext cx="2161755" cy="18026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602392" y="-404117"/>
            <a:ext cx="19925270" cy="1803519"/>
            <a:chOff x="0" y="0"/>
            <a:chExt cx="5247808" cy="47500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247808" cy="475001"/>
            </a:xfrm>
            <a:custGeom>
              <a:avLst/>
              <a:gdLst/>
              <a:ahLst/>
              <a:cxnLst/>
              <a:rect l="l" t="t" r="r" b="b"/>
              <a:pathLst>
                <a:path w="5247808" h="475001">
                  <a:moveTo>
                    <a:pt x="3885" y="0"/>
                  </a:moveTo>
                  <a:lnTo>
                    <a:pt x="5243923" y="0"/>
                  </a:lnTo>
                  <a:cubicBezTo>
                    <a:pt x="5244953" y="0"/>
                    <a:pt x="5245941" y="409"/>
                    <a:pt x="5246670" y="1138"/>
                  </a:cubicBezTo>
                  <a:cubicBezTo>
                    <a:pt x="5247399" y="1867"/>
                    <a:pt x="5247808" y="2855"/>
                    <a:pt x="5247808" y="3885"/>
                  </a:cubicBezTo>
                  <a:lnTo>
                    <a:pt x="5247808" y="471116"/>
                  </a:lnTo>
                  <a:cubicBezTo>
                    <a:pt x="5247808" y="472146"/>
                    <a:pt x="5247399" y="473134"/>
                    <a:pt x="5246670" y="473863"/>
                  </a:cubicBezTo>
                  <a:cubicBezTo>
                    <a:pt x="5245941" y="474592"/>
                    <a:pt x="5244953" y="475001"/>
                    <a:pt x="5243923" y="475001"/>
                  </a:cubicBezTo>
                  <a:lnTo>
                    <a:pt x="3885" y="475001"/>
                  </a:lnTo>
                  <a:cubicBezTo>
                    <a:pt x="2855" y="475001"/>
                    <a:pt x="1867" y="474592"/>
                    <a:pt x="1138" y="473863"/>
                  </a:cubicBezTo>
                  <a:cubicBezTo>
                    <a:pt x="409" y="473134"/>
                    <a:pt x="0" y="472146"/>
                    <a:pt x="0" y="471116"/>
                  </a:cubicBezTo>
                  <a:lnTo>
                    <a:pt x="0" y="3885"/>
                  </a:lnTo>
                  <a:cubicBezTo>
                    <a:pt x="0" y="2855"/>
                    <a:pt x="409" y="1867"/>
                    <a:pt x="1138" y="1138"/>
                  </a:cubicBezTo>
                  <a:cubicBezTo>
                    <a:pt x="1867" y="409"/>
                    <a:pt x="2855" y="0"/>
                    <a:pt x="3885" y="0"/>
                  </a:cubicBezTo>
                  <a:close/>
                </a:path>
              </a:pathLst>
            </a:custGeom>
            <a:solidFill>
              <a:srgbClr val="33333D"/>
            </a:solidFill>
            <a:ln w="95250" cap="sq">
              <a:solidFill>
                <a:srgbClr val="648536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5247808" cy="53215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0" y="0"/>
            <a:ext cx="2206871" cy="1291929"/>
          </a:xfrm>
          <a:custGeom>
            <a:avLst/>
            <a:gdLst/>
            <a:ahLst/>
            <a:cxnLst/>
            <a:rect l="l" t="t" r="r" b="b"/>
            <a:pathLst>
              <a:path w="2206871" h="1291929">
                <a:moveTo>
                  <a:pt x="0" y="0"/>
                </a:moveTo>
                <a:lnTo>
                  <a:pt x="2206871" y="0"/>
                </a:lnTo>
                <a:lnTo>
                  <a:pt x="2206871" y="1291929"/>
                </a:lnTo>
                <a:lnTo>
                  <a:pt x="0" y="129192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6781" b="-16781"/>
            </a:stretch>
          </a:blipFill>
          <a:ln cap="sq">
            <a:noFill/>
            <a:prstDash val="solid"/>
            <a:miter/>
          </a:ln>
        </p:spPr>
      </p:sp>
      <p:grpSp>
        <p:nvGrpSpPr>
          <p:cNvPr id="6" name="Group 6"/>
          <p:cNvGrpSpPr/>
          <p:nvPr/>
        </p:nvGrpSpPr>
        <p:grpSpPr>
          <a:xfrm>
            <a:off x="-602392" y="10020270"/>
            <a:ext cx="19492784" cy="1172350"/>
            <a:chOff x="0" y="0"/>
            <a:chExt cx="5133902" cy="30876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5133902" cy="308767"/>
            </a:xfrm>
            <a:custGeom>
              <a:avLst/>
              <a:gdLst/>
              <a:ahLst/>
              <a:cxnLst/>
              <a:rect l="l" t="t" r="r" b="b"/>
              <a:pathLst>
                <a:path w="5133902" h="308767">
                  <a:moveTo>
                    <a:pt x="0" y="0"/>
                  </a:moveTo>
                  <a:lnTo>
                    <a:pt x="5133902" y="0"/>
                  </a:lnTo>
                  <a:lnTo>
                    <a:pt x="5133902" y="308767"/>
                  </a:lnTo>
                  <a:lnTo>
                    <a:pt x="0" y="308767"/>
                  </a:lnTo>
                  <a:close/>
                </a:path>
              </a:pathLst>
            </a:custGeom>
            <a:solidFill>
              <a:srgbClr val="648536"/>
            </a:solidFill>
            <a:ln cap="sq">
              <a:noFill/>
              <a:prstDash val="solid"/>
              <a:miter/>
            </a:ln>
          </p:spPr>
        </p:sp>
        <p:sp>
          <p:nvSpPr>
            <p:cNvPr id="8" name="TextBox 8"/>
            <p:cNvSpPr txBox="1"/>
            <p:nvPr/>
          </p:nvSpPr>
          <p:spPr>
            <a:xfrm>
              <a:off x="0" y="-57150"/>
              <a:ext cx="5133902" cy="36591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7350919" y="276395"/>
            <a:ext cx="3586162" cy="6629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60"/>
              </a:lnSpc>
            </a:pPr>
            <a:r>
              <a:rPr lang="en-US" sz="3900">
                <a:solidFill>
                  <a:srgbClr val="74CF4A"/>
                </a:solidFill>
                <a:latin typeface="Antonio"/>
              </a:rPr>
              <a:t>Equipe de Analistas</a:t>
            </a:r>
          </a:p>
        </p:txBody>
      </p:sp>
      <p:grpSp>
        <p:nvGrpSpPr>
          <p:cNvPr id="10" name="Group 10"/>
          <p:cNvGrpSpPr/>
          <p:nvPr/>
        </p:nvGrpSpPr>
        <p:grpSpPr>
          <a:xfrm>
            <a:off x="4459420" y="1863605"/>
            <a:ext cx="9216761" cy="6407391"/>
            <a:chOff x="0" y="0"/>
            <a:chExt cx="2427460" cy="1687543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2427460" cy="1687543"/>
            </a:xfrm>
            <a:custGeom>
              <a:avLst/>
              <a:gdLst/>
              <a:ahLst/>
              <a:cxnLst/>
              <a:rect l="l" t="t" r="r" b="b"/>
              <a:pathLst>
                <a:path w="2427460" h="1687543">
                  <a:moveTo>
                    <a:pt x="42839" y="0"/>
                  </a:moveTo>
                  <a:lnTo>
                    <a:pt x="2384621" y="0"/>
                  </a:lnTo>
                  <a:cubicBezTo>
                    <a:pt x="2408280" y="0"/>
                    <a:pt x="2427460" y="19180"/>
                    <a:pt x="2427460" y="42839"/>
                  </a:cubicBezTo>
                  <a:lnTo>
                    <a:pt x="2427460" y="1644704"/>
                  </a:lnTo>
                  <a:cubicBezTo>
                    <a:pt x="2427460" y="1656066"/>
                    <a:pt x="2422946" y="1666962"/>
                    <a:pt x="2414912" y="1674996"/>
                  </a:cubicBezTo>
                  <a:cubicBezTo>
                    <a:pt x="2406878" y="1683030"/>
                    <a:pt x="2395982" y="1687543"/>
                    <a:pt x="2384621" y="1687543"/>
                  </a:cubicBezTo>
                  <a:lnTo>
                    <a:pt x="42839" y="1687543"/>
                  </a:lnTo>
                  <a:cubicBezTo>
                    <a:pt x="31477" y="1687543"/>
                    <a:pt x="20581" y="1683030"/>
                    <a:pt x="12547" y="1674996"/>
                  </a:cubicBezTo>
                  <a:cubicBezTo>
                    <a:pt x="4513" y="1666962"/>
                    <a:pt x="0" y="1656066"/>
                    <a:pt x="0" y="1644704"/>
                  </a:cubicBezTo>
                  <a:lnTo>
                    <a:pt x="0" y="42839"/>
                  </a:lnTo>
                  <a:cubicBezTo>
                    <a:pt x="0" y="31477"/>
                    <a:pt x="4513" y="20581"/>
                    <a:pt x="12547" y="12547"/>
                  </a:cubicBezTo>
                  <a:cubicBezTo>
                    <a:pt x="20581" y="4513"/>
                    <a:pt x="31477" y="0"/>
                    <a:pt x="42839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rnd">
              <a:solidFill>
                <a:srgbClr val="648536"/>
              </a:solidFill>
              <a:prstDash val="solid"/>
              <a:round/>
            </a:ln>
          </p:spPr>
        </p:sp>
        <p:sp>
          <p:nvSpPr>
            <p:cNvPr id="12" name="TextBox 12"/>
            <p:cNvSpPr txBox="1"/>
            <p:nvPr/>
          </p:nvSpPr>
          <p:spPr>
            <a:xfrm>
              <a:off x="0" y="-57150"/>
              <a:ext cx="2427460" cy="174469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4611820" y="2016005"/>
            <a:ext cx="9216761" cy="6407391"/>
            <a:chOff x="0" y="0"/>
            <a:chExt cx="2427460" cy="1687543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2427460" cy="1687543"/>
            </a:xfrm>
            <a:custGeom>
              <a:avLst/>
              <a:gdLst/>
              <a:ahLst/>
              <a:cxnLst/>
              <a:rect l="l" t="t" r="r" b="b"/>
              <a:pathLst>
                <a:path w="2427460" h="1687543">
                  <a:moveTo>
                    <a:pt x="42839" y="0"/>
                  </a:moveTo>
                  <a:lnTo>
                    <a:pt x="2384621" y="0"/>
                  </a:lnTo>
                  <a:cubicBezTo>
                    <a:pt x="2408280" y="0"/>
                    <a:pt x="2427460" y="19180"/>
                    <a:pt x="2427460" y="42839"/>
                  </a:cubicBezTo>
                  <a:lnTo>
                    <a:pt x="2427460" y="1644704"/>
                  </a:lnTo>
                  <a:cubicBezTo>
                    <a:pt x="2427460" y="1656066"/>
                    <a:pt x="2422946" y="1666962"/>
                    <a:pt x="2414912" y="1674996"/>
                  </a:cubicBezTo>
                  <a:cubicBezTo>
                    <a:pt x="2406878" y="1683030"/>
                    <a:pt x="2395982" y="1687543"/>
                    <a:pt x="2384621" y="1687543"/>
                  </a:cubicBezTo>
                  <a:lnTo>
                    <a:pt x="42839" y="1687543"/>
                  </a:lnTo>
                  <a:cubicBezTo>
                    <a:pt x="31477" y="1687543"/>
                    <a:pt x="20581" y="1683030"/>
                    <a:pt x="12547" y="1674996"/>
                  </a:cubicBezTo>
                  <a:cubicBezTo>
                    <a:pt x="4513" y="1666962"/>
                    <a:pt x="0" y="1656066"/>
                    <a:pt x="0" y="1644704"/>
                  </a:cubicBezTo>
                  <a:lnTo>
                    <a:pt x="0" y="42839"/>
                  </a:lnTo>
                  <a:cubicBezTo>
                    <a:pt x="0" y="31477"/>
                    <a:pt x="4513" y="20581"/>
                    <a:pt x="12547" y="12547"/>
                  </a:cubicBezTo>
                  <a:cubicBezTo>
                    <a:pt x="20581" y="4513"/>
                    <a:pt x="31477" y="0"/>
                    <a:pt x="42839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rnd">
              <a:solidFill>
                <a:srgbClr val="648536"/>
              </a:solidFill>
              <a:prstDash val="solid"/>
              <a:round/>
            </a:ln>
          </p:spPr>
        </p:sp>
        <p:sp>
          <p:nvSpPr>
            <p:cNvPr id="15" name="TextBox 15"/>
            <p:cNvSpPr txBox="1"/>
            <p:nvPr/>
          </p:nvSpPr>
          <p:spPr>
            <a:xfrm>
              <a:off x="0" y="-57150"/>
              <a:ext cx="2427460" cy="174469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sp>
        <p:nvSpPr>
          <p:cNvPr id="16" name="TextBox 16"/>
          <p:cNvSpPr txBox="1"/>
          <p:nvPr/>
        </p:nvSpPr>
        <p:spPr>
          <a:xfrm>
            <a:off x="5221102" y="2411687"/>
            <a:ext cx="7998197" cy="55382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54617" lvl="1" indent="-427309">
              <a:lnSpc>
                <a:spcPts val="5541"/>
              </a:lnSpc>
              <a:buFont typeface="Arial"/>
              <a:buChar char="•"/>
            </a:pPr>
            <a:r>
              <a:rPr lang="en-US" sz="3958">
                <a:solidFill>
                  <a:srgbClr val="1F1A17"/>
                </a:solidFill>
                <a:latin typeface="Antonio"/>
                <a:hlinkClick r:id="rId3" tooltip="https://www.linkedin.com/in/educarvalh"/>
              </a:rPr>
              <a:t>Eduardo Silva Carvalho</a:t>
            </a:r>
          </a:p>
          <a:p>
            <a:pPr marL="854617" lvl="1" indent="-427309">
              <a:lnSpc>
                <a:spcPts val="5541"/>
              </a:lnSpc>
              <a:buFont typeface="Arial"/>
              <a:buChar char="•"/>
            </a:pPr>
            <a:r>
              <a:rPr lang="en-US" sz="3958">
                <a:solidFill>
                  <a:srgbClr val="1F1A17"/>
                </a:solidFill>
                <a:latin typeface="Antonio"/>
                <a:hlinkClick r:id="rId4" tooltip="https://www.linkedin.com/in/isabella-arving-b39385231/"/>
              </a:rPr>
              <a:t>Isabella Cristina Arving</a:t>
            </a:r>
          </a:p>
          <a:p>
            <a:pPr marL="854617" lvl="1" indent="-427309">
              <a:lnSpc>
                <a:spcPts val="5541"/>
              </a:lnSpc>
              <a:buFont typeface="Arial"/>
              <a:buChar char="•"/>
            </a:pPr>
            <a:r>
              <a:rPr lang="en-US" sz="3958">
                <a:solidFill>
                  <a:srgbClr val="1F1A17"/>
                </a:solidFill>
                <a:latin typeface="Antonio"/>
                <a:hlinkClick r:id="rId5" tooltip="https://www.linkedin.com/in/leonardohbrito/"/>
              </a:rPr>
              <a:t>Leonardo Henrique de Brito Junior</a:t>
            </a:r>
          </a:p>
          <a:p>
            <a:pPr marL="854617" lvl="1" indent="-427309">
              <a:lnSpc>
                <a:spcPts val="5541"/>
              </a:lnSpc>
              <a:buFont typeface="Arial"/>
              <a:buChar char="•"/>
            </a:pPr>
            <a:r>
              <a:rPr lang="en-US" sz="3958">
                <a:solidFill>
                  <a:srgbClr val="1F1A17"/>
                </a:solidFill>
                <a:latin typeface="Antonio"/>
                <a:hlinkClick r:id="rId6" tooltip="https://www.linkedin.com/in/luiz-antonio-15b7b395/"/>
              </a:rPr>
              <a:t>Luiz Antonio C O Junior</a:t>
            </a:r>
          </a:p>
          <a:p>
            <a:pPr marL="854617" lvl="1" indent="-427309">
              <a:lnSpc>
                <a:spcPts val="5541"/>
              </a:lnSpc>
              <a:buFont typeface="Arial"/>
              <a:buChar char="•"/>
            </a:pPr>
            <a:r>
              <a:rPr lang="en-US" sz="3958">
                <a:solidFill>
                  <a:srgbClr val="1F1A17"/>
                </a:solidFill>
                <a:latin typeface="Antonio"/>
                <a:hlinkClick r:id="rId7" tooltip="https://www.linkedin.com/in/michaelsantana95/"/>
              </a:rPr>
              <a:t>Michael Santana</a:t>
            </a:r>
          </a:p>
          <a:p>
            <a:pPr marL="854617" lvl="1" indent="-427309">
              <a:lnSpc>
                <a:spcPts val="5541"/>
              </a:lnSpc>
              <a:buFont typeface="Arial"/>
              <a:buChar char="•"/>
            </a:pPr>
            <a:r>
              <a:rPr lang="en-US" sz="3958">
                <a:solidFill>
                  <a:srgbClr val="1F1A17"/>
                </a:solidFill>
                <a:latin typeface="Antonio"/>
                <a:hlinkClick r:id="rId8" tooltip="https://www.linkedin.com/in/rcvaz/"/>
              </a:rPr>
              <a:t>Raphael Cleber Vaz</a:t>
            </a:r>
          </a:p>
          <a:p>
            <a:pPr marL="854617" lvl="1" indent="-427309">
              <a:lnSpc>
                <a:spcPts val="5541"/>
              </a:lnSpc>
              <a:buFont typeface="Arial"/>
              <a:buChar char="•"/>
            </a:pPr>
            <a:r>
              <a:rPr lang="en-US" sz="3958">
                <a:solidFill>
                  <a:srgbClr val="1F1A17"/>
                </a:solidFill>
                <a:latin typeface="Antonio"/>
                <a:hlinkClick r:id="rId9" tooltip="https://www.linkedin.com/in/ricardo-mazzeo/"/>
              </a:rPr>
              <a:t>Ricardo Mazzeo</a:t>
            </a:r>
          </a:p>
          <a:p>
            <a:pPr marL="854617" lvl="1" indent="-427309">
              <a:lnSpc>
                <a:spcPts val="5541"/>
              </a:lnSpc>
              <a:buFont typeface="Arial"/>
              <a:buChar char="•"/>
            </a:pPr>
            <a:r>
              <a:rPr lang="en-US" sz="3958">
                <a:solidFill>
                  <a:srgbClr val="1F1A17"/>
                </a:solidFill>
                <a:latin typeface="Antonio"/>
                <a:hlinkClick r:id="rId10" tooltip="https://www.linkedin.com/in/wiliamsalves/"/>
              </a:rPr>
              <a:t>Wiliams Alves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602392" y="-404117"/>
            <a:ext cx="19925270" cy="1803519"/>
            <a:chOff x="0" y="0"/>
            <a:chExt cx="5247808" cy="47500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247808" cy="475001"/>
            </a:xfrm>
            <a:custGeom>
              <a:avLst/>
              <a:gdLst/>
              <a:ahLst/>
              <a:cxnLst/>
              <a:rect l="l" t="t" r="r" b="b"/>
              <a:pathLst>
                <a:path w="5247808" h="475001">
                  <a:moveTo>
                    <a:pt x="3885" y="0"/>
                  </a:moveTo>
                  <a:lnTo>
                    <a:pt x="5243923" y="0"/>
                  </a:lnTo>
                  <a:cubicBezTo>
                    <a:pt x="5244953" y="0"/>
                    <a:pt x="5245941" y="409"/>
                    <a:pt x="5246670" y="1138"/>
                  </a:cubicBezTo>
                  <a:cubicBezTo>
                    <a:pt x="5247399" y="1867"/>
                    <a:pt x="5247808" y="2855"/>
                    <a:pt x="5247808" y="3885"/>
                  </a:cubicBezTo>
                  <a:lnTo>
                    <a:pt x="5247808" y="471116"/>
                  </a:lnTo>
                  <a:cubicBezTo>
                    <a:pt x="5247808" y="472146"/>
                    <a:pt x="5247399" y="473134"/>
                    <a:pt x="5246670" y="473863"/>
                  </a:cubicBezTo>
                  <a:cubicBezTo>
                    <a:pt x="5245941" y="474592"/>
                    <a:pt x="5244953" y="475001"/>
                    <a:pt x="5243923" y="475001"/>
                  </a:cubicBezTo>
                  <a:lnTo>
                    <a:pt x="3885" y="475001"/>
                  </a:lnTo>
                  <a:cubicBezTo>
                    <a:pt x="2855" y="475001"/>
                    <a:pt x="1867" y="474592"/>
                    <a:pt x="1138" y="473863"/>
                  </a:cubicBezTo>
                  <a:cubicBezTo>
                    <a:pt x="409" y="473134"/>
                    <a:pt x="0" y="472146"/>
                    <a:pt x="0" y="471116"/>
                  </a:cubicBezTo>
                  <a:lnTo>
                    <a:pt x="0" y="3885"/>
                  </a:lnTo>
                  <a:cubicBezTo>
                    <a:pt x="0" y="2855"/>
                    <a:pt x="409" y="1867"/>
                    <a:pt x="1138" y="1138"/>
                  </a:cubicBezTo>
                  <a:cubicBezTo>
                    <a:pt x="1867" y="409"/>
                    <a:pt x="2855" y="0"/>
                    <a:pt x="3885" y="0"/>
                  </a:cubicBezTo>
                  <a:close/>
                </a:path>
              </a:pathLst>
            </a:custGeom>
            <a:solidFill>
              <a:srgbClr val="33333D"/>
            </a:solidFill>
            <a:ln w="95250" cap="sq">
              <a:solidFill>
                <a:srgbClr val="648536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5247808" cy="53215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0" y="0"/>
            <a:ext cx="2206871" cy="1291929"/>
          </a:xfrm>
          <a:custGeom>
            <a:avLst/>
            <a:gdLst/>
            <a:ahLst/>
            <a:cxnLst/>
            <a:rect l="l" t="t" r="r" b="b"/>
            <a:pathLst>
              <a:path w="2206871" h="1291929">
                <a:moveTo>
                  <a:pt x="0" y="0"/>
                </a:moveTo>
                <a:lnTo>
                  <a:pt x="2206871" y="0"/>
                </a:lnTo>
                <a:lnTo>
                  <a:pt x="2206871" y="1291929"/>
                </a:lnTo>
                <a:lnTo>
                  <a:pt x="0" y="129192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6781" b="-16781"/>
            </a:stretch>
          </a:blipFill>
          <a:ln cap="sq">
            <a:noFill/>
            <a:prstDash val="solid"/>
            <a:miter/>
          </a:ln>
        </p:spPr>
      </p:sp>
      <p:grpSp>
        <p:nvGrpSpPr>
          <p:cNvPr id="6" name="Group 6"/>
          <p:cNvGrpSpPr/>
          <p:nvPr/>
        </p:nvGrpSpPr>
        <p:grpSpPr>
          <a:xfrm>
            <a:off x="-602392" y="10020270"/>
            <a:ext cx="19492784" cy="1172350"/>
            <a:chOff x="0" y="0"/>
            <a:chExt cx="5133902" cy="30876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5133902" cy="308767"/>
            </a:xfrm>
            <a:custGeom>
              <a:avLst/>
              <a:gdLst/>
              <a:ahLst/>
              <a:cxnLst/>
              <a:rect l="l" t="t" r="r" b="b"/>
              <a:pathLst>
                <a:path w="5133902" h="308767">
                  <a:moveTo>
                    <a:pt x="0" y="0"/>
                  </a:moveTo>
                  <a:lnTo>
                    <a:pt x="5133902" y="0"/>
                  </a:lnTo>
                  <a:lnTo>
                    <a:pt x="5133902" y="308767"/>
                  </a:lnTo>
                  <a:lnTo>
                    <a:pt x="0" y="308767"/>
                  </a:lnTo>
                  <a:close/>
                </a:path>
              </a:pathLst>
            </a:custGeom>
            <a:solidFill>
              <a:srgbClr val="648536"/>
            </a:solidFill>
            <a:ln cap="sq">
              <a:noFill/>
              <a:prstDash val="solid"/>
              <a:miter/>
            </a:ln>
          </p:spPr>
        </p:sp>
        <p:sp>
          <p:nvSpPr>
            <p:cNvPr id="8" name="TextBox 8"/>
            <p:cNvSpPr txBox="1"/>
            <p:nvPr/>
          </p:nvSpPr>
          <p:spPr>
            <a:xfrm>
              <a:off x="0" y="-57150"/>
              <a:ext cx="5133902" cy="36591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3219984" y="2141537"/>
            <a:ext cx="14379538" cy="7136600"/>
            <a:chOff x="0" y="0"/>
            <a:chExt cx="19172717" cy="9515467"/>
          </a:xfrm>
        </p:grpSpPr>
        <p:sp>
          <p:nvSpPr>
            <p:cNvPr id="10" name="Freeform 10"/>
            <p:cNvSpPr/>
            <p:nvPr/>
          </p:nvSpPr>
          <p:spPr>
            <a:xfrm>
              <a:off x="1813192" y="1267880"/>
              <a:ext cx="1390433" cy="1753986"/>
            </a:xfrm>
            <a:custGeom>
              <a:avLst/>
              <a:gdLst/>
              <a:ahLst/>
              <a:cxnLst/>
              <a:rect l="l" t="t" r="r" b="b"/>
              <a:pathLst>
                <a:path w="1390433" h="1753986">
                  <a:moveTo>
                    <a:pt x="0" y="0"/>
                  </a:moveTo>
                  <a:lnTo>
                    <a:pt x="1390433" y="0"/>
                  </a:lnTo>
                  <a:lnTo>
                    <a:pt x="1390433" y="1753987"/>
                  </a:lnTo>
                  <a:lnTo>
                    <a:pt x="0" y="175398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1" name="Freeform 11"/>
            <p:cNvSpPr/>
            <p:nvPr/>
          </p:nvSpPr>
          <p:spPr>
            <a:xfrm>
              <a:off x="1479965" y="3388674"/>
              <a:ext cx="2186033" cy="1721004"/>
            </a:xfrm>
            <a:custGeom>
              <a:avLst/>
              <a:gdLst/>
              <a:ahLst/>
              <a:cxnLst/>
              <a:rect l="l" t="t" r="r" b="b"/>
              <a:pathLst>
                <a:path w="2186033" h="1721004">
                  <a:moveTo>
                    <a:pt x="0" y="0"/>
                  </a:moveTo>
                  <a:lnTo>
                    <a:pt x="2186033" y="0"/>
                  </a:lnTo>
                  <a:lnTo>
                    <a:pt x="2186033" y="1721005"/>
                  </a:lnTo>
                  <a:lnTo>
                    <a:pt x="0" y="172100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2" name="Freeform 12"/>
            <p:cNvSpPr/>
            <p:nvPr/>
          </p:nvSpPr>
          <p:spPr>
            <a:xfrm>
              <a:off x="1609111" y="5617679"/>
              <a:ext cx="2056887" cy="2304049"/>
            </a:xfrm>
            <a:custGeom>
              <a:avLst/>
              <a:gdLst/>
              <a:ahLst/>
              <a:cxnLst/>
              <a:rect l="l" t="t" r="r" b="b"/>
              <a:pathLst>
                <a:path w="2056887" h="2304049">
                  <a:moveTo>
                    <a:pt x="0" y="0"/>
                  </a:moveTo>
                  <a:lnTo>
                    <a:pt x="2056887" y="0"/>
                  </a:lnTo>
                  <a:lnTo>
                    <a:pt x="2056887" y="2304048"/>
                  </a:lnTo>
                  <a:lnTo>
                    <a:pt x="0" y="23040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3" name="TextBox 13"/>
            <p:cNvSpPr txBox="1"/>
            <p:nvPr/>
          </p:nvSpPr>
          <p:spPr>
            <a:xfrm>
              <a:off x="4255497" y="1743945"/>
              <a:ext cx="10810408" cy="72961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712470" lvl="1" indent="-356235">
                <a:lnSpc>
                  <a:spcPts val="4620"/>
                </a:lnSpc>
                <a:buFont typeface="Arial"/>
                <a:buChar char="•"/>
              </a:pPr>
              <a:r>
                <a:rPr lang="en-US" sz="3300">
                  <a:solidFill>
                    <a:srgbClr val="33333D"/>
                  </a:solidFill>
                  <a:latin typeface="Antonio"/>
                </a:rPr>
                <a:t>COLETA DOS DADOS.</a:t>
              </a:r>
            </a:p>
          </p:txBody>
        </p:sp>
        <p:grpSp>
          <p:nvGrpSpPr>
            <p:cNvPr id="14" name="Group 14"/>
            <p:cNvGrpSpPr/>
            <p:nvPr/>
          </p:nvGrpSpPr>
          <p:grpSpPr>
            <a:xfrm>
              <a:off x="0" y="0"/>
              <a:ext cx="16414365" cy="9312267"/>
              <a:chOff x="0" y="0"/>
              <a:chExt cx="3242344" cy="183946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3242344" cy="1839460"/>
              </a:xfrm>
              <a:custGeom>
                <a:avLst/>
                <a:gdLst/>
                <a:ahLst/>
                <a:cxnLst/>
                <a:rect l="l" t="t" r="r" b="b"/>
                <a:pathLst>
                  <a:path w="3242344" h="1839460">
                    <a:moveTo>
                      <a:pt x="32073" y="0"/>
                    </a:moveTo>
                    <a:lnTo>
                      <a:pt x="3210271" y="0"/>
                    </a:lnTo>
                    <a:cubicBezTo>
                      <a:pt x="3218777" y="0"/>
                      <a:pt x="3226935" y="3379"/>
                      <a:pt x="3232950" y="9394"/>
                    </a:cubicBezTo>
                    <a:cubicBezTo>
                      <a:pt x="3238965" y="15409"/>
                      <a:pt x="3242344" y="23566"/>
                      <a:pt x="3242344" y="32073"/>
                    </a:cubicBezTo>
                    <a:lnTo>
                      <a:pt x="3242344" y="1807388"/>
                    </a:lnTo>
                    <a:cubicBezTo>
                      <a:pt x="3242344" y="1815894"/>
                      <a:pt x="3238965" y="1824051"/>
                      <a:pt x="3232950" y="1830066"/>
                    </a:cubicBezTo>
                    <a:cubicBezTo>
                      <a:pt x="3226935" y="1836081"/>
                      <a:pt x="3218777" y="1839460"/>
                      <a:pt x="3210271" y="1839460"/>
                    </a:cubicBezTo>
                    <a:lnTo>
                      <a:pt x="32073" y="1839460"/>
                    </a:lnTo>
                    <a:cubicBezTo>
                      <a:pt x="23566" y="1839460"/>
                      <a:pt x="15409" y="1836081"/>
                      <a:pt x="9394" y="1830066"/>
                    </a:cubicBezTo>
                    <a:cubicBezTo>
                      <a:pt x="3379" y="1824051"/>
                      <a:pt x="0" y="1815894"/>
                      <a:pt x="0" y="1807388"/>
                    </a:cubicBezTo>
                    <a:lnTo>
                      <a:pt x="0" y="32073"/>
                    </a:lnTo>
                    <a:cubicBezTo>
                      <a:pt x="0" y="23566"/>
                      <a:pt x="3379" y="15409"/>
                      <a:pt x="9394" y="9394"/>
                    </a:cubicBezTo>
                    <a:cubicBezTo>
                      <a:pt x="15409" y="3379"/>
                      <a:pt x="23566" y="0"/>
                      <a:pt x="32073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66675" cap="rnd">
                <a:solidFill>
                  <a:srgbClr val="648536"/>
                </a:solidFill>
                <a:prstDash val="solid"/>
                <a:round/>
              </a:ln>
            </p:spPr>
          </p:sp>
          <p:sp>
            <p:nvSpPr>
              <p:cNvPr id="16" name="TextBox 16"/>
              <p:cNvSpPr txBox="1"/>
              <p:nvPr/>
            </p:nvSpPr>
            <p:spPr>
              <a:xfrm>
                <a:off x="0" y="-57150"/>
                <a:ext cx="3242344" cy="189661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359"/>
                  </a:lnSpc>
                </a:pPr>
                <a:endParaRPr/>
              </a:p>
            </p:txBody>
          </p:sp>
        </p:grpSp>
        <p:grpSp>
          <p:nvGrpSpPr>
            <p:cNvPr id="17" name="Group 17"/>
            <p:cNvGrpSpPr/>
            <p:nvPr/>
          </p:nvGrpSpPr>
          <p:grpSpPr>
            <a:xfrm>
              <a:off x="203200" y="203200"/>
              <a:ext cx="16414365" cy="9312267"/>
              <a:chOff x="0" y="0"/>
              <a:chExt cx="3242344" cy="183946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3242344" cy="1839460"/>
              </a:xfrm>
              <a:custGeom>
                <a:avLst/>
                <a:gdLst/>
                <a:ahLst/>
                <a:cxnLst/>
                <a:rect l="l" t="t" r="r" b="b"/>
                <a:pathLst>
                  <a:path w="3242344" h="1839460">
                    <a:moveTo>
                      <a:pt x="32073" y="0"/>
                    </a:moveTo>
                    <a:lnTo>
                      <a:pt x="3210271" y="0"/>
                    </a:lnTo>
                    <a:cubicBezTo>
                      <a:pt x="3218777" y="0"/>
                      <a:pt x="3226935" y="3379"/>
                      <a:pt x="3232950" y="9394"/>
                    </a:cubicBezTo>
                    <a:cubicBezTo>
                      <a:pt x="3238965" y="15409"/>
                      <a:pt x="3242344" y="23566"/>
                      <a:pt x="3242344" y="32073"/>
                    </a:cubicBezTo>
                    <a:lnTo>
                      <a:pt x="3242344" y="1807388"/>
                    </a:lnTo>
                    <a:cubicBezTo>
                      <a:pt x="3242344" y="1815894"/>
                      <a:pt x="3238965" y="1824051"/>
                      <a:pt x="3232950" y="1830066"/>
                    </a:cubicBezTo>
                    <a:cubicBezTo>
                      <a:pt x="3226935" y="1836081"/>
                      <a:pt x="3218777" y="1839460"/>
                      <a:pt x="3210271" y="1839460"/>
                    </a:cubicBezTo>
                    <a:lnTo>
                      <a:pt x="32073" y="1839460"/>
                    </a:lnTo>
                    <a:cubicBezTo>
                      <a:pt x="23566" y="1839460"/>
                      <a:pt x="15409" y="1836081"/>
                      <a:pt x="9394" y="1830066"/>
                    </a:cubicBezTo>
                    <a:cubicBezTo>
                      <a:pt x="3379" y="1824051"/>
                      <a:pt x="0" y="1815894"/>
                      <a:pt x="0" y="1807388"/>
                    </a:cubicBezTo>
                    <a:lnTo>
                      <a:pt x="0" y="32073"/>
                    </a:lnTo>
                    <a:cubicBezTo>
                      <a:pt x="0" y="23566"/>
                      <a:pt x="3379" y="15409"/>
                      <a:pt x="9394" y="9394"/>
                    </a:cubicBezTo>
                    <a:cubicBezTo>
                      <a:pt x="15409" y="3379"/>
                      <a:pt x="23566" y="0"/>
                      <a:pt x="32073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66675" cap="rnd">
                <a:solidFill>
                  <a:srgbClr val="648536"/>
                </a:solidFill>
                <a:prstDash val="solid"/>
                <a:round/>
              </a:ln>
            </p:spPr>
          </p:sp>
          <p:sp>
            <p:nvSpPr>
              <p:cNvPr id="19" name="TextBox 19"/>
              <p:cNvSpPr txBox="1"/>
              <p:nvPr/>
            </p:nvSpPr>
            <p:spPr>
              <a:xfrm>
                <a:off x="0" y="-57150"/>
                <a:ext cx="3242344" cy="189661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359"/>
                  </a:lnSpc>
                </a:pPr>
                <a:endParaRPr/>
              </a:p>
            </p:txBody>
          </p:sp>
        </p:grpSp>
        <p:sp>
          <p:nvSpPr>
            <p:cNvPr id="20" name="TextBox 20"/>
            <p:cNvSpPr txBox="1"/>
            <p:nvPr/>
          </p:nvSpPr>
          <p:spPr>
            <a:xfrm>
              <a:off x="4255497" y="3331524"/>
              <a:ext cx="13763922" cy="225440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707612" lvl="1" indent="-353806">
                <a:lnSpc>
                  <a:spcPts val="4588"/>
                </a:lnSpc>
                <a:buFont typeface="Arial"/>
                <a:buChar char="•"/>
              </a:pPr>
              <a:r>
                <a:rPr lang="en-US" sz="3277">
                  <a:solidFill>
                    <a:srgbClr val="33333D"/>
                  </a:solidFill>
                  <a:latin typeface="Antonio"/>
                </a:rPr>
                <a:t>TRATAMENTO DE ENCODING E STRINGS.</a:t>
              </a:r>
            </a:p>
            <a:p>
              <a:pPr marL="707612" lvl="1" indent="-353806">
                <a:lnSpc>
                  <a:spcPts val="4588"/>
                </a:lnSpc>
                <a:buFont typeface="Arial"/>
                <a:buChar char="•"/>
              </a:pPr>
              <a:r>
                <a:rPr lang="en-US" sz="3277">
                  <a:solidFill>
                    <a:srgbClr val="33333D"/>
                  </a:solidFill>
                  <a:latin typeface="Antonio"/>
                </a:rPr>
                <a:t>TRATAMENTO DE DADOS NULOS E INCONSISTENTES.</a:t>
              </a:r>
            </a:p>
            <a:p>
              <a:pPr>
                <a:lnSpc>
                  <a:spcPts val="4588"/>
                </a:lnSpc>
              </a:pPr>
              <a:endParaRPr lang="en-US" sz="3277">
                <a:solidFill>
                  <a:srgbClr val="33333D"/>
                </a:solidFill>
                <a:latin typeface="Antonio"/>
              </a:endParaRPr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4255497" y="5836052"/>
              <a:ext cx="14917220" cy="225440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707612" lvl="1" indent="-353806">
                <a:lnSpc>
                  <a:spcPts val="4588"/>
                </a:lnSpc>
                <a:buFont typeface="Arial"/>
                <a:buChar char="•"/>
              </a:pPr>
              <a:r>
                <a:rPr lang="en-US" sz="3277">
                  <a:solidFill>
                    <a:srgbClr val="33333D"/>
                  </a:solidFill>
                  <a:latin typeface="Antonio"/>
                </a:rPr>
                <a:t>EXPLORAÇÃO DOS DADOS COM GRÁFICOS E TABELAS.</a:t>
              </a:r>
            </a:p>
            <a:p>
              <a:pPr marL="707612" lvl="1" indent="-353806">
                <a:lnSpc>
                  <a:spcPts val="4588"/>
                </a:lnSpc>
                <a:buFont typeface="Arial"/>
                <a:buChar char="•"/>
              </a:pPr>
              <a:r>
                <a:rPr lang="en-US" sz="3277">
                  <a:solidFill>
                    <a:srgbClr val="33333D"/>
                  </a:solidFill>
                  <a:latin typeface="Antonio"/>
                </a:rPr>
                <a:t>POWER BI PARA ANÁLISE E INSIGHTS.</a:t>
              </a:r>
            </a:p>
            <a:p>
              <a:pPr>
                <a:lnSpc>
                  <a:spcPts val="4588"/>
                </a:lnSpc>
              </a:pPr>
              <a:endParaRPr lang="en-US" sz="3277">
                <a:solidFill>
                  <a:srgbClr val="33333D"/>
                </a:solidFill>
                <a:latin typeface="Antonio"/>
              </a:endParaRPr>
            </a:p>
          </p:txBody>
        </p:sp>
      </p:grpSp>
      <p:sp>
        <p:nvSpPr>
          <p:cNvPr id="22" name="TextBox 22"/>
          <p:cNvSpPr txBox="1"/>
          <p:nvPr/>
        </p:nvSpPr>
        <p:spPr>
          <a:xfrm>
            <a:off x="5411465" y="276395"/>
            <a:ext cx="7465070" cy="6629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60"/>
              </a:lnSpc>
            </a:pPr>
            <a:r>
              <a:rPr lang="en-US" sz="3900">
                <a:solidFill>
                  <a:srgbClr val="74CF4A"/>
                </a:solidFill>
                <a:latin typeface="Antonio"/>
              </a:rPr>
              <a:t>Coleta, Tratamento, Exploração e Análise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602392" y="-404117"/>
            <a:ext cx="19925270" cy="1803519"/>
            <a:chOff x="0" y="0"/>
            <a:chExt cx="5247808" cy="47500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247808" cy="475001"/>
            </a:xfrm>
            <a:custGeom>
              <a:avLst/>
              <a:gdLst/>
              <a:ahLst/>
              <a:cxnLst/>
              <a:rect l="l" t="t" r="r" b="b"/>
              <a:pathLst>
                <a:path w="5247808" h="475001">
                  <a:moveTo>
                    <a:pt x="3885" y="0"/>
                  </a:moveTo>
                  <a:lnTo>
                    <a:pt x="5243923" y="0"/>
                  </a:lnTo>
                  <a:cubicBezTo>
                    <a:pt x="5244953" y="0"/>
                    <a:pt x="5245941" y="409"/>
                    <a:pt x="5246670" y="1138"/>
                  </a:cubicBezTo>
                  <a:cubicBezTo>
                    <a:pt x="5247399" y="1867"/>
                    <a:pt x="5247808" y="2855"/>
                    <a:pt x="5247808" y="3885"/>
                  </a:cubicBezTo>
                  <a:lnTo>
                    <a:pt x="5247808" y="471116"/>
                  </a:lnTo>
                  <a:cubicBezTo>
                    <a:pt x="5247808" y="472146"/>
                    <a:pt x="5247399" y="473134"/>
                    <a:pt x="5246670" y="473863"/>
                  </a:cubicBezTo>
                  <a:cubicBezTo>
                    <a:pt x="5245941" y="474592"/>
                    <a:pt x="5244953" y="475001"/>
                    <a:pt x="5243923" y="475001"/>
                  </a:cubicBezTo>
                  <a:lnTo>
                    <a:pt x="3885" y="475001"/>
                  </a:lnTo>
                  <a:cubicBezTo>
                    <a:pt x="2855" y="475001"/>
                    <a:pt x="1867" y="474592"/>
                    <a:pt x="1138" y="473863"/>
                  </a:cubicBezTo>
                  <a:cubicBezTo>
                    <a:pt x="409" y="473134"/>
                    <a:pt x="0" y="472146"/>
                    <a:pt x="0" y="471116"/>
                  </a:cubicBezTo>
                  <a:lnTo>
                    <a:pt x="0" y="3885"/>
                  </a:lnTo>
                  <a:cubicBezTo>
                    <a:pt x="0" y="2855"/>
                    <a:pt x="409" y="1867"/>
                    <a:pt x="1138" y="1138"/>
                  </a:cubicBezTo>
                  <a:cubicBezTo>
                    <a:pt x="1867" y="409"/>
                    <a:pt x="2855" y="0"/>
                    <a:pt x="3885" y="0"/>
                  </a:cubicBezTo>
                  <a:close/>
                </a:path>
              </a:pathLst>
            </a:custGeom>
            <a:solidFill>
              <a:srgbClr val="33333D"/>
            </a:solidFill>
            <a:ln w="95250" cap="sq">
              <a:solidFill>
                <a:srgbClr val="648536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5247808" cy="53215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0" y="0"/>
            <a:ext cx="2206871" cy="1291929"/>
          </a:xfrm>
          <a:custGeom>
            <a:avLst/>
            <a:gdLst/>
            <a:ahLst/>
            <a:cxnLst/>
            <a:rect l="l" t="t" r="r" b="b"/>
            <a:pathLst>
              <a:path w="2206871" h="1291929">
                <a:moveTo>
                  <a:pt x="0" y="0"/>
                </a:moveTo>
                <a:lnTo>
                  <a:pt x="2206871" y="0"/>
                </a:lnTo>
                <a:lnTo>
                  <a:pt x="2206871" y="1291929"/>
                </a:lnTo>
                <a:lnTo>
                  <a:pt x="0" y="129192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6781" b="-16781"/>
            </a:stretch>
          </a:blipFill>
          <a:ln cap="sq">
            <a:noFill/>
            <a:prstDash val="solid"/>
            <a:miter/>
          </a:ln>
        </p:spPr>
      </p:sp>
      <p:grpSp>
        <p:nvGrpSpPr>
          <p:cNvPr id="6" name="Group 6"/>
          <p:cNvGrpSpPr/>
          <p:nvPr/>
        </p:nvGrpSpPr>
        <p:grpSpPr>
          <a:xfrm>
            <a:off x="-602392" y="10020270"/>
            <a:ext cx="19492784" cy="1172350"/>
            <a:chOff x="0" y="0"/>
            <a:chExt cx="5133902" cy="30876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5133902" cy="308767"/>
            </a:xfrm>
            <a:custGeom>
              <a:avLst/>
              <a:gdLst/>
              <a:ahLst/>
              <a:cxnLst/>
              <a:rect l="l" t="t" r="r" b="b"/>
              <a:pathLst>
                <a:path w="5133902" h="308767">
                  <a:moveTo>
                    <a:pt x="0" y="0"/>
                  </a:moveTo>
                  <a:lnTo>
                    <a:pt x="5133902" y="0"/>
                  </a:lnTo>
                  <a:lnTo>
                    <a:pt x="5133902" y="308767"/>
                  </a:lnTo>
                  <a:lnTo>
                    <a:pt x="0" y="308767"/>
                  </a:lnTo>
                  <a:close/>
                </a:path>
              </a:pathLst>
            </a:custGeom>
            <a:solidFill>
              <a:srgbClr val="648536"/>
            </a:solidFill>
            <a:ln cap="sq">
              <a:noFill/>
              <a:prstDash val="solid"/>
              <a:miter/>
            </a:ln>
          </p:spPr>
        </p:sp>
        <p:sp>
          <p:nvSpPr>
            <p:cNvPr id="8" name="TextBox 8"/>
            <p:cNvSpPr txBox="1"/>
            <p:nvPr/>
          </p:nvSpPr>
          <p:spPr>
            <a:xfrm>
              <a:off x="0" y="-57150"/>
              <a:ext cx="5133902" cy="36591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521568" y="1636277"/>
            <a:ext cx="8258432" cy="8147120"/>
            <a:chOff x="0" y="0"/>
            <a:chExt cx="11011243" cy="10862826"/>
          </a:xfrm>
        </p:grpSpPr>
        <p:grpSp>
          <p:nvGrpSpPr>
            <p:cNvPr id="10" name="Group 10"/>
            <p:cNvGrpSpPr/>
            <p:nvPr/>
          </p:nvGrpSpPr>
          <p:grpSpPr>
            <a:xfrm>
              <a:off x="0" y="0"/>
              <a:ext cx="10808043" cy="10659626"/>
              <a:chOff x="0" y="0"/>
              <a:chExt cx="2215488" cy="2185065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2215488" cy="2185064"/>
              </a:xfrm>
              <a:custGeom>
                <a:avLst/>
                <a:gdLst/>
                <a:ahLst/>
                <a:cxnLst/>
                <a:rect l="l" t="t" r="r" b="b"/>
                <a:pathLst>
                  <a:path w="2215488" h="2185064">
                    <a:moveTo>
                      <a:pt x="48709" y="0"/>
                    </a:moveTo>
                    <a:lnTo>
                      <a:pt x="2166779" y="0"/>
                    </a:lnTo>
                    <a:cubicBezTo>
                      <a:pt x="2179697" y="0"/>
                      <a:pt x="2192087" y="5132"/>
                      <a:pt x="2201221" y="14267"/>
                    </a:cubicBezTo>
                    <a:cubicBezTo>
                      <a:pt x="2210356" y="23401"/>
                      <a:pt x="2215488" y="35791"/>
                      <a:pt x="2215488" y="48709"/>
                    </a:cubicBezTo>
                    <a:lnTo>
                      <a:pt x="2215488" y="2136355"/>
                    </a:lnTo>
                    <a:cubicBezTo>
                      <a:pt x="2215488" y="2149274"/>
                      <a:pt x="2210356" y="2161663"/>
                      <a:pt x="2201221" y="2170798"/>
                    </a:cubicBezTo>
                    <a:cubicBezTo>
                      <a:pt x="2192087" y="2179933"/>
                      <a:pt x="2179697" y="2185064"/>
                      <a:pt x="2166779" y="2185064"/>
                    </a:cubicBezTo>
                    <a:lnTo>
                      <a:pt x="48709" y="2185064"/>
                    </a:lnTo>
                    <a:cubicBezTo>
                      <a:pt x="35791" y="2185064"/>
                      <a:pt x="23401" y="2179933"/>
                      <a:pt x="14267" y="2170798"/>
                    </a:cubicBezTo>
                    <a:cubicBezTo>
                      <a:pt x="5132" y="2161663"/>
                      <a:pt x="0" y="2149274"/>
                      <a:pt x="0" y="2136355"/>
                    </a:cubicBezTo>
                    <a:lnTo>
                      <a:pt x="0" y="48709"/>
                    </a:lnTo>
                    <a:cubicBezTo>
                      <a:pt x="0" y="35791"/>
                      <a:pt x="5132" y="23401"/>
                      <a:pt x="14267" y="14267"/>
                    </a:cubicBezTo>
                    <a:cubicBezTo>
                      <a:pt x="23401" y="5132"/>
                      <a:pt x="35791" y="0"/>
                      <a:pt x="48709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66675" cap="rnd">
                <a:solidFill>
                  <a:srgbClr val="648536"/>
                </a:solidFill>
                <a:prstDash val="solid"/>
                <a:round/>
              </a:ln>
            </p:spPr>
          </p:sp>
          <p:sp>
            <p:nvSpPr>
              <p:cNvPr id="12" name="TextBox 12"/>
              <p:cNvSpPr txBox="1"/>
              <p:nvPr/>
            </p:nvSpPr>
            <p:spPr>
              <a:xfrm>
                <a:off x="0" y="-57150"/>
                <a:ext cx="2215488" cy="2242215"/>
              </a:xfrm>
              <a:prstGeom prst="rect">
                <a:avLst/>
              </a:prstGeom>
            </p:spPr>
            <p:txBody>
              <a:bodyPr lIns="48953" tIns="48953" rIns="48953" bIns="48953" rtlCol="0" anchor="ctr"/>
              <a:lstStyle/>
              <a:p>
                <a:pPr algn="ctr">
                  <a:lnSpc>
                    <a:spcPts val="3359"/>
                  </a:lnSpc>
                </a:pPr>
                <a:endParaRPr/>
              </a:p>
            </p:txBody>
          </p:sp>
        </p:grpSp>
        <p:grpSp>
          <p:nvGrpSpPr>
            <p:cNvPr id="13" name="Group 13"/>
            <p:cNvGrpSpPr/>
            <p:nvPr/>
          </p:nvGrpSpPr>
          <p:grpSpPr>
            <a:xfrm>
              <a:off x="203200" y="203200"/>
              <a:ext cx="10808043" cy="10659626"/>
              <a:chOff x="0" y="0"/>
              <a:chExt cx="2215488" cy="2185065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2215488" cy="2185064"/>
              </a:xfrm>
              <a:custGeom>
                <a:avLst/>
                <a:gdLst/>
                <a:ahLst/>
                <a:cxnLst/>
                <a:rect l="l" t="t" r="r" b="b"/>
                <a:pathLst>
                  <a:path w="2215488" h="2185064">
                    <a:moveTo>
                      <a:pt x="48709" y="0"/>
                    </a:moveTo>
                    <a:lnTo>
                      <a:pt x="2166779" y="0"/>
                    </a:lnTo>
                    <a:cubicBezTo>
                      <a:pt x="2179697" y="0"/>
                      <a:pt x="2192087" y="5132"/>
                      <a:pt x="2201221" y="14267"/>
                    </a:cubicBezTo>
                    <a:cubicBezTo>
                      <a:pt x="2210356" y="23401"/>
                      <a:pt x="2215488" y="35791"/>
                      <a:pt x="2215488" y="48709"/>
                    </a:cubicBezTo>
                    <a:lnTo>
                      <a:pt x="2215488" y="2136355"/>
                    </a:lnTo>
                    <a:cubicBezTo>
                      <a:pt x="2215488" y="2149274"/>
                      <a:pt x="2210356" y="2161663"/>
                      <a:pt x="2201221" y="2170798"/>
                    </a:cubicBezTo>
                    <a:cubicBezTo>
                      <a:pt x="2192087" y="2179933"/>
                      <a:pt x="2179697" y="2185064"/>
                      <a:pt x="2166779" y="2185064"/>
                    </a:cubicBezTo>
                    <a:lnTo>
                      <a:pt x="48709" y="2185064"/>
                    </a:lnTo>
                    <a:cubicBezTo>
                      <a:pt x="35791" y="2185064"/>
                      <a:pt x="23401" y="2179933"/>
                      <a:pt x="14267" y="2170798"/>
                    </a:cubicBezTo>
                    <a:cubicBezTo>
                      <a:pt x="5132" y="2161663"/>
                      <a:pt x="0" y="2149274"/>
                      <a:pt x="0" y="2136355"/>
                    </a:cubicBezTo>
                    <a:lnTo>
                      <a:pt x="0" y="48709"/>
                    </a:lnTo>
                    <a:cubicBezTo>
                      <a:pt x="0" y="35791"/>
                      <a:pt x="5132" y="23401"/>
                      <a:pt x="14267" y="14267"/>
                    </a:cubicBezTo>
                    <a:cubicBezTo>
                      <a:pt x="23401" y="5132"/>
                      <a:pt x="35791" y="0"/>
                      <a:pt x="48709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66675" cap="rnd">
                <a:solidFill>
                  <a:srgbClr val="648536"/>
                </a:solidFill>
                <a:prstDash val="solid"/>
                <a:round/>
              </a:ln>
            </p:spPr>
          </p:sp>
          <p:sp>
            <p:nvSpPr>
              <p:cNvPr id="15" name="TextBox 15"/>
              <p:cNvSpPr txBox="1"/>
              <p:nvPr/>
            </p:nvSpPr>
            <p:spPr>
              <a:xfrm>
                <a:off x="0" y="-57150"/>
                <a:ext cx="2215488" cy="2242215"/>
              </a:xfrm>
              <a:prstGeom prst="rect">
                <a:avLst/>
              </a:prstGeom>
            </p:spPr>
            <p:txBody>
              <a:bodyPr lIns="48953" tIns="48953" rIns="48953" bIns="48953" rtlCol="0" anchor="ctr"/>
              <a:lstStyle/>
              <a:p>
                <a:pPr algn="ctr">
                  <a:lnSpc>
                    <a:spcPts val="3359"/>
                  </a:lnSpc>
                </a:pPr>
                <a:endParaRPr/>
              </a:p>
            </p:txBody>
          </p:sp>
        </p:grpSp>
      </p:grpSp>
      <p:grpSp>
        <p:nvGrpSpPr>
          <p:cNvPr id="16" name="Group 16"/>
          <p:cNvGrpSpPr/>
          <p:nvPr/>
        </p:nvGrpSpPr>
        <p:grpSpPr>
          <a:xfrm>
            <a:off x="974625" y="2410706"/>
            <a:ext cx="7352319" cy="6598261"/>
            <a:chOff x="0" y="0"/>
            <a:chExt cx="9803091" cy="8797681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9803091" cy="5663809"/>
            </a:xfrm>
            <a:custGeom>
              <a:avLst/>
              <a:gdLst/>
              <a:ahLst/>
              <a:cxnLst/>
              <a:rect l="l" t="t" r="r" b="b"/>
              <a:pathLst>
                <a:path w="9803091" h="5663809">
                  <a:moveTo>
                    <a:pt x="0" y="0"/>
                  </a:moveTo>
                  <a:lnTo>
                    <a:pt x="9803091" y="0"/>
                  </a:lnTo>
                  <a:lnTo>
                    <a:pt x="9803091" y="5663809"/>
                  </a:lnTo>
                  <a:lnTo>
                    <a:pt x="0" y="566380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t="-7694" b="-7694"/>
              </a:stretch>
            </a:blipFill>
          </p:spPr>
        </p:sp>
        <p:sp>
          <p:nvSpPr>
            <p:cNvPr id="18" name="TextBox 18"/>
            <p:cNvSpPr txBox="1"/>
            <p:nvPr/>
          </p:nvSpPr>
          <p:spPr>
            <a:xfrm>
              <a:off x="36050" y="5597134"/>
              <a:ext cx="9730992" cy="320054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850"/>
                </a:lnSpc>
              </a:pPr>
              <a:r>
                <a:rPr lang="en-US" sz="3464">
                  <a:solidFill>
                    <a:srgbClr val="000000"/>
                  </a:solidFill>
                  <a:latin typeface="Antonio"/>
                </a:rPr>
                <a:t>A DISTRIBUIÇÃO DE GÊNEROS É DESEQUILIBRADA, HAVENDO MAIS HOMENS QUE MULHERES E AUSÊNCIA DE PESSOAS DE OUTROS GÊNEROS.</a:t>
              </a:r>
            </a:p>
          </p:txBody>
        </p:sp>
      </p:grpSp>
      <p:sp>
        <p:nvSpPr>
          <p:cNvPr id="19" name="TextBox 19"/>
          <p:cNvSpPr txBox="1"/>
          <p:nvPr/>
        </p:nvSpPr>
        <p:spPr>
          <a:xfrm>
            <a:off x="6942646" y="294611"/>
            <a:ext cx="4402708" cy="66293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460"/>
              </a:lnSpc>
            </a:pPr>
            <a:r>
              <a:rPr lang="en-US" sz="3900" dirty="0" err="1">
                <a:solidFill>
                  <a:srgbClr val="74CF4A"/>
                </a:solidFill>
                <a:latin typeface="Antonio"/>
              </a:rPr>
              <a:t>Problemas</a:t>
            </a:r>
            <a:r>
              <a:rPr lang="en-US" sz="3900" dirty="0">
                <a:solidFill>
                  <a:srgbClr val="74CF4A"/>
                </a:solidFill>
                <a:latin typeface="Antonio"/>
              </a:rPr>
              <a:t> </a:t>
            </a:r>
            <a:r>
              <a:rPr lang="en-US" sz="3900" dirty="0" err="1">
                <a:solidFill>
                  <a:srgbClr val="74CF4A"/>
                </a:solidFill>
                <a:latin typeface="Antonio"/>
              </a:rPr>
              <a:t>Detectados</a:t>
            </a:r>
            <a:endParaRPr lang="en-US" sz="3900" dirty="0">
              <a:solidFill>
                <a:srgbClr val="74CF4A"/>
              </a:solidFill>
              <a:latin typeface="Antonio"/>
            </a:endParaRPr>
          </a:p>
        </p:txBody>
      </p:sp>
      <p:grpSp>
        <p:nvGrpSpPr>
          <p:cNvPr id="20" name="Group 20"/>
          <p:cNvGrpSpPr/>
          <p:nvPr/>
        </p:nvGrpSpPr>
        <p:grpSpPr>
          <a:xfrm>
            <a:off x="9438232" y="1636277"/>
            <a:ext cx="8258432" cy="8147120"/>
            <a:chOff x="0" y="0"/>
            <a:chExt cx="11011243" cy="10862826"/>
          </a:xfrm>
        </p:grpSpPr>
        <p:grpSp>
          <p:nvGrpSpPr>
            <p:cNvPr id="21" name="Group 21"/>
            <p:cNvGrpSpPr/>
            <p:nvPr/>
          </p:nvGrpSpPr>
          <p:grpSpPr>
            <a:xfrm>
              <a:off x="0" y="0"/>
              <a:ext cx="10808043" cy="10659626"/>
              <a:chOff x="0" y="0"/>
              <a:chExt cx="2215488" cy="2185065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2215488" cy="2185064"/>
              </a:xfrm>
              <a:custGeom>
                <a:avLst/>
                <a:gdLst/>
                <a:ahLst/>
                <a:cxnLst/>
                <a:rect l="l" t="t" r="r" b="b"/>
                <a:pathLst>
                  <a:path w="2215488" h="2185064">
                    <a:moveTo>
                      <a:pt x="48709" y="0"/>
                    </a:moveTo>
                    <a:lnTo>
                      <a:pt x="2166779" y="0"/>
                    </a:lnTo>
                    <a:cubicBezTo>
                      <a:pt x="2179697" y="0"/>
                      <a:pt x="2192087" y="5132"/>
                      <a:pt x="2201221" y="14267"/>
                    </a:cubicBezTo>
                    <a:cubicBezTo>
                      <a:pt x="2210356" y="23401"/>
                      <a:pt x="2215488" y="35791"/>
                      <a:pt x="2215488" y="48709"/>
                    </a:cubicBezTo>
                    <a:lnTo>
                      <a:pt x="2215488" y="2136355"/>
                    </a:lnTo>
                    <a:cubicBezTo>
                      <a:pt x="2215488" y="2149274"/>
                      <a:pt x="2210356" y="2161663"/>
                      <a:pt x="2201221" y="2170798"/>
                    </a:cubicBezTo>
                    <a:cubicBezTo>
                      <a:pt x="2192087" y="2179933"/>
                      <a:pt x="2179697" y="2185064"/>
                      <a:pt x="2166779" y="2185064"/>
                    </a:cubicBezTo>
                    <a:lnTo>
                      <a:pt x="48709" y="2185064"/>
                    </a:lnTo>
                    <a:cubicBezTo>
                      <a:pt x="35791" y="2185064"/>
                      <a:pt x="23401" y="2179933"/>
                      <a:pt x="14267" y="2170798"/>
                    </a:cubicBezTo>
                    <a:cubicBezTo>
                      <a:pt x="5132" y="2161663"/>
                      <a:pt x="0" y="2149274"/>
                      <a:pt x="0" y="2136355"/>
                    </a:cubicBezTo>
                    <a:lnTo>
                      <a:pt x="0" y="48709"/>
                    </a:lnTo>
                    <a:cubicBezTo>
                      <a:pt x="0" y="35791"/>
                      <a:pt x="5132" y="23401"/>
                      <a:pt x="14267" y="14267"/>
                    </a:cubicBezTo>
                    <a:cubicBezTo>
                      <a:pt x="23401" y="5132"/>
                      <a:pt x="35791" y="0"/>
                      <a:pt x="48709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66675" cap="rnd">
                <a:solidFill>
                  <a:srgbClr val="648536"/>
                </a:solidFill>
                <a:prstDash val="solid"/>
                <a:round/>
              </a:ln>
            </p:spPr>
          </p:sp>
          <p:sp>
            <p:nvSpPr>
              <p:cNvPr id="23" name="TextBox 23"/>
              <p:cNvSpPr txBox="1"/>
              <p:nvPr/>
            </p:nvSpPr>
            <p:spPr>
              <a:xfrm>
                <a:off x="0" y="-57150"/>
                <a:ext cx="2215488" cy="2242215"/>
              </a:xfrm>
              <a:prstGeom prst="rect">
                <a:avLst/>
              </a:prstGeom>
            </p:spPr>
            <p:txBody>
              <a:bodyPr lIns="48953" tIns="48953" rIns="48953" bIns="48953" rtlCol="0" anchor="ctr"/>
              <a:lstStyle/>
              <a:p>
                <a:pPr algn="ctr">
                  <a:lnSpc>
                    <a:spcPts val="3359"/>
                  </a:lnSpc>
                </a:pPr>
                <a:endParaRPr/>
              </a:p>
            </p:txBody>
          </p:sp>
        </p:grpSp>
        <p:grpSp>
          <p:nvGrpSpPr>
            <p:cNvPr id="24" name="Group 24"/>
            <p:cNvGrpSpPr/>
            <p:nvPr/>
          </p:nvGrpSpPr>
          <p:grpSpPr>
            <a:xfrm>
              <a:off x="203200" y="203200"/>
              <a:ext cx="10808043" cy="10659626"/>
              <a:chOff x="0" y="0"/>
              <a:chExt cx="2215488" cy="2185065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2215488" cy="2185064"/>
              </a:xfrm>
              <a:custGeom>
                <a:avLst/>
                <a:gdLst/>
                <a:ahLst/>
                <a:cxnLst/>
                <a:rect l="l" t="t" r="r" b="b"/>
                <a:pathLst>
                  <a:path w="2215488" h="2185064">
                    <a:moveTo>
                      <a:pt x="48709" y="0"/>
                    </a:moveTo>
                    <a:lnTo>
                      <a:pt x="2166779" y="0"/>
                    </a:lnTo>
                    <a:cubicBezTo>
                      <a:pt x="2179697" y="0"/>
                      <a:pt x="2192087" y="5132"/>
                      <a:pt x="2201221" y="14267"/>
                    </a:cubicBezTo>
                    <a:cubicBezTo>
                      <a:pt x="2210356" y="23401"/>
                      <a:pt x="2215488" y="35791"/>
                      <a:pt x="2215488" y="48709"/>
                    </a:cubicBezTo>
                    <a:lnTo>
                      <a:pt x="2215488" y="2136355"/>
                    </a:lnTo>
                    <a:cubicBezTo>
                      <a:pt x="2215488" y="2149274"/>
                      <a:pt x="2210356" y="2161663"/>
                      <a:pt x="2201221" y="2170798"/>
                    </a:cubicBezTo>
                    <a:cubicBezTo>
                      <a:pt x="2192087" y="2179933"/>
                      <a:pt x="2179697" y="2185064"/>
                      <a:pt x="2166779" y="2185064"/>
                    </a:cubicBezTo>
                    <a:lnTo>
                      <a:pt x="48709" y="2185064"/>
                    </a:lnTo>
                    <a:cubicBezTo>
                      <a:pt x="35791" y="2185064"/>
                      <a:pt x="23401" y="2179933"/>
                      <a:pt x="14267" y="2170798"/>
                    </a:cubicBezTo>
                    <a:cubicBezTo>
                      <a:pt x="5132" y="2161663"/>
                      <a:pt x="0" y="2149274"/>
                      <a:pt x="0" y="2136355"/>
                    </a:cubicBezTo>
                    <a:lnTo>
                      <a:pt x="0" y="48709"/>
                    </a:lnTo>
                    <a:cubicBezTo>
                      <a:pt x="0" y="35791"/>
                      <a:pt x="5132" y="23401"/>
                      <a:pt x="14267" y="14267"/>
                    </a:cubicBezTo>
                    <a:cubicBezTo>
                      <a:pt x="23401" y="5132"/>
                      <a:pt x="35791" y="0"/>
                      <a:pt x="48709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66675" cap="rnd">
                <a:solidFill>
                  <a:srgbClr val="648536"/>
                </a:solidFill>
                <a:prstDash val="solid"/>
                <a:round/>
              </a:ln>
            </p:spPr>
          </p:sp>
          <p:sp>
            <p:nvSpPr>
              <p:cNvPr id="26" name="TextBox 26"/>
              <p:cNvSpPr txBox="1"/>
              <p:nvPr/>
            </p:nvSpPr>
            <p:spPr>
              <a:xfrm>
                <a:off x="0" y="-57150"/>
                <a:ext cx="2215488" cy="2242215"/>
              </a:xfrm>
              <a:prstGeom prst="rect">
                <a:avLst/>
              </a:prstGeom>
            </p:spPr>
            <p:txBody>
              <a:bodyPr lIns="48953" tIns="48953" rIns="48953" bIns="48953" rtlCol="0" anchor="ctr"/>
              <a:lstStyle/>
              <a:p>
                <a:pPr algn="ctr">
                  <a:lnSpc>
                    <a:spcPts val="3359"/>
                  </a:lnSpc>
                </a:pPr>
                <a:endParaRPr/>
              </a:p>
            </p:txBody>
          </p:sp>
        </p:grpSp>
      </p:grpSp>
      <p:grpSp>
        <p:nvGrpSpPr>
          <p:cNvPr id="27" name="Group 27"/>
          <p:cNvGrpSpPr/>
          <p:nvPr/>
        </p:nvGrpSpPr>
        <p:grpSpPr>
          <a:xfrm>
            <a:off x="9875595" y="2657813"/>
            <a:ext cx="7383705" cy="6450129"/>
            <a:chOff x="0" y="0"/>
            <a:chExt cx="9844939" cy="8600171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9844939" cy="4590618"/>
            </a:xfrm>
            <a:custGeom>
              <a:avLst/>
              <a:gdLst/>
              <a:ahLst/>
              <a:cxnLst/>
              <a:rect l="l" t="t" r="r" b="b"/>
              <a:pathLst>
                <a:path w="9844939" h="4590618">
                  <a:moveTo>
                    <a:pt x="0" y="0"/>
                  </a:moveTo>
                  <a:lnTo>
                    <a:pt x="9844939" y="0"/>
                  </a:lnTo>
                  <a:lnTo>
                    <a:pt x="9844939" y="4590618"/>
                  </a:lnTo>
                  <a:lnTo>
                    <a:pt x="0" y="459061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/>
              </a:stretch>
            </a:blipFill>
          </p:spPr>
        </p:sp>
        <p:sp>
          <p:nvSpPr>
            <p:cNvPr id="29" name="TextBox 29"/>
            <p:cNvSpPr txBox="1"/>
            <p:nvPr/>
          </p:nvSpPr>
          <p:spPr>
            <a:xfrm>
              <a:off x="0" y="4523943"/>
              <a:ext cx="9844939" cy="407622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875"/>
                </a:lnSpc>
              </a:pPr>
              <a:r>
                <a:rPr lang="en-US" sz="3482">
                  <a:solidFill>
                    <a:srgbClr val="000000"/>
                  </a:solidFill>
                  <a:latin typeface="Antonio"/>
                </a:rPr>
                <a:t>MAIORIA DOS FUNCIONARIOS TEM ENTRE 30 E 35 ANOS, OBSERVOU-SE QUE ACIMA DOS 35 VEM HAVENDO DECRECIMO. INDICATIVO QUE A EMPRESA NÃO ESTA CONSEGUINDO RETER ESSES PROFISSIONAIS MAIS VELHOS.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602392" y="-404117"/>
            <a:ext cx="19925270" cy="1803519"/>
            <a:chOff x="0" y="0"/>
            <a:chExt cx="5247808" cy="47500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247808" cy="475001"/>
            </a:xfrm>
            <a:custGeom>
              <a:avLst/>
              <a:gdLst/>
              <a:ahLst/>
              <a:cxnLst/>
              <a:rect l="l" t="t" r="r" b="b"/>
              <a:pathLst>
                <a:path w="5247808" h="475001">
                  <a:moveTo>
                    <a:pt x="3885" y="0"/>
                  </a:moveTo>
                  <a:lnTo>
                    <a:pt x="5243923" y="0"/>
                  </a:lnTo>
                  <a:cubicBezTo>
                    <a:pt x="5244953" y="0"/>
                    <a:pt x="5245941" y="409"/>
                    <a:pt x="5246670" y="1138"/>
                  </a:cubicBezTo>
                  <a:cubicBezTo>
                    <a:pt x="5247399" y="1867"/>
                    <a:pt x="5247808" y="2855"/>
                    <a:pt x="5247808" y="3885"/>
                  </a:cubicBezTo>
                  <a:lnTo>
                    <a:pt x="5247808" y="471116"/>
                  </a:lnTo>
                  <a:cubicBezTo>
                    <a:pt x="5247808" y="472146"/>
                    <a:pt x="5247399" y="473134"/>
                    <a:pt x="5246670" y="473863"/>
                  </a:cubicBezTo>
                  <a:cubicBezTo>
                    <a:pt x="5245941" y="474592"/>
                    <a:pt x="5244953" y="475001"/>
                    <a:pt x="5243923" y="475001"/>
                  </a:cubicBezTo>
                  <a:lnTo>
                    <a:pt x="3885" y="475001"/>
                  </a:lnTo>
                  <a:cubicBezTo>
                    <a:pt x="2855" y="475001"/>
                    <a:pt x="1867" y="474592"/>
                    <a:pt x="1138" y="473863"/>
                  </a:cubicBezTo>
                  <a:cubicBezTo>
                    <a:pt x="409" y="473134"/>
                    <a:pt x="0" y="472146"/>
                    <a:pt x="0" y="471116"/>
                  </a:cubicBezTo>
                  <a:lnTo>
                    <a:pt x="0" y="3885"/>
                  </a:lnTo>
                  <a:cubicBezTo>
                    <a:pt x="0" y="2855"/>
                    <a:pt x="409" y="1867"/>
                    <a:pt x="1138" y="1138"/>
                  </a:cubicBezTo>
                  <a:cubicBezTo>
                    <a:pt x="1867" y="409"/>
                    <a:pt x="2855" y="0"/>
                    <a:pt x="3885" y="0"/>
                  </a:cubicBezTo>
                  <a:close/>
                </a:path>
              </a:pathLst>
            </a:custGeom>
            <a:solidFill>
              <a:srgbClr val="33333D"/>
            </a:solidFill>
            <a:ln w="95250" cap="sq">
              <a:solidFill>
                <a:srgbClr val="648536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5247808" cy="53215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0" y="0"/>
            <a:ext cx="2206871" cy="1291929"/>
          </a:xfrm>
          <a:custGeom>
            <a:avLst/>
            <a:gdLst/>
            <a:ahLst/>
            <a:cxnLst/>
            <a:rect l="l" t="t" r="r" b="b"/>
            <a:pathLst>
              <a:path w="2206871" h="1291929">
                <a:moveTo>
                  <a:pt x="0" y="0"/>
                </a:moveTo>
                <a:lnTo>
                  <a:pt x="2206871" y="0"/>
                </a:lnTo>
                <a:lnTo>
                  <a:pt x="2206871" y="1291929"/>
                </a:lnTo>
                <a:lnTo>
                  <a:pt x="0" y="129192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6781" b="-16781"/>
            </a:stretch>
          </a:blipFill>
          <a:ln cap="sq">
            <a:noFill/>
            <a:prstDash val="solid"/>
            <a:miter/>
          </a:ln>
        </p:spPr>
      </p:sp>
      <p:grpSp>
        <p:nvGrpSpPr>
          <p:cNvPr id="6" name="Group 6"/>
          <p:cNvGrpSpPr/>
          <p:nvPr/>
        </p:nvGrpSpPr>
        <p:grpSpPr>
          <a:xfrm>
            <a:off x="-602392" y="10020270"/>
            <a:ext cx="19492784" cy="1172350"/>
            <a:chOff x="0" y="0"/>
            <a:chExt cx="5133902" cy="30876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5133902" cy="308767"/>
            </a:xfrm>
            <a:custGeom>
              <a:avLst/>
              <a:gdLst/>
              <a:ahLst/>
              <a:cxnLst/>
              <a:rect l="l" t="t" r="r" b="b"/>
              <a:pathLst>
                <a:path w="5133902" h="308767">
                  <a:moveTo>
                    <a:pt x="0" y="0"/>
                  </a:moveTo>
                  <a:lnTo>
                    <a:pt x="5133902" y="0"/>
                  </a:lnTo>
                  <a:lnTo>
                    <a:pt x="5133902" y="308767"/>
                  </a:lnTo>
                  <a:lnTo>
                    <a:pt x="0" y="308767"/>
                  </a:lnTo>
                  <a:close/>
                </a:path>
              </a:pathLst>
            </a:custGeom>
            <a:solidFill>
              <a:srgbClr val="648536"/>
            </a:solidFill>
            <a:ln cap="sq">
              <a:noFill/>
              <a:prstDash val="solid"/>
              <a:miter/>
            </a:ln>
          </p:spPr>
        </p:sp>
        <p:sp>
          <p:nvSpPr>
            <p:cNvPr id="8" name="TextBox 8"/>
            <p:cNvSpPr txBox="1"/>
            <p:nvPr/>
          </p:nvSpPr>
          <p:spPr>
            <a:xfrm>
              <a:off x="0" y="-57150"/>
              <a:ext cx="5133902" cy="36591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521568" y="1636277"/>
            <a:ext cx="8258432" cy="8147120"/>
            <a:chOff x="0" y="0"/>
            <a:chExt cx="11011243" cy="10862826"/>
          </a:xfrm>
        </p:grpSpPr>
        <p:grpSp>
          <p:nvGrpSpPr>
            <p:cNvPr id="10" name="Group 10"/>
            <p:cNvGrpSpPr/>
            <p:nvPr/>
          </p:nvGrpSpPr>
          <p:grpSpPr>
            <a:xfrm>
              <a:off x="0" y="0"/>
              <a:ext cx="10808043" cy="10659626"/>
              <a:chOff x="0" y="0"/>
              <a:chExt cx="2215488" cy="2185065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2215488" cy="2185064"/>
              </a:xfrm>
              <a:custGeom>
                <a:avLst/>
                <a:gdLst/>
                <a:ahLst/>
                <a:cxnLst/>
                <a:rect l="l" t="t" r="r" b="b"/>
                <a:pathLst>
                  <a:path w="2215488" h="2185064">
                    <a:moveTo>
                      <a:pt x="48709" y="0"/>
                    </a:moveTo>
                    <a:lnTo>
                      <a:pt x="2166779" y="0"/>
                    </a:lnTo>
                    <a:cubicBezTo>
                      <a:pt x="2179697" y="0"/>
                      <a:pt x="2192087" y="5132"/>
                      <a:pt x="2201221" y="14267"/>
                    </a:cubicBezTo>
                    <a:cubicBezTo>
                      <a:pt x="2210356" y="23401"/>
                      <a:pt x="2215488" y="35791"/>
                      <a:pt x="2215488" y="48709"/>
                    </a:cubicBezTo>
                    <a:lnTo>
                      <a:pt x="2215488" y="2136355"/>
                    </a:lnTo>
                    <a:cubicBezTo>
                      <a:pt x="2215488" y="2149274"/>
                      <a:pt x="2210356" y="2161663"/>
                      <a:pt x="2201221" y="2170798"/>
                    </a:cubicBezTo>
                    <a:cubicBezTo>
                      <a:pt x="2192087" y="2179933"/>
                      <a:pt x="2179697" y="2185064"/>
                      <a:pt x="2166779" y="2185064"/>
                    </a:cubicBezTo>
                    <a:lnTo>
                      <a:pt x="48709" y="2185064"/>
                    </a:lnTo>
                    <a:cubicBezTo>
                      <a:pt x="35791" y="2185064"/>
                      <a:pt x="23401" y="2179933"/>
                      <a:pt x="14267" y="2170798"/>
                    </a:cubicBezTo>
                    <a:cubicBezTo>
                      <a:pt x="5132" y="2161663"/>
                      <a:pt x="0" y="2149274"/>
                      <a:pt x="0" y="2136355"/>
                    </a:cubicBezTo>
                    <a:lnTo>
                      <a:pt x="0" y="48709"/>
                    </a:lnTo>
                    <a:cubicBezTo>
                      <a:pt x="0" y="35791"/>
                      <a:pt x="5132" y="23401"/>
                      <a:pt x="14267" y="14267"/>
                    </a:cubicBezTo>
                    <a:cubicBezTo>
                      <a:pt x="23401" y="5132"/>
                      <a:pt x="35791" y="0"/>
                      <a:pt x="48709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66675" cap="rnd">
                <a:solidFill>
                  <a:srgbClr val="648536"/>
                </a:solidFill>
                <a:prstDash val="solid"/>
                <a:round/>
              </a:ln>
            </p:spPr>
          </p:sp>
          <p:sp>
            <p:nvSpPr>
              <p:cNvPr id="12" name="TextBox 12"/>
              <p:cNvSpPr txBox="1"/>
              <p:nvPr/>
            </p:nvSpPr>
            <p:spPr>
              <a:xfrm>
                <a:off x="0" y="-57150"/>
                <a:ext cx="2215488" cy="2242215"/>
              </a:xfrm>
              <a:prstGeom prst="rect">
                <a:avLst/>
              </a:prstGeom>
            </p:spPr>
            <p:txBody>
              <a:bodyPr lIns="48953" tIns="48953" rIns="48953" bIns="48953" rtlCol="0" anchor="ctr"/>
              <a:lstStyle/>
              <a:p>
                <a:pPr algn="ctr">
                  <a:lnSpc>
                    <a:spcPts val="3359"/>
                  </a:lnSpc>
                </a:pPr>
                <a:endParaRPr/>
              </a:p>
            </p:txBody>
          </p:sp>
        </p:grpSp>
        <p:grpSp>
          <p:nvGrpSpPr>
            <p:cNvPr id="13" name="Group 13"/>
            <p:cNvGrpSpPr/>
            <p:nvPr/>
          </p:nvGrpSpPr>
          <p:grpSpPr>
            <a:xfrm>
              <a:off x="203200" y="203200"/>
              <a:ext cx="10808043" cy="10659626"/>
              <a:chOff x="0" y="0"/>
              <a:chExt cx="2215488" cy="2185065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2215488" cy="2185064"/>
              </a:xfrm>
              <a:custGeom>
                <a:avLst/>
                <a:gdLst/>
                <a:ahLst/>
                <a:cxnLst/>
                <a:rect l="l" t="t" r="r" b="b"/>
                <a:pathLst>
                  <a:path w="2215488" h="2185064">
                    <a:moveTo>
                      <a:pt x="48709" y="0"/>
                    </a:moveTo>
                    <a:lnTo>
                      <a:pt x="2166779" y="0"/>
                    </a:lnTo>
                    <a:cubicBezTo>
                      <a:pt x="2179697" y="0"/>
                      <a:pt x="2192087" y="5132"/>
                      <a:pt x="2201221" y="14267"/>
                    </a:cubicBezTo>
                    <a:cubicBezTo>
                      <a:pt x="2210356" y="23401"/>
                      <a:pt x="2215488" y="35791"/>
                      <a:pt x="2215488" y="48709"/>
                    </a:cubicBezTo>
                    <a:lnTo>
                      <a:pt x="2215488" y="2136355"/>
                    </a:lnTo>
                    <a:cubicBezTo>
                      <a:pt x="2215488" y="2149274"/>
                      <a:pt x="2210356" y="2161663"/>
                      <a:pt x="2201221" y="2170798"/>
                    </a:cubicBezTo>
                    <a:cubicBezTo>
                      <a:pt x="2192087" y="2179933"/>
                      <a:pt x="2179697" y="2185064"/>
                      <a:pt x="2166779" y="2185064"/>
                    </a:cubicBezTo>
                    <a:lnTo>
                      <a:pt x="48709" y="2185064"/>
                    </a:lnTo>
                    <a:cubicBezTo>
                      <a:pt x="35791" y="2185064"/>
                      <a:pt x="23401" y="2179933"/>
                      <a:pt x="14267" y="2170798"/>
                    </a:cubicBezTo>
                    <a:cubicBezTo>
                      <a:pt x="5132" y="2161663"/>
                      <a:pt x="0" y="2149274"/>
                      <a:pt x="0" y="2136355"/>
                    </a:cubicBezTo>
                    <a:lnTo>
                      <a:pt x="0" y="48709"/>
                    </a:lnTo>
                    <a:cubicBezTo>
                      <a:pt x="0" y="35791"/>
                      <a:pt x="5132" y="23401"/>
                      <a:pt x="14267" y="14267"/>
                    </a:cubicBezTo>
                    <a:cubicBezTo>
                      <a:pt x="23401" y="5132"/>
                      <a:pt x="35791" y="0"/>
                      <a:pt x="48709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66675" cap="rnd">
                <a:solidFill>
                  <a:srgbClr val="648536"/>
                </a:solidFill>
                <a:prstDash val="solid"/>
                <a:round/>
              </a:ln>
            </p:spPr>
          </p:sp>
          <p:sp>
            <p:nvSpPr>
              <p:cNvPr id="15" name="TextBox 15"/>
              <p:cNvSpPr txBox="1"/>
              <p:nvPr/>
            </p:nvSpPr>
            <p:spPr>
              <a:xfrm>
                <a:off x="0" y="-57150"/>
                <a:ext cx="2215488" cy="2242215"/>
              </a:xfrm>
              <a:prstGeom prst="rect">
                <a:avLst/>
              </a:prstGeom>
            </p:spPr>
            <p:txBody>
              <a:bodyPr lIns="48953" tIns="48953" rIns="48953" bIns="48953" rtlCol="0" anchor="ctr"/>
              <a:lstStyle/>
              <a:p>
                <a:pPr algn="ctr">
                  <a:lnSpc>
                    <a:spcPts val="3359"/>
                  </a:lnSpc>
                </a:pPr>
                <a:endParaRPr/>
              </a:p>
            </p:txBody>
          </p:sp>
        </p:grpSp>
      </p:grpSp>
      <p:sp>
        <p:nvSpPr>
          <p:cNvPr id="16" name="TextBox 16"/>
          <p:cNvSpPr txBox="1"/>
          <p:nvPr/>
        </p:nvSpPr>
        <p:spPr>
          <a:xfrm>
            <a:off x="6980746" y="275564"/>
            <a:ext cx="4326508" cy="66293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460"/>
              </a:lnSpc>
            </a:pPr>
            <a:r>
              <a:rPr lang="en-US" sz="3900" dirty="0" err="1">
                <a:solidFill>
                  <a:srgbClr val="74CF4A"/>
                </a:solidFill>
                <a:latin typeface="Antonio"/>
              </a:rPr>
              <a:t>Problemas</a:t>
            </a:r>
            <a:r>
              <a:rPr lang="en-US" sz="3900" dirty="0">
                <a:solidFill>
                  <a:srgbClr val="74CF4A"/>
                </a:solidFill>
                <a:latin typeface="Antonio"/>
              </a:rPr>
              <a:t> </a:t>
            </a:r>
            <a:r>
              <a:rPr lang="en-US" sz="3900" dirty="0" err="1">
                <a:solidFill>
                  <a:srgbClr val="74CF4A"/>
                </a:solidFill>
                <a:latin typeface="Antonio"/>
              </a:rPr>
              <a:t>Detectados</a:t>
            </a:r>
            <a:endParaRPr lang="en-US" sz="3900" dirty="0">
              <a:solidFill>
                <a:srgbClr val="74CF4A"/>
              </a:solidFill>
              <a:latin typeface="Antonio"/>
            </a:endParaRPr>
          </a:p>
        </p:txBody>
      </p:sp>
      <p:grpSp>
        <p:nvGrpSpPr>
          <p:cNvPr id="17" name="Group 17"/>
          <p:cNvGrpSpPr/>
          <p:nvPr/>
        </p:nvGrpSpPr>
        <p:grpSpPr>
          <a:xfrm>
            <a:off x="9438232" y="1636277"/>
            <a:ext cx="8258432" cy="8147120"/>
            <a:chOff x="0" y="0"/>
            <a:chExt cx="11011243" cy="10862826"/>
          </a:xfrm>
        </p:grpSpPr>
        <p:grpSp>
          <p:nvGrpSpPr>
            <p:cNvPr id="18" name="Group 18"/>
            <p:cNvGrpSpPr/>
            <p:nvPr/>
          </p:nvGrpSpPr>
          <p:grpSpPr>
            <a:xfrm>
              <a:off x="0" y="0"/>
              <a:ext cx="10808043" cy="10659626"/>
              <a:chOff x="0" y="0"/>
              <a:chExt cx="2215488" cy="2185065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2215488" cy="2185064"/>
              </a:xfrm>
              <a:custGeom>
                <a:avLst/>
                <a:gdLst/>
                <a:ahLst/>
                <a:cxnLst/>
                <a:rect l="l" t="t" r="r" b="b"/>
                <a:pathLst>
                  <a:path w="2215488" h="2185064">
                    <a:moveTo>
                      <a:pt x="48709" y="0"/>
                    </a:moveTo>
                    <a:lnTo>
                      <a:pt x="2166779" y="0"/>
                    </a:lnTo>
                    <a:cubicBezTo>
                      <a:pt x="2179697" y="0"/>
                      <a:pt x="2192087" y="5132"/>
                      <a:pt x="2201221" y="14267"/>
                    </a:cubicBezTo>
                    <a:cubicBezTo>
                      <a:pt x="2210356" y="23401"/>
                      <a:pt x="2215488" y="35791"/>
                      <a:pt x="2215488" y="48709"/>
                    </a:cubicBezTo>
                    <a:lnTo>
                      <a:pt x="2215488" y="2136355"/>
                    </a:lnTo>
                    <a:cubicBezTo>
                      <a:pt x="2215488" y="2149274"/>
                      <a:pt x="2210356" y="2161663"/>
                      <a:pt x="2201221" y="2170798"/>
                    </a:cubicBezTo>
                    <a:cubicBezTo>
                      <a:pt x="2192087" y="2179933"/>
                      <a:pt x="2179697" y="2185064"/>
                      <a:pt x="2166779" y="2185064"/>
                    </a:cubicBezTo>
                    <a:lnTo>
                      <a:pt x="48709" y="2185064"/>
                    </a:lnTo>
                    <a:cubicBezTo>
                      <a:pt x="35791" y="2185064"/>
                      <a:pt x="23401" y="2179933"/>
                      <a:pt x="14267" y="2170798"/>
                    </a:cubicBezTo>
                    <a:cubicBezTo>
                      <a:pt x="5132" y="2161663"/>
                      <a:pt x="0" y="2149274"/>
                      <a:pt x="0" y="2136355"/>
                    </a:cubicBezTo>
                    <a:lnTo>
                      <a:pt x="0" y="48709"/>
                    </a:lnTo>
                    <a:cubicBezTo>
                      <a:pt x="0" y="35791"/>
                      <a:pt x="5132" y="23401"/>
                      <a:pt x="14267" y="14267"/>
                    </a:cubicBezTo>
                    <a:cubicBezTo>
                      <a:pt x="23401" y="5132"/>
                      <a:pt x="35791" y="0"/>
                      <a:pt x="48709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66675" cap="rnd">
                <a:solidFill>
                  <a:srgbClr val="648536"/>
                </a:solidFill>
                <a:prstDash val="solid"/>
                <a:round/>
              </a:ln>
            </p:spPr>
          </p:sp>
          <p:sp>
            <p:nvSpPr>
              <p:cNvPr id="20" name="TextBox 20"/>
              <p:cNvSpPr txBox="1"/>
              <p:nvPr/>
            </p:nvSpPr>
            <p:spPr>
              <a:xfrm>
                <a:off x="0" y="-57150"/>
                <a:ext cx="2215488" cy="2242215"/>
              </a:xfrm>
              <a:prstGeom prst="rect">
                <a:avLst/>
              </a:prstGeom>
            </p:spPr>
            <p:txBody>
              <a:bodyPr lIns="48953" tIns="48953" rIns="48953" bIns="48953" rtlCol="0" anchor="ctr"/>
              <a:lstStyle/>
              <a:p>
                <a:pPr algn="ctr">
                  <a:lnSpc>
                    <a:spcPts val="3359"/>
                  </a:lnSpc>
                </a:pPr>
                <a:endParaRPr/>
              </a:p>
            </p:txBody>
          </p:sp>
        </p:grpSp>
        <p:grpSp>
          <p:nvGrpSpPr>
            <p:cNvPr id="21" name="Group 21"/>
            <p:cNvGrpSpPr/>
            <p:nvPr/>
          </p:nvGrpSpPr>
          <p:grpSpPr>
            <a:xfrm>
              <a:off x="203200" y="203200"/>
              <a:ext cx="10808043" cy="10659626"/>
              <a:chOff x="0" y="0"/>
              <a:chExt cx="2215488" cy="2185065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2215488" cy="2185064"/>
              </a:xfrm>
              <a:custGeom>
                <a:avLst/>
                <a:gdLst/>
                <a:ahLst/>
                <a:cxnLst/>
                <a:rect l="l" t="t" r="r" b="b"/>
                <a:pathLst>
                  <a:path w="2215488" h="2185064">
                    <a:moveTo>
                      <a:pt x="48709" y="0"/>
                    </a:moveTo>
                    <a:lnTo>
                      <a:pt x="2166779" y="0"/>
                    </a:lnTo>
                    <a:cubicBezTo>
                      <a:pt x="2179697" y="0"/>
                      <a:pt x="2192087" y="5132"/>
                      <a:pt x="2201221" y="14267"/>
                    </a:cubicBezTo>
                    <a:cubicBezTo>
                      <a:pt x="2210356" y="23401"/>
                      <a:pt x="2215488" y="35791"/>
                      <a:pt x="2215488" y="48709"/>
                    </a:cubicBezTo>
                    <a:lnTo>
                      <a:pt x="2215488" y="2136355"/>
                    </a:lnTo>
                    <a:cubicBezTo>
                      <a:pt x="2215488" y="2149274"/>
                      <a:pt x="2210356" y="2161663"/>
                      <a:pt x="2201221" y="2170798"/>
                    </a:cubicBezTo>
                    <a:cubicBezTo>
                      <a:pt x="2192087" y="2179933"/>
                      <a:pt x="2179697" y="2185064"/>
                      <a:pt x="2166779" y="2185064"/>
                    </a:cubicBezTo>
                    <a:lnTo>
                      <a:pt x="48709" y="2185064"/>
                    </a:lnTo>
                    <a:cubicBezTo>
                      <a:pt x="35791" y="2185064"/>
                      <a:pt x="23401" y="2179933"/>
                      <a:pt x="14267" y="2170798"/>
                    </a:cubicBezTo>
                    <a:cubicBezTo>
                      <a:pt x="5132" y="2161663"/>
                      <a:pt x="0" y="2149274"/>
                      <a:pt x="0" y="2136355"/>
                    </a:cubicBezTo>
                    <a:lnTo>
                      <a:pt x="0" y="48709"/>
                    </a:lnTo>
                    <a:cubicBezTo>
                      <a:pt x="0" y="35791"/>
                      <a:pt x="5132" y="23401"/>
                      <a:pt x="14267" y="14267"/>
                    </a:cubicBezTo>
                    <a:cubicBezTo>
                      <a:pt x="23401" y="5132"/>
                      <a:pt x="35791" y="0"/>
                      <a:pt x="48709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66675" cap="rnd">
                <a:solidFill>
                  <a:srgbClr val="648536"/>
                </a:solidFill>
                <a:prstDash val="solid"/>
                <a:round/>
              </a:ln>
            </p:spPr>
          </p:sp>
          <p:sp>
            <p:nvSpPr>
              <p:cNvPr id="23" name="TextBox 23"/>
              <p:cNvSpPr txBox="1"/>
              <p:nvPr/>
            </p:nvSpPr>
            <p:spPr>
              <a:xfrm>
                <a:off x="0" y="-57150"/>
                <a:ext cx="2215488" cy="2242215"/>
              </a:xfrm>
              <a:prstGeom prst="rect">
                <a:avLst/>
              </a:prstGeom>
            </p:spPr>
            <p:txBody>
              <a:bodyPr lIns="48953" tIns="48953" rIns="48953" bIns="48953" rtlCol="0" anchor="ctr"/>
              <a:lstStyle/>
              <a:p>
                <a:pPr algn="ctr">
                  <a:lnSpc>
                    <a:spcPts val="3359"/>
                  </a:lnSpc>
                </a:pPr>
                <a:endParaRPr/>
              </a:p>
            </p:txBody>
          </p:sp>
        </p:grpSp>
      </p:grpSp>
      <p:grpSp>
        <p:nvGrpSpPr>
          <p:cNvPr id="24" name="Group 24"/>
          <p:cNvGrpSpPr/>
          <p:nvPr/>
        </p:nvGrpSpPr>
        <p:grpSpPr>
          <a:xfrm>
            <a:off x="774844" y="2680938"/>
            <a:ext cx="7751880" cy="6057797"/>
            <a:chOff x="0" y="0"/>
            <a:chExt cx="10335840" cy="8077063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10335840" cy="4710846"/>
            </a:xfrm>
            <a:custGeom>
              <a:avLst/>
              <a:gdLst/>
              <a:ahLst/>
              <a:cxnLst/>
              <a:rect l="l" t="t" r="r" b="b"/>
              <a:pathLst>
                <a:path w="10335840" h="4710846">
                  <a:moveTo>
                    <a:pt x="0" y="0"/>
                  </a:moveTo>
                  <a:lnTo>
                    <a:pt x="10335840" y="0"/>
                  </a:lnTo>
                  <a:lnTo>
                    <a:pt x="10335840" y="4710846"/>
                  </a:lnTo>
                  <a:lnTo>
                    <a:pt x="0" y="471084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1497" r="-1497" b="-3448"/>
              </a:stretch>
            </a:blipFill>
          </p:spPr>
        </p:sp>
        <p:sp>
          <p:nvSpPr>
            <p:cNvPr id="26" name="TextBox 26"/>
            <p:cNvSpPr txBox="1"/>
            <p:nvPr/>
          </p:nvSpPr>
          <p:spPr>
            <a:xfrm>
              <a:off x="0" y="4875931"/>
              <a:ext cx="10335840" cy="320113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826"/>
                </a:lnSpc>
              </a:pPr>
              <a:r>
                <a:rPr lang="en-US" sz="3447">
                  <a:solidFill>
                    <a:srgbClr val="000000"/>
                  </a:solidFill>
                  <a:latin typeface="Antonio"/>
                </a:rPr>
                <a:t>PESSOAS AUTODECLARADAS PRETAS, INDÍGENAS E AMARELAS, OCUPAM RESPECTIVAMENTE 8,96%, 0,49% E 0,48%, DO TOTAL GERAL DO QUADRO DA EMPRESA. </a:t>
              </a:r>
            </a:p>
          </p:txBody>
        </p:sp>
      </p:grpSp>
      <p:grpSp>
        <p:nvGrpSpPr>
          <p:cNvPr id="27" name="Group 27"/>
          <p:cNvGrpSpPr/>
          <p:nvPr/>
        </p:nvGrpSpPr>
        <p:grpSpPr>
          <a:xfrm>
            <a:off x="9875595" y="2680938"/>
            <a:ext cx="7383705" cy="6057797"/>
            <a:chOff x="0" y="0"/>
            <a:chExt cx="9844939" cy="8077063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9844939" cy="4516873"/>
            </a:xfrm>
            <a:custGeom>
              <a:avLst/>
              <a:gdLst/>
              <a:ahLst/>
              <a:cxnLst/>
              <a:rect l="l" t="t" r="r" b="b"/>
              <a:pathLst>
                <a:path w="9844939" h="4516873">
                  <a:moveTo>
                    <a:pt x="0" y="0"/>
                  </a:moveTo>
                  <a:lnTo>
                    <a:pt x="9844939" y="0"/>
                  </a:lnTo>
                  <a:lnTo>
                    <a:pt x="9844939" y="4516873"/>
                  </a:lnTo>
                  <a:lnTo>
                    <a:pt x="0" y="451687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/>
              </a:stretch>
            </a:blipFill>
          </p:spPr>
        </p:sp>
        <p:sp>
          <p:nvSpPr>
            <p:cNvPr id="29" name="TextBox 29"/>
            <p:cNvSpPr txBox="1"/>
            <p:nvPr/>
          </p:nvSpPr>
          <p:spPr>
            <a:xfrm>
              <a:off x="0" y="4925276"/>
              <a:ext cx="9844939" cy="315178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765"/>
                </a:lnSpc>
              </a:pPr>
              <a:r>
                <a:rPr lang="en-US" sz="3404">
                  <a:solidFill>
                    <a:srgbClr val="000000"/>
                  </a:solidFill>
                  <a:latin typeface="Antonio"/>
                </a:rPr>
                <a:t>COMO RESULTADO DA BAIXA REPRESENTATIVIDADE DAS PESSOAS PRETAS, INDÍGENAS E AMARELAS. A PARTICIPAÇÃO NOS CARGOS DE GERÊNCIA E DIRETORIA É BAIXO.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602392" y="-404117"/>
            <a:ext cx="19925270" cy="1803519"/>
            <a:chOff x="0" y="0"/>
            <a:chExt cx="5247808" cy="47500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247808" cy="475001"/>
            </a:xfrm>
            <a:custGeom>
              <a:avLst/>
              <a:gdLst/>
              <a:ahLst/>
              <a:cxnLst/>
              <a:rect l="l" t="t" r="r" b="b"/>
              <a:pathLst>
                <a:path w="5247808" h="475001">
                  <a:moveTo>
                    <a:pt x="3885" y="0"/>
                  </a:moveTo>
                  <a:lnTo>
                    <a:pt x="5243923" y="0"/>
                  </a:lnTo>
                  <a:cubicBezTo>
                    <a:pt x="5244953" y="0"/>
                    <a:pt x="5245941" y="409"/>
                    <a:pt x="5246670" y="1138"/>
                  </a:cubicBezTo>
                  <a:cubicBezTo>
                    <a:pt x="5247399" y="1867"/>
                    <a:pt x="5247808" y="2855"/>
                    <a:pt x="5247808" y="3885"/>
                  </a:cubicBezTo>
                  <a:lnTo>
                    <a:pt x="5247808" y="471116"/>
                  </a:lnTo>
                  <a:cubicBezTo>
                    <a:pt x="5247808" y="472146"/>
                    <a:pt x="5247399" y="473134"/>
                    <a:pt x="5246670" y="473863"/>
                  </a:cubicBezTo>
                  <a:cubicBezTo>
                    <a:pt x="5245941" y="474592"/>
                    <a:pt x="5244953" y="475001"/>
                    <a:pt x="5243923" y="475001"/>
                  </a:cubicBezTo>
                  <a:lnTo>
                    <a:pt x="3885" y="475001"/>
                  </a:lnTo>
                  <a:cubicBezTo>
                    <a:pt x="2855" y="475001"/>
                    <a:pt x="1867" y="474592"/>
                    <a:pt x="1138" y="473863"/>
                  </a:cubicBezTo>
                  <a:cubicBezTo>
                    <a:pt x="409" y="473134"/>
                    <a:pt x="0" y="472146"/>
                    <a:pt x="0" y="471116"/>
                  </a:cubicBezTo>
                  <a:lnTo>
                    <a:pt x="0" y="3885"/>
                  </a:lnTo>
                  <a:cubicBezTo>
                    <a:pt x="0" y="2855"/>
                    <a:pt x="409" y="1867"/>
                    <a:pt x="1138" y="1138"/>
                  </a:cubicBezTo>
                  <a:cubicBezTo>
                    <a:pt x="1867" y="409"/>
                    <a:pt x="2855" y="0"/>
                    <a:pt x="3885" y="0"/>
                  </a:cubicBezTo>
                  <a:close/>
                </a:path>
              </a:pathLst>
            </a:custGeom>
            <a:solidFill>
              <a:srgbClr val="33333D"/>
            </a:solidFill>
            <a:ln w="95250" cap="sq">
              <a:solidFill>
                <a:srgbClr val="648536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5247808" cy="53215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0" y="0"/>
            <a:ext cx="2206871" cy="1291929"/>
          </a:xfrm>
          <a:custGeom>
            <a:avLst/>
            <a:gdLst/>
            <a:ahLst/>
            <a:cxnLst/>
            <a:rect l="l" t="t" r="r" b="b"/>
            <a:pathLst>
              <a:path w="2206871" h="1291929">
                <a:moveTo>
                  <a:pt x="0" y="0"/>
                </a:moveTo>
                <a:lnTo>
                  <a:pt x="2206871" y="0"/>
                </a:lnTo>
                <a:lnTo>
                  <a:pt x="2206871" y="1291929"/>
                </a:lnTo>
                <a:lnTo>
                  <a:pt x="0" y="129192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6781" b="-16781"/>
            </a:stretch>
          </a:blipFill>
          <a:ln cap="sq">
            <a:noFill/>
            <a:prstDash val="solid"/>
            <a:miter/>
          </a:ln>
        </p:spPr>
      </p:sp>
      <p:grpSp>
        <p:nvGrpSpPr>
          <p:cNvPr id="6" name="Group 6"/>
          <p:cNvGrpSpPr/>
          <p:nvPr/>
        </p:nvGrpSpPr>
        <p:grpSpPr>
          <a:xfrm>
            <a:off x="-602392" y="10020270"/>
            <a:ext cx="19492784" cy="1172350"/>
            <a:chOff x="0" y="0"/>
            <a:chExt cx="5133902" cy="30876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5133902" cy="308767"/>
            </a:xfrm>
            <a:custGeom>
              <a:avLst/>
              <a:gdLst/>
              <a:ahLst/>
              <a:cxnLst/>
              <a:rect l="l" t="t" r="r" b="b"/>
              <a:pathLst>
                <a:path w="5133902" h="308767">
                  <a:moveTo>
                    <a:pt x="0" y="0"/>
                  </a:moveTo>
                  <a:lnTo>
                    <a:pt x="5133902" y="0"/>
                  </a:lnTo>
                  <a:lnTo>
                    <a:pt x="5133902" y="308767"/>
                  </a:lnTo>
                  <a:lnTo>
                    <a:pt x="0" y="308767"/>
                  </a:lnTo>
                  <a:close/>
                </a:path>
              </a:pathLst>
            </a:custGeom>
            <a:solidFill>
              <a:srgbClr val="648536"/>
            </a:solidFill>
            <a:ln cap="sq">
              <a:noFill/>
              <a:prstDash val="solid"/>
              <a:miter/>
            </a:ln>
          </p:spPr>
        </p:sp>
        <p:sp>
          <p:nvSpPr>
            <p:cNvPr id="8" name="TextBox 8"/>
            <p:cNvSpPr txBox="1"/>
            <p:nvPr/>
          </p:nvSpPr>
          <p:spPr>
            <a:xfrm>
              <a:off x="0" y="-57150"/>
              <a:ext cx="5133902" cy="36591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>
            <a:off x="4589923" y="1480495"/>
            <a:ext cx="9108154" cy="7998615"/>
          </a:xfrm>
          <a:custGeom>
            <a:avLst/>
            <a:gdLst/>
            <a:ahLst/>
            <a:cxnLst/>
            <a:rect l="l" t="t" r="r" b="b"/>
            <a:pathLst>
              <a:path w="9108154" h="7998615">
                <a:moveTo>
                  <a:pt x="0" y="0"/>
                </a:moveTo>
                <a:lnTo>
                  <a:pt x="9108154" y="0"/>
                </a:lnTo>
                <a:lnTo>
                  <a:pt x="9108154" y="7998615"/>
                </a:lnTo>
                <a:lnTo>
                  <a:pt x="0" y="799861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7999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5073143" y="3051656"/>
            <a:ext cx="8141715" cy="47705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6309"/>
              </a:lnSpc>
              <a:spcBef>
                <a:spcPct val="0"/>
              </a:spcBef>
            </a:pPr>
            <a:r>
              <a:rPr lang="en-US" sz="4506">
                <a:solidFill>
                  <a:srgbClr val="9B1010"/>
                </a:solidFill>
                <a:latin typeface="Antonio Bold"/>
              </a:rPr>
              <a:t>NÃO HÁ INFORMAÇÕES NA BASE SOBRE FUNCIONÁRIOS PcD’s, TENDO EM VISTA QUE A EMPRESA JÁ DEVERIA TER NA COMPOSIÇÃO DE SEU QUADRO PELO MENOS 3% DESSAS PESSOAS, CONFORME A LEI 8.213 art. 93.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7095046" y="314494"/>
            <a:ext cx="4097908" cy="66293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460"/>
              </a:lnSpc>
            </a:pPr>
            <a:r>
              <a:rPr lang="en-US" sz="3900" dirty="0" err="1">
                <a:solidFill>
                  <a:srgbClr val="74CF4A"/>
                </a:solidFill>
                <a:latin typeface="Antonio"/>
              </a:rPr>
              <a:t>Problemas</a:t>
            </a:r>
            <a:r>
              <a:rPr lang="en-US" sz="3900" dirty="0">
                <a:solidFill>
                  <a:srgbClr val="74CF4A"/>
                </a:solidFill>
                <a:latin typeface="Antonio"/>
              </a:rPr>
              <a:t> </a:t>
            </a:r>
            <a:r>
              <a:rPr lang="en-US" sz="3900" dirty="0" err="1">
                <a:solidFill>
                  <a:srgbClr val="74CF4A"/>
                </a:solidFill>
                <a:latin typeface="Antonio"/>
              </a:rPr>
              <a:t>Detectados</a:t>
            </a:r>
            <a:endParaRPr lang="en-US" sz="3900" dirty="0">
              <a:solidFill>
                <a:srgbClr val="74CF4A"/>
              </a:solidFill>
              <a:latin typeface="Antoni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602392" y="-404117"/>
            <a:ext cx="19925270" cy="1803519"/>
            <a:chOff x="0" y="0"/>
            <a:chExt cx="5247808" cy="47500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247808" cy="475001"/>
            </a:xfrm>
            <a:custGeom>
              <a:avLst/>
              <a:gdLst/>
              <a:ahLst/>
              <a:cxnLst/>
              <a:rect l="l" t="t" r="r" b="b"/>
              <a:pathLst>
                <a:path w="5247808" h="475001">
                  <a:moveTo>
                    <a:pt x="3885" y="0"/>
                  </a:moveTo>
                  <a:lnTo>
                    <a:pt x="5243923" y="0"/>
                  </a:lnTo>
                  <a:cubicBezTo>
                    <a:pt x="5244953" y="0"/>
                    <a:pt x="5245941" y="409"/>
                    <a:pt x="5246670" y="1138"/>
                  </a:cubicBezTo>
                  <a:cubicBezTo>
                    <a:pt x="5247399" y="1867"/>
                    <a:pt x="5247808" y="2855"/>
                    <a:pt x="5247808" y="3885"/>
                  </a:cubicBezTo>
                  <a:lnTo>
                    <a:pt x="5247808" y="471116"/>
                  </a:lnTo>
                  <a:cubicBezTo>
                    <a:pt x="5247808" y="472146"/>
                    <a:pt x="5247399" y="473134"/>
                    <a:pt x="5246670" y="473863"/>
                  </a:cubicBezTo>
                  <a:cubicBezTo>
                    <a:pt x="5245941" y="474592"/>
                    <a:pt x="5244953" y="475001"/>
                    <a:pt x="5243923" y="475001"/>
                  </a:cubicBezTo>
                  <a:lnTo>
                    <a:pt x="3885" y="475001"/>
                  </a:lnTo>
                  <a:cubicBezTo>
                    <a:pt x="2855" y="475001"/>
                    <a:pt x="1867" y="474592"/>
                    <a:pt x="1138" y="473863"/>
                  </a:cubicBezTo>
                  <a:cubicBezTo>
                    <a:pt x="409" y="473134"/>
                    <a:pt x="0" y="472146"/>
                    <a:pt x="0" y="471116"/>
                  </a:cubicBezTo>
                  <a:lnTo>
                    <a:pt x="0" y="3885"/>
                  </a:lnTo>
                  <a:cubicBezTo>
                    <a:pt x="0" y="2855"/>
                    <a:pt x="409" y="1867"/>
                    <a:pt x="1138" y="1138"/>
                  </a:cubicBezTo>
                  <a:cubicBezTo>
                    <a:pt x="1867" y="409"/>
                    <a:pt x="2855" y="0"/>
                    <a:pt x="3885" y="0"/>
                  </a:cubicBezTo>
                  <a:close/>
                </a:path>
              </a:pathLst>
            </a:custGeom>
            <a:solidFill>
              <a:srgbClr val="33333D"/>
            </a:solidFill>
            <a:ln w="95250" cap="sq">
              <a:solidFill>
                <a:srgbClr val="648536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5247808" cy="53215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0" y="0"/>
            <a:ext cx="2206871" cy="1291929"/>
          </a:xfrm>
          <a:custGeom>
            <a:avLst/>
            <a:gdLst/>
            <a:ahLst/>
            <a:cxnLst/>
            <a:rect l="l" t="t" r="r" b="b"/>
            <a:pathLst>
              <a:path w="2206871" h="1291929">
                <a:moveTo>
                  <a:pt x="0" y="0"/>
                </a:moveTo>
                <a:lnTo>
                  <a:pt x="2206871" y="0"/>
                </a:lnTo>
                <a:lnTo>
                  <a:pt x="2206871" y="1291929"/>
                </a:lnTo>
                <a:lnTo>
                  <a:pt x="0" y="129192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6781" b="-16781"/>
            </a:stretch>
          </a:blipFill>
          <a:ln cap="sq">
            <a:noFill/>
            <a:prstDash val="solid"/>
            <a:miter/>
          </a:ln>
        </p:spPr>
      </p:sp>
      <p:grpSp>
        <p:nvGrpSpPr>
          <p:cNvPr id="6" name="Group 6"/>
          <p:cNvGrpSpPr/>
          <p:nvPr/>
        </p:nvGrpSpPr>
        <p:grpSpPr>
          <a:xfrm>
            <a:off x="-602392" y="10020270"/>
            <a:ext cx="19492784" cy="1172350"/>
            <a:chOff x="0" y="0"/>
            <a:chExt cx="5133902" cy="30876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5133902" cy="308767"/>
            </a:xfrm>
            <a:custGeom>
              <a:avLst/>
              <a:gdLst/>
              <a:ahLst/>
              <a:cxnLst/>
              <a:rect l="l" t="t" r="r" b="b"/>
              <a:pathLst>
                <a:path w="5133902" h="308767">
                  <a:moveTo>
                    <a:pt x="0" y="0"/>
                  </a:moveTo>
                  <a:lnTo>
                    <a:pt x="5133902" y="0"/>
                  </a:lnTo>
                  <a:lnTo>
                    <a:pt x="5133902" y="308767"/>
                  </a:lnTo>
                  <a:lnTo>
                    <a:pt x="0" y="308767"/>
                  </a:lnTo>
                  <a:close/>
                </a:path>
              </a:pathLst>
            </a:custGeom>
            <a:solidFill>
              <a:srgbClr val="648536"/>
            </a:solidFill>
            <a:ln cap="sq">
              <a:noFill/>
              <a:prstDash val="solid"/>
              <a:miter/>
            </a:ln>
          </p:spPr>
        </p:sp>
        <p:sp>
          <p:nvSpPr>
            <p:cNvPr id="8" name="TextBox 8"/>
            <p:cNvSpPr txBox="1"/>
            <p:nvPr/>
          </p:nvSpPr>
          <p:spPr>
            <a:xfrm>
              <a:off x="0" y="-57150"/>
              <a:ext cx="5133902" cy="36591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677641" y="1579799"/>
            <a:ext cx="3978735" cy="3983222"/>
            <a:chOff x="0" y="0"/>
            <a:chExt cx="5304980" cy="5310963"/>
          </a:xfrm>
        </p:grpSpPr>
        <p:grpSp>
          <p:nvGrpSpPr>
            <p:cNvPr id="10" name="Group 10"/>
            <p:cNvGrpSpPr/>
            <p:nvPr/>
          </p:nvGrpSpPr>
          <p:grpSpPr>
            <a:xfrm>
              <a:off x="0" y="0"/>
              <a:ext cx="5101780" cy="5107763"/>
              <a:chOff x="0" y="0"/>
              <a:chExt cx="1007759" cy="1008941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1007759" cy="1008941"/>
              </a:xfrm>
              <a:custGeom>
                <a:avLst/>
                <a:gdLst/>
                <a:ahLst/>
                <a:cxnLst/>
                <a:rect l="l" t="t" r="r" b="b"/>
                <a:pathLst>
                  <a:path w="1007759" h="1008941">
                    <a:moveTo>
                      <a:pt x="66770" y="0"/>
                    </a:moveTo>
                    <a:lnTo>
                      <a:pt x="940989" y="0"/>
                    </a:lnTo>
                    <a:cubicBezTo>
                      <a:pt x="958698" y="0"/>
                      <a:pt x="975681" y="7035"/>
                      <a:pt x="988203" y="19556"/>
                    </a:cubicBezTo>
                    <a:cubicBezTo>
                      <a:pt x="1000724" y="32078"/>
                      <a:pt x="1007759" y="49061"/>
                      <a:pt x="1007759" y="66770"/>
                    </a:cubicBezTo>
                    <a:lnTo>
                      <a:pt x="1007759" y="942171"/>
                    </a:lnTo>
                    <a:cubicBezTo>
                      <a:pt x="1007759" y="979047"/>
                      <a:pt x="977865" y="1008941"/>
                      <a:pt x="940989" y="1008941"/>
                    </a:cubicBezTo>
                    <a:lnTo>
                      <a:pt x="66770" y="1008941"/>
                    </a:lnTo>
                    <a:cubicBezTo>
                      <a:pt x="49061" y="1008941"/>
                      <a:pt x="32078" y="1001906"/>
                      <a:pt x="19556" y="989384"/>
                    </a:cubicBezTo>
                    <a:cubicBezTo>
                      <a:pt x="7035" y="976863"/>
                      <a:pt x="0" y="959879"/>
                      <a:pt x="0" y="942171"/>
                    </a:cubicBezTo>
                    <a:lnTo>
                      <a:pt x="0" y="66770"/>
                    </a:lnTo>
                    <a:cubicBezTo>
                      <a:pt x="0" y="49061"/>
                      <a:pt x="7035" y="32078"/>
                      <a:pt x="19556" y="19556"/>
                    </a:cubicBezTo>
                    <a:cubicBezTo>
                      <a:pt x="32078" y="7035"/>
                      <a:pt x="49061" y="0"/>
                      <a:pt x="66770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47625" cap="rnd">
                <a:solidFill>
                  <a:srgbClr val="648536"/>
                </a:solidFill>
                <a:prstDash val="solid"/>
                <a:round/>
              </a:ln>
            </p:spPr>
          </p:sp>
          <p:sp>
            <p:nvSpPr>
              <p:cNvPr id="12" name="TextBox 12"/>
              <p:cNvSpPr txBox="1"/>
              <p:nvPr/>
            </p:nvSpPr>
            <p:spPr>
              <a:xfrm>
                <a:off x="0" y="-57150"/>
                <a:ext cx="1007759" cy="1066091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359"/>
                  </a:lnSpc>
                </a:pPr>
                <a:endParaRPr/>
              </a:p>
            </p:txBody>
          </p:sp>
        </p:grpSp>
        <p:grpSp>
          <p:nvGrpSpPr>
            <p:cNvPr id="13" name="Group 13"/>
            <p:cNvGrpSpPr/>
            <p:nvPr/>
          </p:nvGrpSpPr>
          <p:grpSpPr>
            <a:xfrm>
              <a:off x="203200" y="203200"/>
              <a:ext cx="5101780" cy="5107763"/>
              <a:chOff x="0" y="0"/>
              <a:chExt cx="1007759" cy="1008941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1007759" cy="1008941"/>
              </a:xfrm>
              <a:custGeom>
                <a:avLst/>
                <a:gdLst/>
                <a:ahLst/>
                <a:cxnLst/>
                <a:rect l="l" t="t" r="r" b="b"/>
                <a:pathLst>
                  <a:path w="1007759" h="1008941">
                    <a:moveTo>
                      <a:pt x="66770" y="0"/>
                    </a:moveTo>
                    <a:lnTo>
                      <a:pt x="940989" y="0"/>
                    </a:lnTo>
                    <a:cubicBezTo>
                      <a:pt x="958698" y="0"/>
                      <a:pt x="975681" y="7035"/>
                      <a:pt x="988203" y="19556"/>
                    </a:cubicBezTo>
                    <a:cubicBezTo>
                      <a:pt x="1000724" y="32078"/>
                      <a:pt x="1007759" y="49061"/>
                      <a:pt x="1007759" y="66770"/>
                    </a:cubicBezTo>
                    <a:lnTo>
                      <a:pt x="1007759" y="942171"/>
                    </a:lnTo>
                    <a:cubicBezTo>
                      <a:pt x="1007759" y="979047"/>
                      <a:pt x="977865" y="1008941"/>
                      <a:pt x="940989" y="1008941"/>
                    </a:cubicBezTo>
                    <a:lnTo>
                      <a:pt x="66770" y="1008941"/>
                    </a:lnTo>
                    <a:cubicBezTo>
                      <a:pt x="49061" y="1008941"/>
                      <a:pt x="32078" y="1001906"/>
                      <a:pt x="19556" y="989384"/>
                    </a:cubicBezTo>
                    <a:cubicBezTo>
                      <a:pt x="7035" y="976863"/>
                      <a:pt x="0" y="959879"/>
                      <a:pt x="0" y="942171"/>
                    </a:cubicBezTo>
                    <a:lnTo>
                      <a:pt x="0" y="66770"/>
                    </a:lnTo>
                    <a:cubicBezTo>
                      <a:pt x="0" y="49061"/>
                      <a:pt x="7035" y="32078"/>
                      <a:pt x="19556" y="19556"/>
                    </a:cubicBezTo>
                    <a:cubicBezTo>
                      <a:pt x="32078" y="7035"/>
                      <a:pt x="49061" y="0"/>
                      <a:pt x="66770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47625" cap="rnd">
                <a:solidFill>
                  <a:srgbClr val="648536"/>
                </a:solidFill>
                <a:prstDash val="solid"/>
                <a:round/>
              </a:ln>
            </p:spPr>
          </p:sp>
          <p:sp>
            <p:nvSpPr>
              <p:cNvPr id="15" name="TextBox 15"/>
              <p:cNvSpPr txBox="1"/>
              <p:nvPr/>
            </p:nvSpPr>
            <p:spPr>
              <a:xfrm>
                <a:off x="0" y="-57150"/>
                <a:ext cx="1007759" cy="1066091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359"/>
                  </a:lnSpc>
                </a:pPr>
                <a:endParaRPr/>
              </a:p>
            </p:txBody>
          </p:sp>
        </p:grpSp>
        <p:sp>
          <p:nvSpPr>
            <p:cNvPr id="16" name="Freeform 16"/>
            <p:cNvSpPr/>
            <p:nvPr/>
          </p:nvSpPr>
          <p:spPr>
            <a:xfrm>
              <a:off x="2626181" y="575564"/>
              <a:ext cx="1643445" cy="1643445"/>
            </a:xfrm>
            <a:custGeom>
              <a:avLst/>
              <a:gdLst/>
              <a:ahLst/>
              <a:cxnLst/>
              <a:rect l="l" t="t" r="r" b="b"/>
              <a:pathLst>
                <a:path w="1643445" h="1643445">
                  <a:moveTo>
                    <a:pt x="0" y="0"/>
                  </a:moveTo>
                  <a:lnTo>
                    <a:pt x="1643445" y="0"/>
                  </a:lnTo>
                  <a:lnTo>
                    <a:pt x="1643445" y="1643445"/>
                  </a:lnTo>
                  <a:lnTo>
                    <a:pt x="0" y="164344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7" name="Freeform 17"/>
            <p:cNvSpPr/>
            <p:nvPr/>
          </p:nvSpPr>
          <p:spPr>
            <a:xfrm>
              <a:off x="1035354" y="575564"/>
              <a:ext cx="1643445" cy="1643445"/>
            </a:xfrm>
            <a:custGeom>
              <a:avLst/>
              <a:gdLst/>
              <a:ahLst/>
              <a:cxnLst/>
              <a:rect l="l" t="t" r="r" b="b"/>
              <a:pathLst>
                <a:path w="1643445" h="1643445">
                  <a:moveTo>
                    <a:pt x="0" y="0"/>
                  </a:moveTo>
                  <a:lnTo>
                    <a:pt x="1643445" y="0"/>
                  </a:lnTo>
                  <a:lnTo>
                    <a:pt x="1643445" y="1643445"/>
                  </a:lnTo>
                  <a:lnTo>
                    <a:pt x="0" y="164344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8" name="TextBox 18"/>
            <p:cNvSpPr txBox="1"/>
            <p:nvPr/>
          </p:nvSpPr>
          <p:spPr>
            <a:xfrm>
              <a:off x="408372" y="2977950"/>
              <a:ext cx="4285035" cy="12117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573888" lvl="1" indent="-286944">
                <a:lnSpc>
                  <a:spcPts val="3721"/>
                </a:lnSpc>
                <a:buFont typeface="Arial"/>
                <a:buChar char="•"/>
              </a:pPr>
              <a:r>
                <a:rPr lang="en-US" sz="2658">
                  <a:solidFill>
                    <a:srgbClr val="000000"/>
                  </a:solidFill>
                  <a:latin typeface="Antonio"/>
                </a:rPr>
                <a:t>40% DE MULHERES.</a:t>
              </a:r>
            </a:p>
            <a:p>
              <a:pPr marL="573888" lvl="1" indent="-286944" algn="just">
                <a:lnSpc>
                  <a:spcPts val="3721"/>
                </a:lnSpc>
                <a:buFont typeface="Arial"/>
                <a:buChar char="•"/>
              </a:pPr>
              <a:r>
                <a:rPr lang="en-US" sz="2658">
                  <a:solidFill>
                    <a:srgbClr val="000000"/>
                  </a:solidFill>
                  <a:latin typeface="Antonio"/>
                </a:rPr>
                <a:t>5% OUTROS.</a:t>
              </a:r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7253978" y="1657399"/>
            <a:ext cx="3826335" cy="3830822"/>
            <a:chOff x="0" y="0"/>
            <a:chExt cx="1007759" cy="1008941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1007759" cy="1008941"/>
            </a:xfrm>
            <a:custGeom>
              <a:avLst/>
              <a:gdLst/>
              <a:ahLst/>
              <a:cxnLst/>
              <a:rect l="l" t="t" r="r" b="b"/>
              <a:pathLst>
                <a:path w="1007759" h="1008941">
                  <a:moveTo>
                    <a:pt x="54630" y="0"/>
                  </a:moveTo>
                  <a:lnTo>
                    <a:pt x="953129" y="0"/>
                  </a:lnTo>
                  <a:cubicBezTo>
                    <a:pt x="967618" y="0"/>
                    <a:pt x="981513" y="5756"/>
                    <a:pt x="991758" y="16001"/>
                  </a:cubicBezTo>
                  <a:cubicBezTo>
                    <a:pt x="1002003" y="26246"/>
                    <a:pt x="1007759" y="40141"/>
                    <a:pt x="1007759" y="54630"/>
                  </a:cubicBezTo>
                  <a:lnTo>
                    <a:pt x="1007759" y="954311"/>
                  </a:lnTo>
                  <a:cubicBezTo>
                    <a:pt x="1007759" y="984482"/>
                    <a:pt x="983300" y="1008941"/>
                    <a:pt x="953129" y="1008941"/>
                  </a:cubicBezTo>
                  <a:lnTo>
                    <a:pt x="54630" y="1008941"/>
                  </a:lnTo>
                  <a:cubicBezTo>
                    <a:pt x="24459" y="1008941"/>
                    <a:pt x="0" y="984482"/>
                    <a:pt x="0" y="954311"/>
                  </a:cubicBezTo>
                  <a:lnTo>
                    <a:pt x="0" y="54630"/>
                  </a:lnTo>
                  <a:cubicBezTo>
                    <a:pt x="0" y="24459"/>
                    <a:pt x="24459" y="0"/>
                    <a:pt x="5463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47625" cap="rnd">
              <a:solidFill>
                <a:srgbClr val="648536"/>
              </a:solidFill>
              <a:prstDash val="solid"/>
              <a:round/>
            </a:ln>
          </p:spPr>
        </p:sp>
        <p:sp>
          <p:nvSpPr>
            <p:cNvPr id="21" name="TextBox 21"/>
            <p:cNvSpPr txBox="1"/>
            <p:nvPr/>
          </p:nvSpPr>
          <p:spPr>
            <a:xfrm>
              <a:off x="0" y="-57150"/>
              <a:ext cx="1007759" cy="106609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grpSp>
        <p:nvGrpSpPr>
          <p:cNvPr id="22" name="Group 22"/>
          <p:cNvGrpSpPr/>
          <p:nvPr/>
        </p:nvGrpSpPr>
        <p:grpSpPr>
          <a:xfrm>
            <a:off x="7406378" y="1809799"/>
            <a:ext cx="3826335" cy="3830822"/>
            <a:chOff x="0" y="0"/>
            <a:chExt cx="1007759" cy="1008941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1007759" cy="1008941"/>
            </a:xfrm>
            <a:custGeom>
              <a:avLst/>
              <a:gdLst/>
              <a:ahLst/>
              <a:cxnLst/>
              <a:rect l="l" t="t" r="r" b="b"/>
              <a:pathLst>
                <a:path w="1007759" h="1008941">
                  <a:moveTo>
                    <a:pt x="54630" y="0"/>
                  </a:moveTo>
                  <a:lnTo>
                    <a:pt x="953129" y="0"/>
                  </a:lnTo>
                  <a:cubicBezTo>
                    <a:pt x="967618" y="0"/>
                    <a:pt x="981513" y="5756"/>
                    <a:pt x="991758" y="16001"/>
                  </a:cubicBezTo>
                  <a:cubicBezTo>
                    <a:pt x="1002003" y="26246"/>
                    <a:pt x="1007759" y="40141"/>
                    <a:pt x="1007759" y="54630"/>
                  </a:cubicBezTo>
                  <a:lnTo>
                    <a:pt x="1007759" y="954311"/>
                  </a:lnTo>
                  <a:cubicBezTo>
                    <a:pt x="1007759" y="984482"/>
                    <a:pt x="983300" y="1008941"/>
                    <a:pt x="953129" y="1008941"/>
                  </a:cubicBezTo>
                  <a:lnTo>
                    <a:pt x="54630" y="1008941"/>
                  </a:lnTo>
                  <a:cubicBezTo>
                    <a:pt x="24459" y="1008941"/>
                    <a:pt x="0" y="984482"/>
                    <a:pt x="0" y="954311"/>
                  </a:cubicBezTo>
                  <a:lnTo>
                    <a:pt x="0" y="54630"/>
                  </a:lnTo>
                  <a:cubicBezTo>
                    <a:pt x="0" y="24459"/>
                    <a:pt x="24459" y="0"/>
                    <a:pt x="5463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47625" cap="rnd">
              <a:solidFill>
                <a:srgbClr val="648536"/>
              </a:solidFill>
              <a:prstDash val="solid"/>
              <a:round/>
            </a:ln>
          </p:spPr>
        </p:sp>
        <p:sp>
          <p:nvSpPr>
            <p:cNvPr id="24" name="TextBox 24"/>
            <p:cNvSpPr txBox="1"/>
            <p:nvPr/>
          </p:nvSpPr>
          <p:spPr>
            <a:xfrm>
              <a:off x="0" y="-57150"/>
              <a:ext cx="1007759" cy="106609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grpSp>
        <p:nvGrpSpPr>
          <p:cNvPr id="25" name="Group 25"/>
          <p:cNvGrpSpPr/>
          <p:nvPr/>
        </p:nvGrpSpPr>
        <p:grpSpPr>
          <a:xfrm>
            <a:off x="8159029" y="2291579"/>
            <a:ext cx="2168632" cy="1184470"/>
            <a:chOff x="0" y="0"/>
            <a:chExt cx="2891510" cy="1579294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1159687" cy="1159687"/>
            </a:xfrm>
            <a:custGeom>
              <a:avLst/>
              <a:gdLst/>
              <a:ahLst/>
              <a:cxnLst/>
              <a:rect l="l" t="t" r="r" b="b"/>
              <a:pathLst>
                <a:path w="1159687" h="1159687">
                  <a:moveTo>
                    <a:pt x="0" y="0"/>
                  </a:moveTo>
                  <a:lnTo>
                    <a:pt x="1159687" y="0"/>
                  </a:lnTo>
                  <a:lnTo>
                    <a:pt x="1159687" y="1159687"/>
                  </a:lnTo>
                  <a:lnTo>
                    <a:pt x="0" y="115968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7" name="Freeform 27"/>
            <p:cNvSpPr/>
            <p:nvPr/>
          </p:nvSpPr>
          <p:spPr>
            <a:xfrm>
              <a:off x="1731823" y="0"/>
              <a:ext cx="1159687" cy="1159687"/>
            </a:xfrm>
            <a:custGeom>
              <a:avLst/>
              <a:gdLst/>
              <a:ahLst/>
              <a:cxnLst/>
              <a:rect l="l" t="t" r="r" b="b"/>
              <a:pathLst>
                <a:path w="1159687" h="1159687">
                  <a:moveTo>
                    <a:pt x="0" y="0"/>
                  </a:moveTo>
                  <a:lnTo>
                    <a:pt x="1159687" y="0"/>
                  </a:lnTo>
                  <a:lnTo>
                    <a:pt x="1159687" y="1159687"/>
                  </a:lnTo>
                  <a:lnTo>
                    <a:pt x="0" y="115968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8" name="Freeform 28"/>
            <p:cNvSpPr/>
            <p:nvPr/>
          </p:nvSpPr>
          <p:spPr>
            <a:xfrm>
              <a:off x="1449151" y="419606"/>
              <a:ext cx="1159687" cy="1159687"/>
            </a:xfrm>
            <a:custGeom>
              <a:avLst/>
              <a:gdLst/>
              <a:ahLst/>
              <a:cxnLst/>
              <a:rect l="l" t="t" r="r" b="b"/>
              <a:pathLst>
                <a:path w="1159687" h="1159687">
                  <a:moveTo>
                    <a:pt x="0" y="0"/>
                  </a:moveTo>
                  <a:lnTo>
                    <a:pt x="1159687" y="0"/>
                  </a:lnTo>
                  <a:lnTo>
                    <a:pt x="1159687" y="1159688"/>
                  </a:lnTo>
                  <a:lnTo>
                    <a:pt x="0" y="115968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9" name="Freeform 29"/>
            <p:cNvSpPr/>
            <p:nvPr/>
          </p:nvSpPr>
          <p:spPr>
            <a:xfrm>
              <a:off x="869308" y="163931"/>
              <a:ext cx="1159687" cy="1159687"/>
            </a:xfrm>
            <a:custGeom>
              <a:avLst/>
              <a:gdLst/>
              <a:ahLst/>
              <a:cxnLst/>
              <a:rect l="l" t="t" r="r" b="b"/>
              <a:pathLst>
                <a:path w="1159687" h="1159687">
                  <a:moveTo>
                    <a:pt x="0" y="0"/>
                  </a:moveTo>
                  <a:lnTo>
                    <a:pt x="1159687" y="0"/>
                  </a:lnTo>
                  <a:lnTo>
                    <a:pt x="1159687" y="1159687"/>
                  </a:lnTo>
                  <a:lnTo>
                    <a:pt x="0" y="115968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30" name="Freeform 30"/>
            <p:cNvSpPr/>
            <p:nvPr/>
          </p:nvSpPr>
          <p:spPr>
            <a:xfrm>
              <a:off x="289464" y="419606"/>
              <a:ext cx="1159687" cy="1159687"/>
            </a:xfrm>
            <a:custGeom>
              <a:avLst/>
              <a:gdLst/>
              <a:ahLst/>
              <a:cxnLst/>
              <a:rect l="l" t="t" r="r" b="b"/>
              <a:pathLst>
                <a:path w="1159687" h="1159687">
                  <a:moveTo>
                    <a:pt x="0" y="0"/>
                  </a:moveTo>
                  <a:lnTo>
                    <a:pt x="1159687" y="0"/>
                  </a:lnTo>
                  <a:lnTo>
                    <a:pt x="1159687" y="1159688"/>
                  </a:lnTo>
                  <a:lnTo>
                    <a:pt x="0" y="115968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5">
                <a:extLs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a:blipFill>
          </p:spPr>
        </p:sp>
      </p:grpSp>
      <p:sp>
        <p:nvSpPr>
          <p:cNvPr id="31" name="TextBox 31"/>
          <p:cNvSpPr txBox="1"/>
          <p:nvPr/>
        </p:nvSpPr>
        <p:spPr>
          <a:xfrm>
            <a:off x="7711179" y="3666549"/>
            <a:ext cx="3064334" cy="15531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80882" lvl="1" indent="-240441">
              <a:lnSpc>
                <a:spcPts val="3118"/>
              </a:lnSpc>
              <a:buFont typeface="Arial"/>
              <a:buChar char="•"/>
            </a:pPr>
            <a:r>
              <a:rPr lang="en-US" sz="2227">
                <a:solidFill>
                  <a:srgbClr val="000000"/>
                </a:solidFill>
                <a:latin typeface="Antonio"/>
              </a:rPr>
              <a:t>20% DE PESSOAS PRETAS NO QUADRO GERAL.</a:t>
            </a:r>
          </a:p>
          <a:p>
            <a:pPr marL="480882" lvl="1" indent="-240441">
              <a:lnSpc>
                <a:spcPts val="3118"/>
              </a:lnSpc>
              <a:buFont typeface="Arial"/>
              <a:buChar char="•"/>
            </a:pPr>
            <a:r>
              <a:rPr lang="en-US" sz="2227">
                <a:solidFill>
                  <a:srgbClr val="000000"/>
                </a:solidFill>
                <a:latin typeface="Antonio"/>
              </a:rPr>
              <a:t>2% DE INDÍGENAS E AMARELOS 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7176939" y="276395"/>
            <a:ext cx="3934123" cy="6629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60"/>
              </a:lnSpc>
            </a:pPr>
            <a:r>
              <a:rPr lang="en-US" sz="3900">
                <a:solidFill>
                  <a:srgbClr val="74CF4A"/>
                </a:solidFill>
                <a:latin typeface="Antonio"/>
              </a:rPr>
              <a:t>Propostas de Solução</a:t>
            </a:r>
          </a:p>
        </p:txBody>
      </p:sp>
      <p:grpSp>
        <p:nvGrpSpPr>
          <p:cNvPr id="33" name="Group 33"/>
          <p:cNvGrpSpPr/>
          <p:nvPr/>
        </p:nvGrpSpPr>
        <p:grpSpPr>
          <a:xfrm>
            <a:off x="12945256" y="1579799"/>
            <a:ext cx="3978735" cy="3983222"/>
            <a:chOff x="0" y="0"/>
            <a:chExt cx="5304980" cy="5310963"/>
          </a:xfrm>
        </p:grpSpPr>
        <p:grpSp>
          <p:nvGrpSpPr>
            <p:cNvPr id="34" name="Group 34"/>
            <p:cNvGrpSpPr/>
            <p:nvPr/>
          </p:nvGrpSpPr>
          <p:grpSpPr>
            <a:xfrm>
              <a:off x="0" y="0"/>
              <a:ext cx="5101780" cy="5107763"/>
              <a:chOff x="0" y="0"/>
              <a:chExt cx="1007759" cy="1008941"/>
            </a:xfrm>
          </p:grpSpPr>
          <p:sp>
            <p:nvSpPr>
              <p:cNvPr id="35" name="Freeform 35"/>
              <p:cNvSpPr/>
              <p:nvPr/>
            </p:nvSpPr>
            <p:spPr>
              <a:xfrm>
                <a:off x="0" y="0"/>
                <a:ext cx="1007759" cy="1008941"/>
              </a:xfrm>
              <a:custGeom>
                <a:avLst/>
                <a:gdLst/>
                <a:ahLst/>
                <a:cxnLst/>
                <a:rect l="l" t="t" r="r" b="b"/>
                <a:pathLst>
                  <a:path w="1007759" h="1008941">
                    <a:moveTo>
                      <a:pt x="66770" y="0"/>
                    </a:moveTo>
                    <a:lnTo>
                      <a:pt x="940989" y="0"/>
                    </a:lnTo>
                    <a:cubicBezTo>
                      <a:pt x="958698" y="0"/>
                      <a:pt x="975681" y="7035"/>
                      <a:pt x="988203" y="19556"/>
                    </a:cubicBezTo>
                    <a:cubicBezTo>
                      <a:pt x="1000724" y="32078"/>
                      <a:pt x="1007759" y="49061"/>
                      <a:pt x="1007759" y="66770"/>
                    </a:cubicBezTo>
                    <a:lnTo>
                      <a:pt x="1007759" y="942171"/>
                    </a:lnTo>
                    <a:cubicBezTo>
                      <a:pt x="1007759" y="979047"/>
                      <a:pt x="977865" y="1008941"/>
                      <a:pt x="940989" y="1008941"/>
                    </a:cubicBezTo>
                    <a:lnTo>
                      <a:pt x="66770" y="1008941"/>
                    </a:lnTo>
                    <a:cubicBezTo>
                      <a:pt x="49061" y="1008941"/>
                      <a:pt x="32078" y="1001906"/>
                      <a:pt x="19556" y="989384"/>
                    </a:cubicBezTo>
                    <a:cubicBezTo>
                      <a:pt x="7035" y="976863"/>
                      <a:pt x="0" y="959879"/>
                      <a:pt x="0" y="942171"/>
                    </a:cubicBezTo>
                    <a:lnTo>
                      <a:pt x="0" y="66770"/>
                    </a:lnTo>
                    <a:cubicBezTo>
                      <a:pt x="0" y="49061"/>
                      <a:pt x="7035" y="32078"/>
                      <a:pt x="19556" y="19556"/>
                    </a:cubicBezTo>
                    <a:cubicBezTo>
                      <a:pt x="32078" y="7035"/>
                      <a:pt x="49061" y="0"/>
                      <a:pt x="66770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47625" cap="rnd">
                <a:solidFill>
                  <a:srgbClr val="648536"/>
                </a:solidFill>
                <a:prstDash val="solid"/>
                <a:round/>
              </a:ln>
            </p:spPr>
          </p:sp>
          <p:sp>
            <p:nvSpPr>
              <p:cNvPr id="36" name="TextBox 36"/>
              <p:cNvSpPr txBox="1"/>
              <p:nvPr/>
            </p:nvSpPr>
            <p:spPr>
              <a:xfrm>
                <a:off x="0" y="-57150"/>
                <a:ext cx="1007759" cy="1066091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359"/>
                  </a:lnSpc>
                </a:pPr>
                <a:endParaRPr/>
              </a:p>
            </p:txBody>
          </p:sp>
        </p:grpSp>
        <p:grpSp>
          <p:nvGrpSpPr>
            <p:cNvPr id="37" name="Group 37"/>
            <p:cNvGrpSpPr/>
            <p:nvPr/>
          </p:nvGrpSpPr>
          <p:grpSpPr>
            <a:xfrm>
              <a:off x="203200" y="203200"/>
              <a:ext cx="5101780" cy="5107763"/>
              <a:chOff x="0" y="0"/>
              <a:chExt cx="1007759" cy="1008941"/>
            </a:xfrm>
          </p:grpSpPr>
          <p:sp>
            <p:nvSpPr>
              <p:cNvPr id="38" name="Freeform 38"/>
              <p:cNvSpPr/>
              <p:nvPr/>
            </p:nvSpPr>
            <p:spPr>
              <a:xfrm>
                <a:off x="0" y="0"/>
                <a:ext cx="1007759" cy="1008941"/>
              </a:xfrm>
              <a:custGeom>
                <a:avLst/>
                <a:gdLst/>
                <a:ahLst/>
                <a:cxnLst/>
                <a:rect l="l" t="t" r="r" b="b"/>
                <a:pathLst>
                  <a:path w="1007759" h="1008941">
                    <a:moveTo>
                      <a:pt x="66770" y="0"/>
                    </a:moveTo>
                    <a:lnTo>
                      <a:pt x="940989" y="0"/>
                    </a:lnTo>
                    <a:cubicBezTo>
                      <a:pt x="958698" y="0"/>
                      <a:pt x="975681" y="7035"/>
                      <a:pt x="988203" y="19556"/>
                    </a:cubicBezTo>
                    <a:cubicBezTo>
                      <a:pt x="1000724" y="32078"/>
                      <a:pt x="1007759" y="49061"/>
                      <a:pt x="1007759" y="66770"/>
                    </a:cubicBezTo>
                    <a:lnTo>
                      <a:pt x="1007759" y="942171"/>
                    </a:lnTo>
                    <a:cubicBezTo>
                      <a:pt x="1007759" y="979047"/>
                      <a:pt x="977865" y="1008941"/>
                      <a:pt x="940989" y="1008941"/>
                    </a:cubicBezTo>
                    <a:lnTo>
                      <a:pt x="66770" y="1008941"/>
                    </a:lnTo>
                    <a:cubicBezTo>
                      <a:pt x="49061" y="1008941"/>
                      <a:pt x="32078" y="1001906"/>
                      <a:pt x="19556" y="989384"/>
                    </a:cubicBezTo>
                    <a:cubicBezTo>
                      <a:pt x="7035" y="976863"/>
                      <a:pt x="0" y="959879"/>
                      <a:pt x="0" y="942171"/>
                    </a:cubicBezTo>
                    <a:lnTo>
                      <a:pt x="0" y="66770"/>
                    </a:lnTo>
                    <a:cubicBezTo>
                      <a:pt x="0" y="49061"/>
                      <a:pt x="7035" y="32078"/>
                      <a:pt x="19556" y="19556"/>
                    </a:cubicBezTo>
                    <a:cubicBezTo>
                      <a:pt x="32078" y="7035"/>
                      <a:pt x="49061" y="0"/>
                      <a:pt x="66770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47625" cap="rnd">
                <a:solidFill>
                  <a:srgbClr val="648536"/>
                </a:solidFill>
                <a:prstDash val="solid"/>
                <a:round/>
              </a:ln>
            </p:spPr>
          </p:sp>
          <p:sp>
            <p:nvSpPr>
              <p:cNvPr id="39" name="TextBox 39"/>
              <p:cNvSpPr txBox="1"/>
              <p:nvPr/>
            </p:nvSpPr>
            <p:spPr>
              <a:xfrm>
                <a:off x="0" y="-57150"/>
                <a:ext cx="1007759" cy="1066091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359"/>
                  </a:lnSpc>
                </a:pPr>
                <a:endParaRPr/>
              </a:p>
            </p:txBody>
          </p:sp>
        </p:grpSp>
        <p:sp>
          <p:nvSpPr>
            <p:cNvPr id="40" name="Freeform 40"/>
            <p:cNvSpPr/>
            <p:nvPr/>
          </p:nvSpPr>
          <p:spPr>
            <a:xfrm>
              <a:off x="1403142" y="776955"/>
              <a:ext cx="2498696" cy="1499899"/>
            </a:xfrm>
            <a:custGeom>
              <a:avLst/>
              <a:gdLst/>
              <a:ahLst/>
              <a:cxnLst/>
              <a:rect l="l" t="t" r="r" b="b"/>
              <a:pathLst>
                <a:path w="2498696" h="1499899">
                  <a:moveTo>
                    <a:pt x="0" y="0"/>
                  </a:moveTo>
                  <a:lnTo>
                    <a:pt x="2498696" y="0"/>
                  </a:lnTo>
                  <a:lnTo>
                    <a:pt x="2498696" y="1499899"/>
                  </a:lnTo>
                  <a:lnTo>
                    <a:pt x="0" y="149989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7"/>
              <a:stretch>
                <a:fillRect/>
              </a:stretch>
            </a:blipFill>
          </p:spPr>
        </p:sp>
        <p:sp>
          <p:nvSpPr>
            <p:cNvPr id="41" name="TextBox 41"/>
            <p:cNvSpPr txBox="1"/>
            <p:nvPr/>
          </p:nvSpPr>
          <p:spPr>
            <a:xfrm>
              <a:off x="608149" y="2607856"/>
              <a:ext cx="4088683" cy="185949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431801" lvl="1" indent="-215900">
                <a:lnSpc>
                  <a:spcPts val="2800"/>
                </a:lnSpc>
                <a:buFont typeface="Arial"/>
                <a:buChar char="•"/>
              </a:pPr>
              <a:r>
                <a:rPr lang="en-US" sz="2000">
                  <a:solidFill>
                    <a:srgbClr val="000000"/>
                  </a:solidFill>
                  <a:latin typeface="Antonio"/>
                </a:rPr>
                <a:t>4%  DO QUADRO GERAL DA EMPRESA COMPOSTO POR PESSOAS COM DEFICIÊNCIA (PcD).</a:t>
              </a:r>
            </a:p>
          </p:txBody>
        </p:sp>
      </p:grpSp>
      <p:grpSp>
        <p:nvGrpSpPr>
          <p:cNvPr id="42" name="Group 42"/>
          <p:cNvGrpSpPr/>
          <p:nvPr/>
        </p:nvGrpSpPr>
        <p:grpSpPr>
          <a:xfrm>
            <a:off x="10213772" y="5745397"/>
            <a:ext cx="3978735" cy="3983222"/>
            <a:chOff x="0" y="0"/>
            <a:chExt cx="5304980" cy="5310963"/>
          </a:xfrm>
        </p:grpSpPr>
        <p:grpSp>
          <p:nvGrpSpPr>
            <p:cNvPr id="43" name="Group 43"/>
            <p:cNvGrpSpPr/>
            <p:nvPr/>
          </p:nvGrpSpPr>
          <p:grpSpPr>
            <a:xfrm>
              <a:off x="0" y="0"/>
              <a:ext cx="5101780" cy="5107763"/>
              <a:chOff x="0" y="0"/>
              <a:chExt cx="1007759" cy="1008941"/>
            </a:xfrm>
          </p:grpSpPr>
          <p:sp>
            <p:nvSpPr>
              <p:cNvPr id="44" name="Freeform 44"/>
              <p:cNvSpPr/>
              <p:nvPr/>
            </p:nvSpPr>
            <p:spPr>
              <a:xfrm>
                <a:off x="0" y="0"/>
                <a:ext cx="1007759" cy="1008941"/>
              </a:xfrm>
              <a:custGeom>
                <a:avLst/>
                <a:gdLst/>
                <a:ahLst/>
                <a:cxnLst/>
                <a:rect l="l" t="t" r="r" b="b"/>
                <a:pathLst>
                  <a:path w="1007759" h="1008941">
                    <a:moveTo>
                      <a:pt x="66770" y="0"/>
                    </a:moveTo>
                    <a:lnTo>
                      <a:pt x="940989" y="0"/>
                    </a:lnTo>
                    <a:cubicBezTo>
                      <a:pt x="958698" y="0"/>
                      <a:pt x="975681" y="7035"/>
                      <a:pt x="988203" y="19556"/>
                    </a:cubicBezTo>
                    <a:cubicBezTo>
                      <a:pt x="1000724" y="32078"/>
                      <a:pt x="1007759" y="49061"/>
                      <a:pt x="1007759" y="66770"/>
                    </a:cubicBezTo>
                    <a:lnTo>
                      <a:pt x="1007759" y="942171"/>
                    </a:lnTo>
                    <a:cubicBezTo>
                      <a:pt x="1007759" y="979047"/>
                      <a:pt x="977865" y="1008941"/>
                      <a:pt x="940989" y="1008941"/>
                    </a:cubicBezTo>
                    <a:lnTo>
                      <a:pt x="66770" y="1008941"/>
                    </a:lnTo>
                    <a:cubicBezTo>
                      <a:pt x="49061" y="1008941"/>
                      <a:pt x="32078" y="1001906"/>
                      <a:pt x="19556" y="989384"/>
                    </a:cubicBezTo>
                    <a:cubicBezTo>
                      <a:pt x="7035" y="976863"/>
                      <a:pt x="0" y="959879"/>
                      <a:pt x="0" y="942171"/>
                    </a:cubicBezTo>
                    <a:lnTo>
                      <a:pt x="0" y="66770"/>
                    </a:lnTo>
                    <a:cubicBezTo>
                      <a:pt x="0" y="49061"/>
                      <a:pt x="7035" y="32078"/>
                      <a:pt x="19556" y="19556"/>
                    </a:cubicBezTo>
                    <a:cubicBezTo>
                      <a:pt x="32078" y="7035"/>
                      <a:pt x="49061" y="0"/>
                      <a:pt x="66770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47625" cap="rnd">
                <a:solidFill>
                  <a:srgbClr val="648536"/>
                </a:solidFill>
                <a:prstDash val="solid"/>
                <a:round/>
              </a:ln>
            </p:spPr>
          </p:sp>
          <p:sp>
            <p:nvSpPr>
              <p:cNvPr id="45" name="TextBox 45"/>
              <p:cNvSpPr txBox="1"/>
              <p:nvPr/>
            </p:nvSpPr>
            <p:spPr>
              <a:xfrm>
                <a:off x="0" y="-57150"/>
                <a:ext cx="1007759" cy="1066091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359"/>
                  </a:lnSpc>
                </a:pPr>
                <a:endParaRPr/>
              </a:p>
            </p:txBody>
          </p:sp>
        </p:grpSp>
        <p:grpSp>
          <p:nvGrpSpPr>
            <p:cNvPr id="46" name="Group 46"/>
            <p:cNvGrpSpPr/>
            <p:nvPr/>
          </p:nvGrpSpPr>
          <p:grpSpPr>
            <a:xfrm>
              <a:off x="203200" y="203200"/>
              <a:ext cx="5101780" cy="5107763"/>
              <a:chOff x="0" y="0"/>
              <a:chExt cx="1007759" cy="1008941"/>
            </a:xfrm>
          </p:grpSpPr>
          <p:sp>
            <p:nvSpPr>
              <p:cNvPr id="47" name="Freeform 47"/>
              <p:cNvSpPr/>
              <p:nvPr/>
            </p:nvSpPr>
            <p:spPr>
              <a:xfrm>
                <a:off x="0" y="0"/>
                <a:ext cx="1007759" cy="1008941"/>
              </a:xfrm>
              <a:custGeom>
                <a:avLst/>
                <a:gdLst/>
                <a:ahLst/>
                <a:cxnLst/>
                <a:rect l="l" t="t" r="r" b="b"/>
                <a:pathLst>
                  <a:path w="1007759" h="1008941">
                    <a:moveTo>
                      <a:pt x="66770" y="0"/>
                    </a:moveTo>
                    <a:lnTo>
                      <a:pt x="940989" y="0"/>
                    </a:lnTo>
                    <a:cubicBezTo>
                      <a:pt x="958698" y="0"/>
                      <a:pt x="975681" y="7035"/>
                      <a:pt x="988203" y="19556"/>
                    </a:cubicBezTo>
                    <a:cubicBezTo>
                      <a:pt x="1000724" y="32078"/>
                      <a:pt x="1007759" y="49061"/>
                      <a:pt x="1007759" y="66770"/>
                    </a:cubicBezTo>
                    <a:lnTo>
                      <a:pt x="1007759" y="942171"/>
                    </a:lnTo>
                    <a:cubicBezTo>
                      <a:pt x="1007759" y="979047"/>
                      <a:pt x="977865" y="1008941"/>
                      <a:pt x="940989" y="1008941"/>
                    </a:cubicBezTo>
                    <a:lnTo>
                      <a:pt x="66770" y="1008941"/>
                    </a:lnTo>
                    <a:cubicBezTo>
                      <a:pt x="49061" y="1008941"/>
                      <a:pt x="32078" y="1001906"/>
                      <a:pt x="19556" y="989384"/>
                    </a:cubicBezTo>
                    <a:cubicBezTo>
                      <a:pt x="7035" y="976863"/>
                      <a:pt x="0" y="959879"/>
                      <a:pt x="0" y="942171"/>
                    </a:cubicBezTo>
                    <a:lnTo>
                      <a:pt x="0" y="66770"/>
                    </a:lnTo>
                    <a:cubicBezTo>
                      <a:pt x="0" y="49061"/>
                      <a:pt x="7035" y="32078"/>
                      <a:pt x="19556" y="19556"/>
                    </a:cubicBezTo>
                    <a:cubicBezTo>
                      <a:pt x="32078" y="7035"/>
                      <a:pt x="49061" y="0"/>
                      <a:pt x="66770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47625" cap="rnd">
                <a:solidFill>
                  <a:srgbClr val="648536"/>
                </a:solidFill>
                <a:prstDash val="solid"/>
                <a:round/>
              </a:ln>
            </p:spPr>
          </p:sp>
          <p:sp>
            <p:nvSpPr>
              <p:cNvPr id="48" name="TextBox 48"/>
              <p:cNvSpPr txBox="1"/>
              <p:nvPr/>
            </p:nvSpPr>
            <p:spPr>
              <a:xfrm>
                <a:off x="0" y="-57150"/>
                <a:ext cx="1007759" cy="1066091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359"/>
                  </a:lnSpc>
                </a:pPr>
                <a:endParaRPr/>
              </a:p>
            </p:txBody>
          </p:sp>
        </p:grpSp>
      </p:grpSp>
      <p:sp>
        <p:nvSpPr>
          <p:cNvPr id="49" name="Freeform 49"/>
          <p:cNvSpPr/>
          <p:nvPr/>
        </p:nvSpPr>
        <p:spPr>
          <a:xfrm>
            <a:off x="11149296" y="6269682"/>
            <a:ext cx="2107687" cy="1522664"/>
          </a:xfrm>
          <a:custGeom>
            <a:avLst/>
            <a:gdLst/>
            <a:ahLst/>
            <a:cxnLst/>
            <a:rect l="l" t="t" r="r" b="b"/>
            <a:pathLst>
              <a:path w="2107687" h="1522664">
                <a:moveTo>
                  <a:pt x="0" y="0"/>
                </a:moveTo>
                <a:lnTo>
                  <a:pt x="2107687" y="0"/>
                </a:lnTo>
                <a:lnTo>
                  <a:pt x="2107687" y="1522664"/>
                </a:lnTo>
                <a:lnTo>
                  <a:pt x="0" y="1522664"/>
                </a:lnTo>
                <a:lnTo>
                  <a:pt x="0" y="0"/>
                </a:lnTo>
                <a:close/>
              </a:path>
            </a:pathLst>
          </a:custGeom>
          <a:blipFill>
            <a:blip r:embed="rId18"/>
            <a:stretch>
              <a:fillRect l="-5728" t="-23607" r="-7884" b="-33656"/>
            </a:stretch>
          </a:blipFill>
        </p:spPr>
      </p:sp>
      <p:sp>
        <p:nvSpPr>
          <p:cNvPr id="50" name="TextBox 50"/>
          <p:cNvSpPr txBox="1"/>
          <p:nvPr/>
        </p:nvSpPr>
        <p:spPr>
          <a:xfrm>
            <a:off x="10544063" y="8151826"/>
            <a:ext cx="3318153" cy="7900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90147" lvl="1" indent="-245073">
              <a:lnSpc>
                <a:spcPts val="3178"/>
              </a:lnSpc>
              <a:buFont typeface="Arial"/>
              <a:buChar char="•"/>
            </a:pPr>
            <a:r>
              <a:rPr lang="en-US" sz="2270">
                <a:solidFill>
                  <a:srgbClr val="000000"/>
                </a:solidFill>
                <a:latin typeface="Antonio"/>
              </a:rPr>
              <a:t>INTEGRAÇÃO DE PESSOA COM MAIS DE 50 ANOS.</a:t>
            </a:r>
          </a:p>
        </p:txBody>
      </p:sp>
      <p:grpSp>
        <p:nvGrpSpPr>
          <p:cNvPr id="51" name="Group 51"/>
          <p:cNvGrpSpPr/>
          <p:nvPr/>
        </p:nvGrpSpPr>
        <p:grpSpPr>
          <a:xfrm>
            <a:off x="4505767" y="5800735"/>
            <a:ext cx="3978735" cy="3983222"/>
            <a:chOff x="0" y="0"/>
            <a:chExt cx="5304980" cy="5310963"/>
          </a:xfrm>
        </p:grpSpPr>
        <p:grpSp>
          <p:nvGrpSpPr>
            <p:cNvPr id="52" name="Group 52"/>
            <p:cNvGrpSpPr/>
            <p:nvPr/>
          </p:nvGrpSpPr>
          <p:grpSpPr>
            <a:xfrm>
              <a:off x="0" y="0"/>
              <a:ext cx="5101780" cy="5107763"/>
              <a:chOff x="0" y="0"/>
              <a:chExt cx="1007759" cy="1008941"/>
            </a:xfrm>
          </p:grpSpPr>
          <p:sp>
            <p:nvSpPr>
              <p:cNvPr id="53" name="Freeform 53"/>
              <p:cNvSpPr/>
              <p:nvPr/>
            </p:nvSpPr>
            <p:spPr>
              <a:xfrm>
                <a:off x="0" y="0"/>
                <a:ext cx="1007759" cy="1008941"/>
              </a:xfrm>
              <a:custGeom>
                <a:avLst/>
                <a:gdLst/>
                <a:ahLst/>
                <a:cxnLst/>
                <a:rect l="l" t="t" r="r" b="b"/>
                <a:pathLst>
                  <a:path w="1007759" h="1008941">
                    <a:moveTo>
                      <a:pt x="66770" y="0"/>
                    </a:moveTo>
                    <a:lnTo>
                      <a:pt x="940989" y="0"/>
                    </a:lnTo>
                    <a:cubicBezTo>
                      <a:pt x="958698" y="0"/>
                      <a:pt x="975681" y="7035"/>
                      <a:pt x="988203" y="19556"/>
                    </a:cubicBezTo>
                    <a:cubicBezTo>
                      <a:pt x="1000724" y="32078"/>
                      <a:pt x="1007759" y="49061"/>
                      <a:pt x="1007759" y="66770"/>
                    </a:cubicBezTo>
                    <a:lnTo>
                      <a:pt x="1007759" y="942171"/>
                    </a:lnTo>
                    <a:cubicBezTo>
                      <a:pt x="1007759" y="979047"/>
                      <a:pt x="977865" y="1008941"/>
                      <a:pt x="940989" y="1008941"/>
                    </a:cubicBezTo>
                    <a:lnTo>
                      <a:pt x="66770" y="1008941"/>
                    </a:lnTo>
                    <a:cubicBezTo>
                      <a:pt x="49061" y="1008941"/>
                      <a:pt x="32078" y="1001906"/>
                      <a:pt x="19556" y="989384"/>
                    </a:cubicBezTo>
                    <a:cubicBezTo>
                      <a:pt x="7035" y="976863"/>
                      <a:pt x="0" y="959879"/>
                      <a:pt x="0" y="942171"/>
                    </a:cubicBezTo>
                    <a:lnTo>
                      <a:pt x="0" y="66770"/>
                    </a:lnTo>
                    <a:cubicBezTo>
                      <a:pt x="0" y="49061"/>
                      <a:pt x="7035" y="32078"/>
                      <a:pt x="19556" y="19556"/>
                    </a:cubicBezTo>
                    <a:cubicBezTo>
                      <a:pt x="32078" y="7035"/>
                      <a:pt x="49061" y="0"/>
                      <a:pt x="66770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47625" cap="rnd">
                <a:solidFill>
                  <a:srgbClr val="648536"/>
                </a:solidFill>
                <a:prstDash val="solid"/>
                <a:round/>
              </a:ln>
            </p:spPr>
          </p:sp>
          <p:sp>
            <p:nvSpPr>
              <p:cNvPr id="54" name="TextBox 54"/>
              <p:cNvSpPr txBox="1"/>
              <p:nvPr/>
            </p:nvSpPr>
            <p:spPr>
              <a:xfrm>
                <a:off x="0" y="-57150"/>
                <a:ext cx="1007759" cy="1066091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359"/>
                  </a:lnSpc>
                </a:pPr>
                <a:endParaRPr/>
              </a:p>
            </p:txBody>
          </p:sp>
        </p:grpSp>
        <p:grpSp>
          <p:nvGrpSpPr>
            <p:cNvPr id="55" name="Group 55"/>
            <p:cNvGrpSpPr/>
            <p:nvPr/>
          </p:nvGrpSpPr>
          <p:grpSpPr>
            <a:xfrm>
              <a:off x="203200" y="203200"/>
              <a:ext cx="5101780" cy="5107763"/>
              <a:chOff x="0" y="0"/>
              <a:chExt cx="1007759" cy="1008941"/>
            </a:xfrm>
          </p:grpSpPr>
          <p:sp>
            <p:nvSpPr>
              <p:cNvPr id="56" name="Freeform 56"/>
              <p:cNvSpPr/>
              <p:nvPr/>
            </p:nvSpPr>
            <p:spPr>
              <a:xfrm>
                <a:off x="0" y="0"/>
                <a:ext cx="1007759" cy="1008941"/>
              </a:xfrm>
              <a:custGeom>
                <a:avLst/>
                <a:gdLst/>
                <a:ahLst/>
                <a:cxnLst/>
                <a:rect l="l" t="t" r="r" b="b"/>
                <a:pathLst>
                  <a:path w="1007759" h="1008941">
                    <a:moveTo>
                      <a:pt x="66770" y="0"/>
                    </a:moveTo>
                    <a:lnTo>
                      <a:pt x="940989" y="0"/>
                    </a:lnTo>
                    <a:cubicBezTo>
                      <a:pt x="958698" y="0"/>
                      <a:pt x="975681" y="7035"/>
                      <a:pt x="988203" y="19556"/>
                    </a:cubicBezTo>
                    <a:cubicBezTo>
                      <a:pt x="1000724" y="32078"/>
                      <a:pt x="1007759" y="49061"/>
                      <a:pt x="1007759" y="66770"/>
                    </a:cubicBezTo>
                    <a:lnTo>
                      <a:pt x="1007759" y="942171"/>
                    </a:lnTo>
                    <a:cubicBezTo>
                      <a:pt x="1007759" y="979047"/>
                      <a:pt x="977865" y="1008941"/>
                      <a:pt x="940989" y="1008941"/>
                    </a:cubicBezTo>
                    <a:lnTo>
                      <a:pt x="66770" y="1008941"/>
                    </a:lnTo>
                    <a:cubicBezTo>
                      <a:pt x="49061" y="1008941"/>
                      <a:pt x="32078" y="1001906"/>
                      <a:pt x="19556" y="989384"/>
                    </a:cubicBezTo>
                    <a:cubicBezTo>
                      <a:pt x="7035" y="976863"/>
                      <a:pt x="0" y="959879"/>
                      <a:pt x="0" y="942171"/>
                    </a:cubicBezTo>
                    <a:lnTo>
                      <a:pt x="0" y="66770"/>
                    </a:lnTo>
                    <a:cubicBezTo>
                      <a:pt x="0" y="49061"/>
                      <a:pt x="7035" y="32078"/>
                      <a:pt x="19556" y="19556"/>
                    </a:cubicBezTo>
                    <a:cubicBezTo>
                      <a:pt x="32078" y="7035"/>
                      <a:pt x="49061" y="0"/>
                      <a:pt x="66770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47625" cap="rnd">
                <a:solidFill>
                  <a:srgbClr val="648536"/>
                </a:solidFill>
                <a:prstDash val="solid"/>
                <a:round/>
              </a:ln>
            </p:spPr>
          </p:sp>
          <p:sp>
            <p:nvSpPr>
              <p:cNvPr id="57" name="TextBox 57"/>
              <p:cNvSpPr txBox="1"/>
              <p:nvPr/>
            </p:nvSpPr>
            <p:spPr>
              <a:xfrm>
                <a:off x="0" y="-57150"/>
                <a:ext cx="1007759" cy="1066091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359"/>
                  </a:lnSpc>
                </a:pPr>
                <a:endParaRPr/>
              </a:p>
            </p:txBody>
          </p:sp>
        </p:grpSp>
        <p:sp>
          <p:nvSpPr>
            <p:cNvPr id="58" name="Freeform 58"/>
            <p:cNvSpPr/>
            <p:nvPr/>
          </p:nvSpPr>
          <p:spPr>
            <a:xfrm>
              <a:off x="1729167" y="836652"/>
              <a:ext cx="1643445" cy="1643445"/>
            </a:xfrm>
            <a:custGeom>
              <a:avLst/>
              <a:gdLst/>
              <a:ahLst/>
              <a:cxnLst/>
              <a:rect l="l" t="t" r="r" b="b"/>
              <a:pathLst>
                <a:path w="1643445" h="1643445">
                  <a:moveTo>
                    <a:pt x="0" y="0"/>
                  </a:moveTo>
                  <a:lnTo>
                    <a:pt x="1643445" y="0"/>
                  </a:lnTo>
                  <a:lnTo>
                    <a:pt x="1643445" y="1643445"/>
                  </a:lnTo>
                  <a:lnTo>
                    <a:pt x="0" y="164344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9">
                <a:extLst>
                  <a:ext uri="{96DAC541-7B7A-43D3-8B79-37D633B846F1}">
                    <asvg:svgBlip xmlns:asvg="http://schemas.microsoft.com/office/drawing/2016/SVG/main" r:embed="rId20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59" name="TextBox 59"/>
            <p:cNvSpPr txBox="1"/>
            <p:nvPr/>
          </p:nvSpPr>
          <p:spPr>
            <a:xfrm>
              <a:off x="435311" y="2897357"/>
              <a:ext cx="4231158" cy="162758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508290" lvl="1" indent="-254145">
                <a:lnSpc>
                  <a:spcPts val="3295"/>
                </a:lnSpc>
                <a:buFont typeface="Arial"/>
                <a:buChar char="•"/>
              </a:pPr>
              <a:r>
                <a:rPr lang="en-US" sz="2354">
                  <a:solidFill>
                    <a:srgbClr val="000000"/>
                  </a:solidFill>
                  <a:latin typeface="Antonio"/>
                </a:rPr>
                <a:t>20% DE PESSOAS TRANSGÊNERAS NOS PROCESSOS DE SELEÇÃO.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602392" y="-404117"/>
            <a:ext cx="19925270" cy="1803519"/>
            <a:chOff x="0" y="0"/>
            <a:chExt cx="5247808" cy="47500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247808" cy="475001"/>
            </a:xfrm>
            <a:custGeom>
              <a:avLst/>
              <a:gdLst/>
              <a:ahLst/>
              <a:cxnLst/>
              <a:rect l="l" t="t" r="r" b="b"/>
              <a:pathLst>
                <a:path w="5247808" h="475001">
                  <a:moveTo>
                    <a:pt x="3885" y="0"/>
                  </a:moveTo>
                  <a:lnTo>
                    <a:pt x="5243923" y="0"/>
                  </a:lnTo>
                  <a:cubicBezTo>
                    <a:pt x="5244953" y="0"/>
                    <a:pt x="5245941" y="409"/>
                    <a:pt x="5246670" y="1138"/>
                  </a:cubicBezTo>
                  <a:cubicBezTo>
                    <a:pt x="5247399" y="1867"/>
                    <a:pt x="5247808" y="2855"/>
                    <a:pt x="5247808" y="3885"/>
                  </a:cubicBezTo>
                  <a:lnTo>
                    <a:pt x="5247808" y="471116"/>
                  </a:lnTo>
                  <a:cubicBezTo>
                    <a:pt x="5247808" y="472146"/>
                    <a:pt x="5247399" y="473134"/>
                    <a:pt x="5246670" y="473863"/>
                  </a:cubicBezTo>
                  <a:cubicBezTo>
                    <a:pt x="5245941" y="474592"/>
                    <a:pt x="5244953" y="475001"/>
                    <a:pt x="5243923" y="475001"/>
                  </a:cubicBezTo>
                  <a:lnTo>
                    <a:pt x="3885" y="475001"/>
                  </a:lnTo>
                  <a:cubicBezTo>
                    <a:pt x="2855" y="475001"/>
                    <a:pt x="1867" y="474592"/>
                    <a:pt x="1138" y="473863"/>
                  </a:cubicBezTo>
                  <a:cubicBezTo>
                    <a:pt x="409" y="473134"/>
                    <a:pt x="0" y="472146"/>
                    <a:pt x="0" y="471116"/>
                  </a:cubicBezTo>
                  <a:lnTo>
                    <a:pt x="0" y="3885"/>
                  </a:lnTo>
                  <a:cubicBezTo>
                    <a:pt x="0" y="2855"/>
                    <a:pt x="409" y="1867"/>
                    <a:pt x="1138" y="1138"/>
                  </a:cubicBezTo>
                  <a:cubicBezTo>
                    <a:pt x="1867" y="409"/>
                    <a:pt x="2855" y="0"/>
                    <a:pt x="3885" y="0"/>
                  </a:cubicBezTo>
                  <a:close/>
                </a:path>
              </a:pathLst>
            </a:custGeom>
            <a:solidFill>
              <a:srgbClr val="33333D"/>
            </a:solidFill>
            <a:ln w="95250" cap="sq">
              <a:solidFill>
                <a:srgbClr val="648536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5247808" cy="53215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0" y="0"/>
            <a:ext cx="2206871" cy="1291929"/>
          </a:xfrm>
          <a:custGeom>
            <a:avLst/>
            <a:gdLst/>
            <a:ahLst/>
            <a:cxnLst/>
            <a:rect l="l" t="t" r="r" b="b"/>
            <a:pathLst>
              <a:path w="2206871" h="1291929">
                <a:moveTo>
                  <a:pt x="0" y="0"/>
                </a:moveTo>
                <a:lnTo>
                  <a:pt x="2206871" y="0"/>
                </a:lnTo>
                <a:lnTo>
                  <a:pt x="2206871" y="1291929"/>
                </a:lnTo>
                <a:lnTo>
                  <a:pt x="0" y="129192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6781" b="-16781"/>
            </a:stretch>
          </a:blipFill>
          <a:ln cap="sq">
            <a:noFill/>
            <a:prstDash val="solid"/>
            <a:miter/>
          </a:ln>
        </p:spPr>
      </p:sp>
      <p:grpSp>
        <p:nvGrpSpPr>
          <p:cNvPr id="6" name="Group 6"/>
          <p:cNvGrpSpPr/>
          <p:nvPr/>
        </p:nvGrpSpPr>
        <p:grpSpPr>
          <a:xfrm>
            <a:off x="-602392" y="10020270"/>
            <a:ext cx="19492784" cy="1172350"/>
            <a:chOff x="0" y="0"/>
            <a:chExt cx="5133902" cy="30876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5133902" cy="308767"/>
            </a:xfrm>
            <a:custGeom>
              <a:avLst/>
              <a:gdLst/>
              <a:ahLst/>
              <a:cxnLst/>
              <a:rect l="l" t="t" r="r" b="b"/>
              <a:pathLst>
                <a:path w="5133902" h="308767">
                  <a:moveTo>
                    <a:pt x="0" y="0"/>
                  </a:moveTo>
                  <a:lnTo>
                    <a:pt x="5133902" y="0"/>
                  </a:lnTo>
                  <a:lnTo>
                    <a:pt x="5133902" y="308767"/>
                  </a:lnTo>
                  <a:lnTo>
                    <a:pt x="0" y="308767"/>
                  </a:lnTo>
                  <a:close/>
                </a:path>
              </a:pathLst>
            </a:custGeom>
            <a:solidFill>
              <a:srgbClr val="648536"/>
            </a:solidFill>
            <a:ln cap="sq">
              <a:noFill/>
              <a:prstDash val="solid"/>
              <a:miter/>
            </a:ln>
          </p:spPr>
        </p:sp>
        <p:sp>
          <p:nvSpPr>
            <p:cNvPr id="8" name="TextBox 8"/>
            <p:cNvSpPr txBox="1"/>
            <p:nvPr/>
          </p:nvSpPr>
          <p:spPr>
            <a:xfrm>
              <a:off x="0" y="-57150"/>
              <a:ext cx="5133902" cy="36591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7197679" y="346711"/>
            <a:ext cx="3932219" cy="66293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460"/>
              </a:lnSpc>
            </a:pPr>
            <a:r>
              <a:rPr lang="en-US" sz="3900" dirty="0" err="1">
                <a:solidFill>
                  <a:srgbClr val="74CF4A"/>
                </a:solidFill>
                <a:latin typeface="Antonio"/>
              </a:rPr>
              <a:t>Considerações</a:t>
            </a:r>
            <a:r>
              <a:rPr lang="en-US" sz="3900" dirty="0">
                <a:solidFill>
                  <a:srgbClr val="74CF4A"/>
                </a:solidFill>
                <a:latin typeface="Antonio"/>
              </a:rPr>
              <a:t> </a:t>
            </a:r>
            <a:r>
              <a:rPr lang="en-US" sz="3900" dirty="0" err="1">
                <a:solidFill>
                  <a:srgbClr val="74CF4A"/>
                </a:solidFill>
                <a:latin typeface="Antonio"/>
              </a:rPr>
              <a:t>Finais</a:t>
            </a:r>
            <a:endParaRPr lang="en-US" sz="3900" dirty="0">
              <a:solidFill>
                <a:srgbClr val="74CF4A"/>
              </a:solidFill>
              <a:latin typeface="Antonio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5334805" y="8583053"/>
            <a:ext cx="7618389" cy="6942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701"/>
              </a:lnSpc>
            </a:pPr>
            <a:r>
              <a:rPr lang="en-US" sz="4072">
                <a:solidFill>
                  <a:srgbClr val="33333D"/>
                </a:solidFill>
                <a:latin typeface="Antonio Bold"/>
              </a:rPr>
              <a:t>EQUIPE DD-01 AGRADECE SUA ATENÇÃO!</a:t>
            </a:r>
          </a:p>
        </p:txBody>
      </p:sp>
      <p:grpSp>
        <p:nvGrpSpPr>
          <p:cNvPr id="11" name="Group 11"/>
          <p:cNvGrpSpPr/>
          <p:nvPr/>
        </p:nvGrpSpPr>
        <p:grpSpPr>
          <a:xfrm>
            <a:off x="3293346" y="2242322"/>
            <a:ext cx="3970084" cy="5251166"/>
            <a:chOff x="0" y="0"/>
            <a:chExt cx="5293446" cy="7001554"/>
          </a:xfrm>
        </p:grpSpPr>
        <p:sp>
          <p:nvSpPr>
            <p:cNvPr id="12" name="TextBox 12"/>
            <p:cNvSpPr txBox="1"/>
            <p:nvPr/>
          </p:nvSpPr>
          <p:spPr>
            <a:xfrm>
              <a:off x="0" y="6271941"/>
              <a:ext cx="5205778" cy="72961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620"/>
                </a:lnSpc>
              </a:pPr>
              <a:r>
                <a:rPr lang="en-US" sz="3300" u="sng">
                  <a:solidFill>
                    <a:srgbClr val="004AAD"/>
                  </a:solidFill>
                  <a:latin typeface="Antonio Bold"/>
                  <a:hlinkClick r:id="rId3" tooltip="https://formulario-corp-solutions.streamlit.app"/>
                </a:rPr>
                <a:t>LINK FORMULÁRIO</a:t>
              </a: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53031" y="-47625"/>
              <a:ext cx="5240414" cy="59118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780"/>
                </a:lnSpc>
              </a:pPr>
              <a:r>
                <a:rPr lang="en-US" sz="2700">
                  <a:solidFill>
                    <a:srgbClr val="33333D"/>
                  </a:solidFill>
                  <a:latin typeface="Antonio Bold"/>
                </a:rPr>
                <a:t>FORMULÁRIO DE DIVERSIDADE</a:t>
              </a:r>
            </a:p>
          </p:txBody>
        </p:sp>
        <p:sp>
          <p:nvSpPr>
            <p:cNvPr id="14" name="Freeform 14"/>
            <p:cNvSpPr/>
            <p:nvPr/>
          </p:nvSpPr>
          <p:spPr>
            <a:xfrm>
              <a:off x="544857" y="1357522"/>
              <a:ext cx="4344107" cy="4344107"/>
            </a:xfrm>
            <a:custGeom>
              <a:avLst/>
              <a:gdLst/>
              <a:ahLst/>
              <a:cxnLst/>
              <a:rect l="l" t="t" r="r" b="b"/>
              <a:pathLst>
                <a:path w="4344107" h="4344107">
                  <a:moveTo>
                    <a:pt x="0" y="0"/>
                  </a:moveTo>
                  <a:lnTo>
                    <a:pt x="4344108" y="0"/>
                  </a:lnTo>
                  <a:lnTo>
                    <a:pt x="4344108" y="4344108"/>
                  </a:lnTo>
                  <a:lnTo>
                    <a:pt x="0" y="434410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/>
              </a:stretch>
            </a:blipFill>
          </p:spPr>
        </p:sp>
        <p:grpSp>
          <p:nvGrpSpPr>
            <p:cNvPr id="15" name="Group 15"/>
            <p:cNvGrpSpPr/>
            <p:nvPr/>
          </p:nvGrpSpPr>
          <p:grpSpPr>
            <a:xfrm>
              <a:off x="107166" y="936436"/>
              <a:ext cx="4991446" cy="4991446"/>
              <a:chOff x="0" y="0"/>
              <a:chExt cx="1028302" cy="1028302"/>
            </a:xfrm>
          </p:grpSpPr>
          <p:sp>
            <p:nvSpPr>
              <p:cNvPr id="16" name="Freeform 16"/>
              <p:cNvSpPr/>
              <p:nvPr/>
            </p:nvSpPr>
            <p:spPr>
              <a:xfrm>
                <a:off x="0" y="0"/>
                <a:ext cx="1028302" cy="1028302"/>
              </a:xfrm>
              <a:custGeom>
                <a:avLst/>
                <a:gdLst/>
                <a:ahLst/>
                <a:cxnLst/>
                <a:rect l="l" t="t" r="r" b="b"/>
                <a:pathLst>
                  <a:path w="1028302" h="1028302">
                    <a:moveTo>
                      <a:pt x="105471" y="0"/>
                    </a:moveTo>
                    <a:lnTo>
                      <a:pt x="922831" y="0"/>
                    </a:lnTo>
                    <a:cubicBezTo>
                      <a:pt x="950804" y="0"/>
                      <a:pt x="977631" y="11112"/>
                      <a:pt x="997410" y="30892"/>
                    </a:cubicBezTo>
                    <a:cubicBezTo>
                      <a:pt x="1017190" y="50671"/>
                      <a:pt x="1028302" y="77498"/>
                      <a:pt x="1028302" y="105471"/>
                    </a:cubicBezTo>
                    <a:lnTo>
                      <a:pt x="1028302" y="922831"/>
                    </a:lnTo>
                    <a:cubicBezTo>
                      <a:pt x="1028302" y="950804"/>
                      <a:pt x="1017190" y="977631"/>
                      <a:pt x="997410" y="997410"/>
                    </a:cubicBezTo>
                    <a:cubicBezTo>
                      <a:pt x="977631" y="1017190"/>
                      <a:pt x="950804" y="1028302"/>
                      <a:pt x="922831" y="1028302"/>
                    </a:cubicBezTo>
                    <a:lnTo>
                      <a:pt x="105471" y="1028302"/>
                    </a:lnTo>
                    <a:cubicBezTo>
                      <a:pt x="77498" y="1028302"/>
                      <a:pt x="50671" y="1017190"/>
                      <a:pt x="30892" y="997410"/>
                    </a:cubicBezTo>
                    <a:cubicBezTo>
                      <a:pt x="11112" y="977631"/>
                      <a:pt x="0" y="950804"/>
                      <a:pt x="0" y="922831"/>
                    </a:cubicBezTo>
                    <a:lnTo>
                      <a:pt x="0" y="105471"/>
                    </a:lnTo>
                    <a:cubicBezTo>
                      <a:pt x="0" y="77498"/>
                      <a:pt x="11112" y="50671"/>
                      <a:pt x="30892" y="30892"/>
                    </a:cubicBezTo>
                    <a:cubicBezTo>
                      <a:pt x="50671" y="11112"/>
                      <a:pt x="77498" y="0"/>
                      <a:pt x="105471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47625" cap="rnd">
                <a:solidFill>
                  <a:srgbClr val="648536"/>
                </a:solidFill>
                <a:prstDash val="solid"/>
                <a:round/>
              </a:ln>
            </p:spPr>
          </p:sp>
          <p:sp>
            <p:nvSpPr>
              <p:cNvPr id="17" name="TextBox 17"/>
              <p:cNvSpPr txBox="1"/>
              <p:nvPr/>
            </p:nvSpPr>
            <p:spPr>
              <a:xfrm>
                <a:off x="0" y="-57150"/>
                <a:ext cx="1028302" cy="1085452"/>
              </a:xfrm>
              <a:prstGeom prst="rect">
                <a:avLst/>
              </a:prstGeom>
            </p:spPr>
            <p:txBody>
              <a:bodyPr lIns="48708" tIns="48708" rIns="48708" bIns="48708" rtlCol="0" anchor="ctr"/>
              <a:lstStyle/>
              <a:p>
                <a:pPr algn="ctr">
                  <a:lnSpc>
                    <a:spcPts val="3359"/>
                  </a:lnSpc>
                </a:pPr>
                <a:endParaRPr/>
              </a:p>
            </p:txBody>
          </p:sp>
        </p:grpSp>
        <p:grpSp>
          <p:nvGrpSpPr>
            <p:cNvPr id="18" name="Group 18"/>
            <p:cNvGrpSpPr/>
            <p:nvPr/>
          </p:nvGrpSpPr>
          <p:grpSpPr>
            <a:xfrm>
              <a:off x="302000" y="1131270"/>
              <a:ext cx="4991446" cy="4991446"/>
              <a:chOff x="0" y="0"/>
              <a:chExt cx="1028302" cy="1028302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1028302" cy="1028302"/>
              </a:xfrm>
              <a:custGeom>
                <a:avLst/>
                <a:gdLst/>
                <a:ahLst/>
                <a:cxnLst/>
                <a:rect l="l" t="t" r="r" b="b"/>
                <a:pathLst>
                  <a:path w="1028302" h="1028302">
                    <a:moveTo>
                      <a:pt x="105471" y="0"/>
                    </a:moveTo>
                    <a:lnTo>
                      <a:pt x="922831" y="0"/>
                    </a:lnTo>
                    <a:cubicBezTo>
                      <a:pt x="950804" y="0"/>
                      <a:pt x="977631" y="11112"/>
                      <a:pt x="997410" y="30892"/>
                    </a:cubicBezTo>
                    <a:cubicBezTo>
                      <a:pt x="1017190" y="50671"/>
                      <a:pt x="1028302" y="77498"/>
                      <a:pt x="1028302" y="105471"/>
                    </a:cubicBezTo>
                    <a:lnTo>
                      <a:pt x="1028302" y="922831"/>
                    </a:lnTo>
                    <a:cubicBezTo>
                      <a:pt x="1028302" y="950804"/>
                      <a:pt x="1017190" y="977631"/>
                      <a:pt x="997410" y="997410"/>
                    </a:cubicBezTo>
                    <a:cubicBezTo>
                      <a:pt x="977631" y="1017190"/>
                      <a:pt x="950804" y="1028302"/>
                      <a:pt x="922831" y="1028302"/>
                    </a:cubicBezTo>
                    <a:lnTo>
                      <a:pt x="105471" y="1028302"/>
                    </a:lnTo>
                    <a:cubicBezTo>
                      <a:pt x="77498" y="1028302"/>
                      <a:pt x="50671" y="1017190"/>
                      <a:pt x="30892" y="997410"/>
                    </a:cubicBezTo>
                    <a:cubicBezTo>
                      <a:pt x="11112" y="977631"/>
                      <a:pt x="0" y="950804"/>
                      <a:pt x="0" y="922831"/>
                    </a:cubicBezTo>
                    <a:lnTo>
                      <a:pt x="0" y="105471"/>
                    </a:lnTo>
                    <a:cubicBezTo>
                      <a:pt x="0" y="77498"/>
                      <a:pt x="11112" y="50671"/>
                      <a:pt x="30892" y="30892"/>
                    </a:cubicBezTo>
                    <a:cubicBezTo>
                      <a:pt x="50671" y="11112"/>
                      <a:pt x="77498" y="0"/>
                      <a:pt x="105471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47625" cap="rnd">
                <a:solidFill>
                  <a:srgbClr val="648536"/>
                </a:solidFill>
                <a:prstDash val="solid"/>
                <a:round/>
              </a:ln>
            </p:spPr>
          </p:sp>
          <p:sp>
            <p:nvSpPr>
              <p:cNvPr id="20" name="TextBox 20"/>
              <p:cNvSpPr txBox="1"/>
              <p:nvPr/>
            </p:nvSpPr>
            <p:spPr>
              <a:xfrm>
                <a:off x="0" y="-57150"/>
                <a:ext cx="1028302" cy="1085452"/>
              </a:xfrm>
              <a:prstGeom prst="rect">
                <a:avLst/>
              </a:prstGeom>
            </p:spPr>
            <p:txBody>
              <a:bodyPr lIns="48708" tIns="48708" rIns="48708" bIns="48708" rtlCol="0" anchor="ctr"/>
              <a:lstStyle/>
              <a:p>
                <a:pPr algn="ctr">
                  <a:lnSpc>
                    <a:spcPts val="3359"/>
                  </a:lnSpc>
                </a:pPr>
                <a:endParaRPr/>
              </a:p>
            </p:txBody>
          </p:sp>
        </p:grpSp>
      </p:grpSp>
      <p:grpSp>
        <p:nvGrpSpPr>
          <p:cNvPr id="21" name="Group 21"/>
          <p:cNvGrpSpPr/>
          <p:nvPr/>
        </p:nvGrpSpPr>
        <p:grpSpPr>
          <a:xfrm>
            <a:off x="10927606" y="2242322"/>
            <a:ext cx="3986673" cy="5251166"/>
            <a:chOff x="0" y="0"/>
            <a:chExt cx="5315564" cy="7001554"/>
          </a:xfrm>
        </p:grpSpPr>
        <p:sp>
          <p:nvSpPr>
            <p:cNvPr id="22" name="TextBox 22"/>
            <p:cNvSpPr txBox="1"/>
            <p:nvPr/>
          </p:nvSpPr>
          <p:spPr>
            <a:xfrm>
              <a:off x="0" y="-57150"/>
              <a:ext cx="5218701" cy="5754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604"/>
                </a:lnSpc>
              </a:pPr>
              <a:r>
                <a:rPr lang="en-US" sz="2574">
                  <a:solidFill>
                    <a:srgbClr val="33333D"/>
                  </a:solidFill>
                  <a:latin typeface="Antonio Bold"/>
                </a:rPr>
                <a:t>DASHBOARD  PBIX</a:t>
              </a:r>
            </a:p>
          </p:txBody>
        </p:sp>
        <p:sp>
          <p:nvSpPr>
            <p:cNvPr id="23" name="TextBox 23"/>
            <p:cNvSpPr txBox="1"/>
            <p:nvPr/>
          </p:nvSpPr>
          <p:spPr>
            <a:xfrm>
              <a:off x="127622" y="6302799"/>
              <a:ext cx="4963457" cy="69875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405"/>
                </a:lnSpc>
              </a:pPr>
              <a:r>
                <a:rPr lang="en-US" sz="3146" u="sng">
                  <a:solidFill>
                    <a:srgbClr val="004AAD"/>
                  </a:solidFill>
                  <a:latin typeface="Antonio Bold"/>
                  <a:hlinkClick r:id="rId5" tooltip="https://app.powerbi.com/%20view?r=eyJrIjoiNzA5Yjg4ZTUtZGEzNi00MDc3LWI5OWMtZjFhZGNiZmVjYjc2IiwidCI6ImMxNDA5NGQwLTA0ZTMtNGM2YS1iMTM0LTg4ZTUxZDMwOWZmYyJ9"/>
                </a:rPr>
                <a:t>LINK DASHBORD</a:t>
              </a:r>
            </a:p>
          </p:txBody>
        </p:sp>
        <p:sp>
          <p:nvSpPr>
            <p:cNvPr id="24" name="Freeform 24"/>
            <p:cNvSpPr/>
            <p:nvPr/>
          </p:nvSpPr>
          <p:spPr>
            <a:xfrm>
              <a:off x="584283" y="1607933"/>
              <a:ext cx="4243860" cy="4113615"/>
            </a:xfrm>
            <a:custGeom>
              <a:avLst/>
              <a:gdLst/>
              <a:ahLst/>
              <a:cxnLst/>
              <a:rect l="l" t="t" r="r" b="b"/>
              <a:pathLst>
                <a:path w="4243860" h="4113615">
                  <a:moveTo>
                    <a:pt x="0" y="0"/>
                  </a:moveTo>
                  <a:lnTo>
                    <a:pt x="4243860" y="0"/>
                  </a:lnTo>
                  <a:lnTo>
                    <a:pt x="4243860" y="4113615"/>
                  </a:lnTo>
                  <a:lnTo>
                    <a:pt x="0" y="411361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t="-1583" b="-1583"/>
              </a:stretch>
            </a:blipFill>
          </p:spPr>
        </p:sp>
        <p:grpSp>
          <p:nvGrpSpPr>
            <p:cNvPr id="25" name="Group 25"/>
            <p:cNvGrpSpPr/>
            <p:nvPr/>
          </p:nvGrpSpPr>
          <p:grpSpPr>
            <a:xfrm>
              <a:off x="96862" y="977711"/>
              <a:ext cx="5024976" cy="4998500"/>
              <a:chOff x="0" y="0"/>
              <a:chExt cx="1091964" cy="1086211"/>
            </a:xfrm>
          </p:grpSpPr>
          <p:sp>
            <p:nvSpPr>
              <p:cNvPr id="26" name="Freeform 26"/>
              <p:cNvSpPr/>
              <p:nvPr/>
            </p:nvSpPr>
            <p:spPr>
              <a:xfrm>
                <a:off x="0" y="0"/>
                <a:ext cx="1091964" cy="1086211"/>
              </a:xfrm>
              <a:custGeom>
                <a:avLst/>
                <a:gdLst/>
                <a:ahLst/>
                <a:cxnLst/>
                <a:rect l="l" t="t" r="r" b="b"/>
                <a:pathLst>
                  <a:path w="1091964" h="1086211">
                    <a:moveTo>
                      <a:pt x="104767" y="0"/>
                    </a:moveTo>
                    <a:lnTo>
                      <a:pt x="987197" y="0"/>
                    </a:lnTo>
                    <a:cubicBezTo>
                      <a:pt x="1045058" y="0"/>
                      <a:pt x="1091964" y="46906"/>
                      <a:pt x="1091964" y="104767"/>
                    </a:cubicBezTo>
                    <a:lnTo>
                      <a:pt x="1091964" y="981444"/>
                    </a:lnTo>
                    <a:cubicBezTo>
                      <a:pt x="1091964" y="1039305"/>
                      <a:pt x="1045058" y="1086211"/>
                      <a:pt x="987197" y="1086211"/>
                    </a:cubicBezTo>
                    <a:lnTo>
                      <a:pt x="104767" y="1086211"/>
                    </a:lnTo>
                    <a:cubicBezTo>
                      <a:pt x="46906" y="1086211"/>
                      <a:pt x="0" y="1039305"/>
                      <a:pt x="0" y="981444"/>
                    </a:cubicBezTo>
                    <a:lnTo>
                      <a:pt x="0" y="104767"/>
                    </a:lnTo>
                    <a:cubicBezTo>
                      <a:pt x="0" y="46906"/>
                      <a:pt x="46906" y="0"/>
                      <a:pt x="104767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47625" cap="rnd">
                <a:solidFill>
                  <a:srgbClr val="648536"/>
                </a:solidFill>
                <a:prstDash val="solid"/>
                <a:round/>
              </a:ln>
            </p:spPr>
          </p:sp>
          <p:sp>
            <p:nvSpPr>
              <p:cNvPr id="27" name="TextBox 27"/>
              <p:cNvSpPr txBox="1"/>
              <p:nvPr/>
            </p:nvSpPr>
            <p:spPr>
              <a:xfrm>
                <a:off x="0" y="-57150"/>
                <a:ext cx="1091964" cy="1143361"/>
              </a:xfrm>
              <a:prstGeom prst="rect">
                <a:avLst/>
              </a:prstGeom>
            </p:spPr>
            <p:txBody>
              <a:bodyPr lIns="46177" tIns="46177" rIns="46177" bIns="46177" rtlCol="0" anchor="ctr"/>
              <a:lstStyle/>
              <a:p>
                <a:pPr algn="ctr">
                  <a:lnSpc>
                    <a:spcPts val="3359"/>
                  </a:lnSpc>
                </a:pPr>
                <a:endParaRPr/>
              </a:p>
            </p:txBody>
          </p:sp>
        </p:grpSp>
        <p:grpSp>
          <p:nvGrpSpPr>
            <p:cNvPr id="28" name="Group 28"/>
            <p:cNvGrpSpPr/>
            <p:nvPr/>
          </p:nvGrpSpPr>
          <p:grpSpPr>
            <a:xfrm>
              <a:off x="290587" y="1165491"/>
              <a:ext cx="5024976" cy="4998500"/>
              <a:chOff x="0" y="0"/>
              <a:chExt cx="1091964" cy="1086211"/>
            </a:xfrm>
          </p:grpSpPr>
          <p:sp>
            <p:nvSpPr>
              <p:cNvPr id="29" name="Freeform 29"/>
              <p:cNvSpPr/>
              <p:nvPr/>
            </p:nvSpPr>
            <p:spPr>
              <a:xfrm>
                <a:off x="0" y="0"/>
                <a:ext cx="1091964" cy="1086211"/>
              </a:xfrm>
              <a:custGeom>
                <a:avLst/>
                <a:gdLst/>
                <a:ahLst/>
                <a:cxnLst/>
                <a:rect l="l" t="t" r="r" b="b"/>
                <a:pathLst>
                  <a:path w="1091964" h="1086211">
                    <a:moveTo>
                      <a:pt x="104767" y="0"/>
                    </a:moveTo>
                    <a:lnTo>
                      <a:pt x="987197" y="0"/>
                    </a:lnTo>
                    <a:cubicBezTo>
                      <a:pt x="1045058" y="0"/>
                      <a:pt x="1091964" y="46906"/>
                      <a:pt x="1091964" y="104767"/>
                    </a:cubicBezTo>
                    <a:lnTo>
                      <a:pt x="1091964" y="981444"/>
                    </a:lnTo>
                    <a:cubicBezTo>
                      <a:pt x="1091964" y="1039305"/>
                      <a:pt x="1045058" y="1086211"/>
                      <a:pt x="987197" y="1086211"/>
                    </a:cubicBezTo>
                    <a:lnTo>
                      <a:pt x="104767" y="1086211"/>
                    </a:lnTo>
                    <a:cubicBezTo>
                      <a:pt x="46906" y="1086211"/>
                      <a:pt x="0" y="1039305"/>
                      <a:pt x="0" y="981444"/>
                    </a:cubicBezTo>
                    <a:lnTo>
                      <a:pt x="0" y="104767"/>
                    </a:lnTo>
                    <a:cubicBezTo>
                      <a:pt x="0" y="46906"/>
                      <a:pt x="46906" y="0"/>
                      <a:pt x="104767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47625" cap="rnd">
                <a:solidFill>
                  <a:srgbClr val="648536"/>
                </a:solidFill>
                <a:prstDash val="solid"/>
                <a:round/>
              </a:ln>
            </p:spPr>
          </p:sp>
          <p:sp>
            <p:nvSpPr>
              <p:cNvPr id="30" name="TextBox 30"/>
              <p:cNvSpPr txBox="1"/>
              <p:nvPr/>
            </p:nvSpPr>
            <p:spPr>
              <a:xfrm>
                <a:off x="0" y="-57150"/>
                <a:ext cx="1091964" cy="1143361"/>
              </a:xfrm>
              <a:prstGeom prst="rect">
                <a:avLst/>
              </a:prstGeom>
            </p:spPr>
            <p:txBody>
              <a:bodyPr lIns="46177" tIns="46177" rIns="46177" bIns="46177" rtlCol="0" anchor="ctr"/>
              <a:lstStyle/>
              <a:p>
                <a:pPr algn="ctr">
                  <a:lnSpc>
                    <a:spcPts val="3359"/>
                  </a:lnSpc>
                </a:pPr>
                <a:endParaRPr/>
              </a:p>
            </p:txBody>
          </p: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297</Words>
  <Application>Microsoft Office PowerPoint</Application>
  <PresentationFormat>Personalizar</PresentationFormat>
  <Paragraphs>38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3" baseType="lpstr">
      <vt:lpstr>Antonio Bold</vt:lpstr>
      <vt:lpstr>Arial</vt:lpstr>
      <vt:lpstr>Antonio</vt:lpstr>
      <vt:lpstr>Calibri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Hackathon Ada</dc:title>
  <cp:lastModifiedBy>Wiliams Alves</cp:lastModifiedBy>
  <cp:revision>2</cp:revision>
  <dcterms:created xsi:type="dcterms:W3CDTF">2006-08-16T00:00:00Z</dcterms:created>
  <dcterms:modified xsi:type="dcterms:W3CDTF">2024-04-17T02:05:48Z</dcterms:modified>
  <dc:identifier>DAGCY2mjDME</dc:identifier>
</cp:coreProperties>
</file>